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9" r:id="rId5"/>
    <p:sldId id="260" r:id="rId6"/>
    <p:sldId id="259" r:id="rId7"/>
    <p:sldId id="265" r:id="rId8"/>
    <p:sldId id="258" r:id="rId9"/>
    <p:sldId id="268" r:id="rId10"/>
    <p:sldId id="264" r:id="rId11"/>
    <p:sldId id="262" r:id="rId12"/>
    <p:sldId id="263" r:id="rId13"/>
    <p:sldId id="267" r:id="rId14"/>
    <p:sldId id="266" r:id="rId1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E1AFD5-E365-1C3C-17E2-D4E1AB224DBE}" v="585" dt="2025-11-07T09:55:05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men in traditional clothing&#10;&#10;AI-generated content may be incorrect.">
            <a:extLst>
              <a:ext uri="{FF2B5EF4-FFF2-40B4-BE49-F238E27FC236}">
                <a16:creationId xmlns:a16="http://schemas.microsoft.com/office/drawing/2014/main" id="{11107CFC-B755-1187-E63F-F338E5BC2B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57" b="16013"/>
          <a:stretch>
            <a:fillRect/>
          </a:stretch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112" y="6169404"/>
            <a:ext cx="10068366" cy="679732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GB" sz="3600" dirty="0">
                <a:latin typeface="-webkit-standard"/>
              </a:rPr>
              <a:t>The Kobzar Tradition and the 1908 Expedition in Ukraine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13056" y="7402071"/>
            <a:ext cx="4114801" cy="852260"/>
          </a:xfrm>
        </p:spPr>
        <p:txBody>
          <a:bodyPr anchor="ctr">
            <a:normAutofit/>
          </a:bodyPr>
          <a:lstStyle/>
          <a:p>
            <a:pPr algn="r"/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in a feathered headdress and a person in a room with a record player&#10;&#10;AI-generated content may be incorrect.">
            <a:extLst>
              <a:ext uri="{FF2B5EF4-FFF2-40B4-BE49-F238E27FC236}">
                <a16:creationId xmlns:a16="http://schemas.microsoft.com/office/drawing/2014/main" id="{0001D997-C3E6-949D-27F5-8389BCA70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0893" y="111561"/>
            <a:ext cx="5146992" cy="64149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FBB277-FC9E-87A9-AF1B-7DD17949B818}"/>
              </a:ext>
            </a:extLst>
          </p:cNvPr>
          <p:cNvSpPr txBox="1"/>
          <p:nvPr/>
        </p:nvSpPr>
        <p:spPr>
          <a:xfrm>
            <a:off x="576000" y="792000"/>
            <a:ext cx="274320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dirty="0">
                <a:latin typeface="Aptos Display"/>
              </a:rPr>
              <a:t>Recording Difficulties</a:t>
            </a:r>
            <a:endParaRPr lang="en-US" sz="440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1895451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5A156-343E-BD98-0101-A90111668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en-GB"/>
              <a:t>Happy end!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3D77-45B9-5F33-D11B-C22ABB3EA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ea typeface="+mn-lt"/>
                <a:cs typeface="+mn-lt"/>
              </a:rPr>
              <a:t>For the first time, F. </a:t>
            </a:r>
            <a:r>
              <a:rPr lang="en-GB" sz="2000" dirty="0" err="1">
                <a:ea typeface="+mn-lt"/>
                <a:cs typeface="+mn-lt"/>
              </a:rPr>
              <a:t>Kolessa</a:t>
            </a:r>
            <a:r>
              <a:rPr lang="en-GB" sz="2000" dirty="0">
                <a:ea typeface="+mn-lt"/>
                <a:cs typeface="+mn-lt"/>
              </a:rPr>
              <a:t> published the results of his expedition at the Scientific Congress of the International Musical Society in Vienna in May 1909, delivering a paper "On the melodic and rhythmic structure of Ukrainian reciting songs, the so-called "</a:t>
            </a:r>
            <a:r>
              <a:rPr lang="en-GB" sz="2000" dirty="0" err="1">
                <a:ea typeface="+mn-lt"/>
                <a:cs typeface="+mn-lt"/>
              </a:rPr>
              <a:t>Kosakenlieder</a:t>
            </a:r>
            <a:r>
              <a:rPr lang="en-GB" sz="2000" dirty="0">
                <a:ea typeface="+mn-lt"/>
                <a:cs typeface="+mn-lt"/>
              </a:rPr>
              <a:t>"".</a:t>
            </a:r>
            <a:endParaRPr lang="en-GB" sz="2000" dirty="0"/>
          </a:p>
        </p:txBody>
      </p:sp>
      <p:pic>
        <p:nvPicPr>
          <p:cNvPr id="5" name="Picture 4" descr="A person with a mustache&#10;&#10;AI-generated content may be incorrect.">
            <a:extLst>
              <a:ext uri="{FF2B5EF4-FFF2-40B4-BE49-F238E27FC236}">
                <a16:creationId xmlns:a16="http://schemas.microsoft.com/office/drawing/2014/main" id="{40C46C7B-A7DF-A2D6-2B8D-4E24D591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138" y="1258108"/>
            <a:ext cx="2828925" cy="4341784"/>
          </a:xfrm>
          <a:prstGeom prst="rect">
            <a:avLst/>
          </a:prstGeom>
        </p:spPr>
      </p:pic>
      <p:pic>
        <p:nvPicPr>
          <p:cNvPr id="4" name="Picture 3" descr="A close-up of a book&#10;&#10;AI-generated content may be incorrect.">
            <a:extLst>
              <a:ext uri="{FF2B5EF4-FFF2-40B4-BE49-F238E27FC236}">
                <a16:creationId xmlns:a16="http://schemas.microsoft.com/office/drawing/2014/main" id="{0E12277F-137B-C8B2-B4A8-7DD7467BD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211" y="1386455"/>
            <a:ext cx="2828925" cy="40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1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and child with a lute and a guitar&#10;&#10;AI-generated content may be incorrect.">
            <a:extLst>
              <a:ext uri="{FF2B5EF4-FFF2-40B4-BE49-F238E27FC236}">
                <a16:creationId xmlns:a16="http://schemas.microsoft.com/office/drawing/2014/main" id="{0A0DF912-01F6-8B38-0EBA-0013DBB41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398" y="484632"/>
            <a:ext cx="3974896" cy="5888737"/>
          </a:xfrm>
          <a:prstGeom prst="rect">
            <a:avLst/>
          </a:prstGeom>
        </p:spPr>
      </p:pic>
      <p:pic>
        <p:nvPicPr>
          <p:cNvPr id="5" name="Picture 4" descr="A group of rolls of tape wrapped around each other&#10;&#10;AI-generated content may be incorrect.">
            <a:extLst>
              <a:ext uri="{FF2B5EF4-FFF2-40B4-BE49-F238E27FC236}">
                <a16:creationId xmlns:a16="http://schemas.microsoft.com/office/drawing/2014/main" id="{23AFEEE1-BEDD-4884-E790-A1BD2F85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904749"/>
            <a:ext cx="6731338" cy="50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08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B3DB2C-72B5-3392-36F6-99F17C37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en-GB">
                <a:ea typeface="+mj-lt"/>
                <a:cs typeface="+mj-lt"/>
              </a:rPr>
              <a:t>End of kobzardom in 1930</a:t>
            </a:r>
            <a:endParaRPr lang="en-US"/>
          </a:p>
        </p:txBody>
      </p:sp>
      <p:pic>
        <p:nvPicPr>
          <p:cNvPr id="4" name="Picture 3" descr="How Joseph Stalin Starved Millions in the Ukrainian Famine | HISTORY">
            <a:extLst>
              <a:ext uri="{FF2B5EF4-FFF2-40B4-BE49-F238E27FC236}">
                <a16:creationId xmlns:a16="http://schemas.microsoft.com/office/drawing/2014/main" id="{3A20407D-9CC0-8470-68C9-11C367DE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43" r="7042" b="-1"/>
          <a:stretch>
            <a:fillRect/>
          </a:stretch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463CD-FE78-5762-7936-A7972719C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04" y="670559"/>
            <a:ext cx="4555782" cy="54450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>
                <a:ea typeface="+mn-lt"/>
                <a:cs typeface="+mn-lt"/>
              </a:rPr>
              <a:t>In the 1930s during the period of the Holodomor, on the order of Stalin, the Soviet authorities called on all Ukrainian Kobzars to attend a congress in Kharkiv. </a:t>
            </a:r>
          </a:p>
          <a:p>
            <a:pPr marL="0" indent="0">
              <a:buNone/>
            </a:pPr>
            <a:r>
              <a:rPr lang="en-GB" sz="2000">
                <a:ea typeface="+mn-lt"/>
                <a:cs typeface="+mn-lt"/>
              </a:rPr>
              <a:t>Those that arrived were taken outside the city and were all put to death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85285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290D1-E9FB-1B70-323E-E07B9C9D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053292"/>
            <a:ext cx="4851990" cy="20680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latin typeface="+mj-lt"/>
                <a:ea typeface="+mj-ea"/>
                <a:cs typeface="+mj-cs"/>
              </a:rPr>
              <a:t>Re-establishment and preservation</a:t>
            </a:r>
          </a:p>
        </p:txBody>
      </p:sp>
      <p:pic>
        <p:nvPicPr>
          <p:cNvPr id="3" name="Picture 2" descr="A person in military uniform playing a lute&#10;&#10;AI-generated content may be incorrect.">
            <a:extLst>
              <a:ext uri="{FF2B5EF4-FFF2-40B4-BE49-F238E27FC236}">
                <a16:creationId xmlns:a16="http://schemas.microsoft.com/office/drawing/2014/main" id="{AE1EF0DF-79CD-6D58-FD63-53AE07FF17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27" r="12576" b="2"/>
          <a:stretch>
            <a:fillRect/>
          </a:stretch>
        </p:blipFill>
        <p:spPr>
          <a:xfrm>
            <a:off x="613835" y="2596447"/>
            <a:ext cx="4898058" cy="4269931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4" name="Content Placeholder 3" descr="A person holding a lute&#10;&#10;AI-generated content may be incorrect.">
            <a:extLst>
              <a:ext uri="{FF2B5EF4-FFF2-40B4-BE49-F238E27FC236}">
                <a16:creationId xmlns:a16="http://schemas.microsoft.com/office/drawing/2014/main" id="{175CC978-C420-E958-166C-0737EC118A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24" r="32992" b="2"/>
          <a:stretch>
            <a:fillRect/>
          </a:stretch>
        </p:blipFill>
        <p:spPr>
          <a:xfrm>
            <a:off x="612158" y="246953"/>
            <a:ext cx="2307352" cy="2185958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on the ground playing a lute&#10;&#10;AI-generated content may be incorrect.">
            <a:extLst>
              <a:ext uri="{FF2B5EF4-FFF2-40B4-BE49-F238E27FC236}">
                <a16:creationId xmlns:a16="http://schemas.microsoft.com/office/drawing/2014/main" id="{1EF5FCA1-686B-B040-4DF7-874FF758B1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82" b="2434"/>
          <a:stretch>
            <a:fillRect/>
          </a:stretch>
        </p:blipFill>
        <p:spPr>
          <a:xfrm>
            <a:off x="3252613" y="288962"/>
            <a:ext cx="3052125" cy="2102869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314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5CB60-0ADB-4461-9603-35F613FBE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62D10-1862-FED9-B382-42371174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374" y="585216"/>
            <a:ext cx="3993426" cy="3312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Ukraine between empires – Russian and Austro-Hungarian</a:t>
            </a:r>
          </a:p>
        </p:txBody>
      </p:sp>
      <p:pic>
        <p:nvPicPr>
          <p:cNvPr id="4" name="Content Placeholder 3" descr="A map of the russian empire&#10;&#10;AI-generated content may be incorrect.">
            <a:extLst>
              <a:ext uri="{FF2B5EF4-FFF2-40B4-BE49-F238E27FC236}">
                <a16:creationId xmlns:a16="http://schemas.microsoft.com/office/drawing/2014/main" id="{4A89A4E4-93EB-0D3A-049F-EC6C048C8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64" y="920301"/>
            <a:ext cx="6809060" cy="485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49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A3AB-8A08-7FE4-A73E-9071A035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129" y="5235612"/>
            <a:ext cx="5605930" cy="9027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Ethnography</a:t>
            </a:r>
          </a:p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was so important in Ukraine? </a:t>
            </a:r>
          </a:p>
        </p:txBody>
      </p:sp>
      <p:pic>
        <p:nvPicPr>
          <p:cNvPr id="7" name="Picture 6" descr="A group of women in traditional clothing&#10;&#10;AI-generated content may be incorrect.">
            <a:extLst>
              <a:ext uri="{FF2B5EF4-FFF2-40B4-BE49-F238E27FC236}">
                <a16:creationId xmlns:a16="http://schemas.microsoft.com/office/drawing/2014/main" id="{1ED070EC-849B-A6FF-0C3C-063A13A2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08" r="12559" b="1"/>
          <a:stretch>
            <a:fillRect/>
          </a:stretch>
        </p:blipFill>
        <p:spPr>
          <a:xfrm>
            <a:off x="20" y="1488148"/>
            <a:ext cx="3742608" cy="3067989"/>
          </a:xfrm>
          <a:custGeom>
            <a:avLst/>
            <a:gdLst/>
            <a:ahLst/>
            <a:cxnLst/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</p:spPr>
      </p:pic>
      <p:pic>
        <p:nvPicPr>
          <p:cNvPr id="6" name="Picture 5" descr="A close up of a cloth&#10;&#10;AI-generated content may be incorrect.">
            <a:extLst>
              <a:ext uri="{FF2B5EF4-FFF2-40B4-BE49-F238E27FC236}">
                <a16:creationId xmlns:a16="http://schemas.microsoft.com/office/drawing/2014/main" id="{630905E7-BB92-A6D0-9F0A-3A48C3CB44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02" r="6" b="6"/>
          <a:stretch>
            <a:fillRect/>
          </a:stretch>
        </p:blipFill>
        <p:spPr>
          <a:xfrm>
            <a:off x="1479512" y="3609796"/>
            <a:ext cx="2263117" cy="324820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BE81AC-BC7B-7139-6218-7F33D5716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-3" b="3406"/>
          <a:stretch>
            <a:fillRect/>
          </a:stretch>
        </p:blipFill>
        <p:spPr>
          <a:xfrm>
            <a:off x="3808119" y="10"/>
            <a:ext cx="3396195" cy="4556126"/>
          </a:xfrm>
          <a:custGeom>
            <a:avLst/>
            <a:gdLst/>
            <a:ahLst/>
            <a:cxnLst/>
            <a:rect l="l" t="t" r="r" b="b"/>
            <a:pathLst>
              <a:path w="3396195" h="4556136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</p:spPr>
      </p:pic>
      <p:pic>
        <p:nvPicPr>
          <p:cNvPr id="8" name="Picture 7" descr="A group of men playing musical instruments&#10;&#10;AI-generated content may be incorrect.">
            <a:extLst>
              <a:ext uri="{FF2B5EF4-FFF2-40B4-BE49-F238E27FC236}">
                <a16:creationId xmlns:a16="http://schemas.microsoft.com/office/drawing/2014/main" id="{7F4C713B-62DE-DF6C-9D99-851B9547EC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248" r="-1" b="9654"/>
          <a:stretch>
            <a:fillRect/>
          </a:stretch>
        </p:blipFill>
        <p:spPr>
          <a:xfrm>
            <a:off x="7573870" y="352202"/>
            <a:ext cx="3580963" cy="1822003"/>
          </a:xfrm>
          <a:prstGeom prst="rect">
            <a:avLst/>
          </a:prstGeom>
        </p:spPr>
      </p:pic>
      <p:pic>
        <p:nvPicPr>
          <p:cNvPr id="5" name="Picture 4" descr="A room with a table and curtains&#10;&#10;AI-generated content may be incorrect.">
            <a:extLst>
              <a:ext uri="{FF2B5EF4-FFF2-40B4-BE49-F238E27FC236}">
                <a16:creationId xmlns:a16="http://schemas.microsoft.com/office/drawing/2014/main" id="{9B52E14B-6C65-163F-DD3D-77CAE43A67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671" r="4" b="9235"/>
          <a:stretch>
            <a:fillRect/>
          </a:stretch>
        </p:blipFill>
        <p:spPr>
          <a:xfrm>
            <a:off x="6319897" y="2169010"/>
            <a:ext cx="3780060" cy="238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2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5B46-B049-3EE5-A091-67790745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626626"/>
            <a:ext cx="75522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-webkit-standard"/>
              </a:rPr>
              <a:t>“All Ukrainian writers, starting with Kotlyarevsky, became at the same time ethnographers, collecting folk songs and using them in their works.” — </a:t>
            </a:r>
            <a:r>
              <a:rPr lang="en-GB" i="1" err="1">
                <a:ea typeface="+mn-lt"/>
                <a:cs typeface="+mn-lt"/>
              </a:rPr>
              <a:t>Kolessa</a:t>
            </a:r>
            <a:endParaRPr lang="en-GB" err="1"/>
          </a:p>
        </p:txBody>
      </p:sp>
      <p:pic>
        <p:nvPicPr>
          <p:cNvPr id="4" name="Picture 3" descr="A person with a mustache&#10;&#10;AI-generated content may be incorrect.">
            <a:extLst>
              <a:ext uri="{FF2B5EF4-FFF2-40B4-BE49-F238E27FC236}">
                <a16:creationId xmlns:a16="http://schemas.microsoft.com/office/drawing/2014/main" id="{46F855E1-9253-ECF4-806D-E6D2E645C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959" y="1098727"/>
            <a:ext cx="2698750" cy="41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1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F1A0-B657-4A54-8AE8-52627FEC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82" y="2927666"/>
            <a:ext cx="4941712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-webkit-standard"/>
              </a:rPr>
              <a:t>Taras Shevchenko — The Great Kobzar</a:t>
            </a:r>
            <a:endParaRPr lang="en-US" dirty="0"/>
          </a:p>
          <a:p>
            <a:endParaRPr lang="en-US"/>
          </a:p>
          <a:p>
            <a:endParaRPr lang="en-US"/>
          </a:p>
        </p:txBody>
      </p:sp>
      <p:pic>
        <p:nvPicPr>
          <p:cNvPr id="4" name="Content Placeholder 3" descr="A person with a mustache and a hat&#10;&#10;AI-generated content may be incorrect.">
            <a:extLst>
              <a:ext uri="{FF2B5EF4-FFF2-40B4-BE49-F238E27FC236}">
                <a16:creationId xmlns:a16="http://schemas.microsoft.com/office/drawing/2014/main" id="{3FFDCEC9-3625-AD7E-2683-2BBC9B0E0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3753" y="732354"/>
            <a:ext cx="3428506" cy="539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9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ith a white beard&#10;&#10;AI-generated content may be incorrect.">
            <a:extLst>
              <a:ext uri="{FF2B5EF4-FFF2-40B4-BE49-F238E27FC236}">
                <a16:creationId xmlns:a16="http://schemas.microsoft.com/office/drawing/2014/main" id="{C7D66364-6E8B-23E0-F646-AB45C460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9" r="7112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B8BB85-1FF3-FDBF-48D4-6F9CEF63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373" y="6327931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rgbClr val="000000"/>
                </a:solidFill>
                <a:latin typeface="-webkit-standard"/>
              </a:rPr>
              <a:t>Who </a:t>
            </a:r>
            <a:r>
              <a:rPr lang="en-US" sz="3600" dirty="0">
                <a:solidFill>
                  <a:srgbClr val="000000"/>
                </a:solidFill>
                <a:latin typeface="-webkit-standard"/>
              </a:rPr>
              <a:t>Were the Kobzars</a:t>
            </a:r>
            <a:r>
              <a:rPr lang="en-US" sz="3600" kern="1200" dirty="0">
                <a:solidFill>
                  <a:srgbClr val="000000"/>
                </a:solidFill>
                <a:latin typeface="-webkit-standard"/>
              </a:rPr>
              <a:t>?</a:t>
            </a:r>
            <a:endParaRPr lang="en-US" dirty="0">
              <a:solidFill>
                <a:srgbClr val="000000"/>
              </a:solidFill>
              <a:latin typeface="-webkit-standard"/>
            </a:endParaRPr>
          </a:p>
          <a:p>
            <a:endParaRPr lang="en-US">
              <a:ea typeface="+mj-ea"/>
              <a:cs typeface="+mj-cs"/>
            </a:endParaRPr>
          </a:p>
        </p:txBody>
      </p:sp>
      <p:pic>
        <p:nvPicPr>
          <p:cNvPr id="4" name="Content Placeholder 3" descr="A person playing a musical instrument&#10;&#10;AI-generated content may be incorrect.">
            <a:extLst>
              <a:ext uri="{FF2B5EF4-FFF2-40B4-BE49-F238E27FC236}">
                <a16:creationId xmlns:a16="http://schemas.microsoft.com/office/drawing/2014/main" id="{23628E7B-5175-991D-4BD4-2739B1A0E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8674" r="1" b="7709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203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ainting of a person playing a lute&#10;&#10;AI-generated content may be incorrect.">
            <a:extLst>
              <a:ext uri="{FF2B5EF4-FFF2-40B4-BE49-F238E27FC236}">
                <a16:creationId xmlns:a16="http://schemas.microsoft.com/office/drawing/2014/main" id="{0BBEC186-CAF8-ADCF-A3DE-F5F0A397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93" b="2"/>
          <a:stretch>
            <a:fillRect/>
          </a:stretch>
        </p:blipFill>
        <p:spPr>
          <a:xfrm>
            <a:off x="2114" y="10"/>
            <a:ext cx="7572605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FDD695C7-B93C-9967-0E61-C040FE10B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400" y="1913364"/>
            <a:ext cx="3434180" cy="35990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-webkit-standard"/>
              </a:rPr>
              <a:t>It is believed that The professional kobzar tradition was established in Ukraine during the </a:t>
            </a:r>
            <a:r>
              <a:rPr lang="en-US" sz="2000" dirty="0">
                <a:ea typeface="+mn-lt"/>
                <a:cs typeface="+mn-lt"/>
              </a:rPr>
              <a:t>Cossack Era</a:t>
            </a:r>
            <a:r>
              <a:rPr lang="en-US" sz="2000" dirty="0">
                <a:latin typeface="-webkit-standard"/>
              </a:rPr>
              <a:t> around the 16th century. </a:t>
            </a:r>
            <a:endParaRPr lang="en-US" dirty="0">
              <a:latin typeface="Aptos" panose="020B0004020202020204"/>
            </a:endParaRPr>
          </a:p>
          <a:p>
            <a:pPr marL="0" indent="0">
              <a:buNone/>
            </a:pPr>
            <a:r>
              <a:rPr lang="en-US" sz="2000" dirty="0">
                <a:latin typeface="-webkit-standard"/>
              </a:rPr>
              <a:t>The </a:t>
            </a:r>
            <a:r>
              <a:rPr lang="en-US" sz="2000" b="1" dirty="0">
                <a:ea typeface="+mn-lt"/>
                <a:cs typeface="+mn-lt"/>
              </a:rPr>
              <a:t>first composers and singers of the “dumas”</a:t>
            </a:r>
            <a:r>
              <a:rPr lang="en-US" sz="2000" dirty="0">
                <a:latin typeface="-webkit-standard"/>
              </a:rPr>
              <a:t> were </a:t>
            </a:r>
            <a:r>
              <a:rPr lang="en-US" sz="2000" b="1" dirty="0">
                <a:ea typeface="+mn-lt"/>
                <a:cs typeface="+mn-lt"/>
              </a:rPr>
              <a:t>military musicians linked to the Cossacks</a:t>
            </a:r>
            <a:r>
              <a:rPr lang="en-US" sz="2000" dirty="0">
                <a:latin typeface="-webkit-standard"/>
              </a:rPr>
              <a:t>, reflecting their heroic ethos and oral traditions.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BCD22E-F454-1593-9005-A8B180133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6593" y="1339666"/>
            <a:ext cx="4941712" cy="1325563"/>
          </a:xfrm>
        </p:spPr>
        <p:txBody>
          <a:bodyPr>
            <a:normAutofit/>
          </a:bodyPr>
          <a:lstStyle/>
          <a:p>
            <a:r>
              <a:rPr lang="en-GB" b="1" dirty="0">
                <a:ea typeface="+mj-lt"/>
                <a:cs typeface="+mj-lt"/>
              </a:rPr>
              <a:t>Cossack Origins</a:t>
            </a:r>
            <a:endParaRPr lang="en-US" dirty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0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0F519-B527-716A-907D-741E32383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GB" sz="3700" b="1">
                <a:ea typeface="+mj-lt"/>
                <a:cs typeface="+mj-lt"/>
              </a:rPr>
              <a:t>Lesya and Klyment Kvitka — The Expedition Organizers</a:t>
            </a:r>
            <a:endParaRPr lang="en-US" sz="3700"/>
          </a:p>
          <a:p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D4745-DDCD-F3FF-29A4-F38AC6168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3456344"/>
            <a:ext cx="6002110" cy="26777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ea typeface="+mn-lt"/>
                <a:cs typeface="+mn-lt"/>
              </a:rPr>
              <a:t>For them, it was more than research — it was </a:t>
            </a:r>
            <a:r>
              <a:rPr lang="en-GB" sz="2000" b="1" dirty="0">
                <a:ea typeface="+mn-lt"/>
                <a:cs typeface="+mn-lt"/>
              </a:rPr>
              <a:t>a cultural mission</a:t>
            </a:r>
            <a:r>
              <a:rPr lang="en-GB" sz="2000" dirty="0">
                <a:ea typeface="+mn-lt"/>
                <a:cs typeface="+mn-lt"/>
              </a:rPr>
              <a:t>:</a:t>
            </a:r>
            <a:endParaRPr lang="en-GB" dirty="0"/>
          </a:p>
          <a:p>
            <a:pPr marL="0" indent="0">
              <a:buNone/>
            </a:pPr>
            <a:endParaRPr lang="en-GB" sz="2000" dirty="0">
              <a:ea typeface="+mn-lt"/>
              <a:cs typeface="+mn-lt"/>
            </a:endParaRPr>
          </a:p>
          <a:p>
            <a:pPr>
              <a:buNone/>
            </a:pPr>
            <a:r>
              <a:rPr lang="en-GB" sz="2000" i="1">
                <a:latin typeface="-webkit-standard"/>
                <a:ea typeface="+mn-lt"/>
                <a:cs typeface="+mn-lt"/>
              </a:rPr>
              <a:t>"The publication of kobzar melodies will give a new and perhaps the greatest foundation for national pride, for it is a phenomenon with which our neighbors have nothing to compare."</a:t>
            </a:r>
            <a:br>
              <a:rPr lang="en-GB" sz="2000" dirty="0">
                <a:latin typeface="-webkit-standard"/>
                <a:ea typeface="+mn-lt"/>
                <a:cs typeface="+mn-lt"/>
              </a:rPr>
            </a:br>
            <a:r>
              <a:rPr lang="en-GB" sz="2000">
                <a:latin typeface="-webkit-standard"/>
                <a:ea typeface="+mn-lt"/>
                <a:cs typeface="+mn-lt"/>
              </a:rPr>
              <a:t>(Lesia Ukrainka. Letters: 1903–1913, p. 407)</a:t>
            </a: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054E4B92-BC6F-6433-C7E3-2FB3700C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5563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0017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61F50-7468-B449-431A-26267573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ea typeface="+mj-lt"/>
                <a:cs typeface="+mj-lt"/>
              </a:rPr>
              <a:t>Challenges with Expedition</a:t>
            </a:r>
            <a:endParaRPr lang="en-US" dirty="0"/>
          </a:p>
          <a:p>
            <a:endParaRPr lang="en-US"/>
          </a:p>
        </p:txBody>
      </p:sp>
      <p:pic>
        <p:nvPicPr>
          <p:cNvPr id="4" name="Content Placeholder 3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FF9DF9EE-1ACC-7FC0-5D14-1CEA68F9D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4891" y="1689893"/>
            <a:ext cx="3010662" cy="4114800"/>
          </a:xfrm>
          <a:prstGeom prst="rect">
            <a:avLst/>
          </a:prstGeom>
        </p:spPr>
      </p:pic>
      <p:pic>
        <p:nvPicPr>
          <p:cNvPr id="5" name="Picture 4" descr="A person playing a lute&#10;&#10;AI-generated content may be incorrect.">
            <a:extLst>
              <a:ext uri="{FF2B5EF4-FFF2-40B4-BE49-F238E27FC236}">
                <a16:creationId xmlns:a16="http://schemas.microsoft.com/office/drawing/2014/main" id="{D0891E25-98B1-7AD6-AFE6-48FA3AF9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875" y="1687512"/>
            <a:ext cx="3009194" cy="4103863"/>
          </a:xfrm>
          <a:prstGeom prst="rect">
            <a:avLst/>
          </a:prstGeom>
        </p:spPr>
      </p:pic>
      <p:pic>
        <p:nvPicPr>
          <p:cNvPr id="6" name="Picture 5" descr="A person with a mustache&#10;&#10;AI-generated content may be incorrect.">
            <a:extLst>
              <a:ext uri="{FF2B5EF4-FFF2-40B4-BE49-F238E27FC236}">
                <a16:creationId xmlns:a16="http://schemas.microsoft.com/office/drawing/2014/main" id="{1C33975B-93D6-47D7-04DA-7F00D6EEB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94" y="1366782"/>
            <a:ext cx="2828925" cy="43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1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The Kobzar Tradition and the 1908 Expedition in Ukraine</vt:lpstr>
      <vt:lpstr>Ukraine between empires – Russian and Austro-Hungarian</vt:lpstr>
      <vt:lpstr>Why Ethnography was so important in Ukraine? </vt:lpstr>
      <vt:lpstr>PowerPoint Presentation</vt:lpstr>
      <vt:lpstr>Taras Shevchenko — The Great Kobzar  </vt:lpstr>
      <vt:lpstr>Who Were the Kobzars? </vt:lpstr>
      <vt:lpstr>Cossack Origins   </vt:lpstr>
      <vt:lpstr>Lesya and Klyment Kvitka — The Expedition Organizers </vt:lpstr>
      <vt:lpstr>Challenges with Expedition </vt:lpstr>
      <vt:lpstr>PowerPoint Presentation</vt:lpstr>
      <vt:lpstr>Happy end!</vt:lpstr>
      <vt:lpstr>PowerPoint Presentation</vt:lpstr>
      <vt:lpstr>End of kobzardom in 1930</vt:lpstr>
      <vt:lpstr>Re-establishment and preservation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140</cp:revision>
  <dcterms:created xsi:type="dcterms:W3CDTF">2025-11-06T19:58:02Z</dcterms:created>
  <dcterms:modified xsi:type="dcterms:W3CDTF">2025-11-07T09:56:20Z</dcterms:modified>
</cp:coreProperties>
</file>