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 Id="rId3" Type="http://schemas.openxmlformats.org/officeDocument/2006/relationships/image" Target="../media/image2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 Id="rId3" Type="http://schemas.openxmlformats.org/officeDocument/2006/relationships/image" Target="../media/image3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https://www.youtube.com/embed/JmDX5SaGQOI?feature=oembed" TargetMode="External"/><Relationship Id="rId3" Type="http://schemas.openxmlformats.org/officeDocument/2006/relationships/image" Target="../media/image1.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 Id="rId3" Type="http://schemas.openxmlformats.org/officeDocument/2006/relationships/image" Target="../media/image3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https://www.youtube.com/embed/w6Ds1BEb430?feature=oembed" TargetMode="External"/><Relationship Id="rId3" Type="http://schemas.openxmlformats.org/officeDocument/2006/relationships/image" Target="../media/image2.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 Id="rId3" Type="http://schemas.openxmlformats.org/officeDocument/2006/relationships/image" Target="../media/image3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 Id="rId3" Type="http://schemas.openxmlformats.org/officeDocument/2006/relationships/image" Target="../media/image1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image" Target="../media/image1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71" name="Sam Tubbs"/>
          <p:cNvSpPr txBox="1"/>
          <p:nvPr>
            <p:ph type="body" idx="21"/>
          </p:nvPr>
        </p:nvSpPr>
        <p:spPr>
          <a:xfrm>
            <a:off x="688230" y="12524848"/>
            <a:ext cx="3833998" cy="636979"/>
          </a:xfrm>
          <a:prstGeom prst="rect">
            <a:avLst/>
          </a:prstGeom>
          <a:extLst>
            <a:ext uri="{C572A759-6A51-4108-AA02-DFA0A04FC94B}">
              <ma14:wrappingTextBoxFlag xmlns:ma14="http://schemas.microsoft.com/office/mac/drawingml/2011/main" val="1"/>
            </a:ext>
          </a:extLst>
        </p:spPr>
        <p:txBody>
          <a:bodyPr/>
          <a:lstStyle>
            <a:lvl1pPr>
              <a:defRPr b="0" sz="3300">
                <a:solidFill>
                  <a:srgbClr val="FFFFFF"/>
                </a:solidFill>
                <a:latin typeface="Gill Sans"/>
                <a:ea typeface="Gill Sans"/>
                <a:cs typeface="Gill Sans"/>
                <a:sym typeface="Gill Sans"/>
              </a:defRPr>
            </a:lvl1pPr>
          </a:lstStyle>
          <a:p>
            <a:pPr/>
            <a:r>
              <a:t>Sam Tubbs</a:t>
            </a:r>
          </a:p>
        </p:txBody>
      </p:sp>
      <p:sp>
        <p:nvSpPr>
          <p:cNvPr id="172" name="An Examination of Two Soviet Electronic Instruments"/>
          <p:cNvSpPr txBox="1"/>
          <p:nvPr>
            <p:ph type="ctrTitle"/>
          </p:nvPr>
        </p:nvSpPr>
        <p:spPr>
          <a:xfrm>
            <a:off x="584330" y="9812652"/>
            <a:ext cx="9648246" cy="1435994"/>
          </a:xfrm>
          <a:prstGeom prst="rect">
            <a:avLst/>
          </a:prstGeom>
        </p:spPr>
        <p:txBody>
          <a:bodyPr/>
          <a:lstStyle>
            <a:lvl1pPr defTabSz="1024102">
              <a:defRPr b="0" spc="-97" sz="4871">
                <a:solidFill>
                  <a:srgbClr val="FFFFFF"/>
                </a:solidFill>
                <a:latin typeface="Gill Sans SemiBold"/>
                <a:ea typeface="Gill Sans SemiBold"/>
                <a:cs typeface="Gill Sans SemiBold"/>
                <a:sym typeface="Gill Sans SemiBold"/>
              </a:defRPr>
            </a:lvl1pPr>
          </a:lstStyle>
          <a:p>
            <a:pPr/>
            <a:r>
              <a:t>An Examination of Two Soviet Electronic Instruments </a:t>
            </a:r>
          </a:p>
        </p:txBody>
      </p:sp>
      <p:pic>
        <p:nvPicPr>
          <p:cNvPr id="173" name="01December 12, 2025.png" descr="01December 12, 2025.png"/>
          <p:cNvPicPr>
            <a:picLocks noChangeAspect="1"/>
          </p:cNvPicPr>
          <p:nvPr/>
        </p:nvPicPr>
        <p:blipFill>
          <a:blip r:embed="rId2">
            <a:extLst/>
          </a:blip>
          <a:stretch>
            <a:fillRect/>
          </a:stretch>
        </p:blipFill>
        <p:spPr>
          <a:xfrm>
            <a:off x="10849371" y="962322"/>
            <a:ext cx="11791356" cy="11791356"/>
          </a:xfrm>
          <a:prstGeom prst="rect">
            <a:avLst/>
          </a:prstGeom>
          <a:ln w="12700">
            <a:miter lim="400000"/>
          </a:ln>
        </p:spPr>
      </p:pic>
      <p:sp>
        <p:nvSpPr>
          <p:cNvPr id="174" name="Sensory Synthesis:"/>
          <p:cNvSpPr txBox="1"/>
          <p:nvPr/>
        </p:nvSpPr>
        <p:spPr>
          <a:xfrm>
            <a:off x="584330" y="7182792"/>
            <a:ext cx="9648246" cy="23984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defTabSz="1901904">
              <a:lnSpc>
                <a:spcPct val="80000"/>
              </a:lnSpc>
              <a:spcBef>
                <a:spcPts val="0"/>
              </a:spcBef>
              <a:defRPr spc="-195" sz="9750">
                <a:solidFill>
                  <a:srgbClr val="FFFFFF"/>
                </a:solidFill>
                <a:latin typeface="Gill Sans SemiBold"/>
                <a:ea typeface="Gill Sans SemiBold"/>
                <a:cs typeface="Gill Sans SemiBold"/>
                <a:sym typeface="Gill Sans SemiBold"/>
              </a:defRPr>
            </a:pPr>
            <a:r>
              <a:t>Sensory </a:t>
            </a:r>
            <a:r>
              <a:rPr>
                <a:solidFill>
                  <a:srgbClr val="FF0003"/>
                </a:solidFill>
              </a:rPr>
              <a:t>S</a:t>
            </a:r>
            <a:r>
              <a:rPr>
                <a:solidFill>
                  <a:srgbClr val="FF0087"/>
                </a:solidFill>
              </a:rPr>
              <a:t>y</a:t>
            </a:r>
            <a:r>
              <a:rPr>
                <a:solidFill>
                  <a:srgbClr val="6F00FF"/>
                </a:solidFill>
              </a:rPr>
              <a:t>n</a:t>
            </a:r>
            <a:r>
              <a:rPr>
                <a:solidFill>
                  <a:srgbClr val="0FFF00"/>
                </a:solidFill>
              </a:rPr>
              <a:t>t</a:t>
            </a:r>
            <a:r>
              <a:rPr>
                <a:solidFill>
                  <a:srgbClr val="FFE800"/>
                </a:solidFill>
              </a:rPr>
              <a:t>h</a:t>
            </a:r>
            <a:r>
              <a:rPr>
                <a:solidFill>
                  <a:srgbClr val="0015FF"/>
                </a:solidFill>
              </a:rPr>
              <a:t>e</a:t>
            </a:r>
            <a:r>
              <a:rPr>
                <a:solidFill>
                  <a:srgbClr val="FF0003"/>
                </a:solidFill>
              </a:rPr>
              <a:t>s</a:t>
            </a:r>
            <a:r>
              <a:rPr>
                <a:solidFill>
                  <a:srgbClr val="00F4FF"/>
                </a:solidFill>
              </a:rPr>
              <a:t>i</a:t>
            </a:r>
            <a:r>
              <a:rPr>
                <a:solidFill>
                  <a:srgbClr val="FF0008"/>
                </a:solidFill>
              </a:rPr>
              <a:t>s</a:t>
            </a:r>
            <a:r>
              <a: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The Theremin will lead to:"/>
          <p:cNvSpPr txBox="1"/>
          <p:nvPr>
            <p:ph type="title"/>
          </p:nvPr>
        </p:nvSpPr>
        <p:spPr>
          <a:prstGeom prst="rect">
            <a:avLst/>
          </a:prstGeom>
        </p:spPr>
        <p:txBody>
          <a:bodyPr/>
          <a:lstStyle/>
          <a:p>
            <a:pPr/>
            <a:r>
              <a:t>The Theremin will lead to:</a:t>
            </a:r>
          </a:p>
        </p:txBody>
      </p:sp>
      <p:sp>
        <p:nvSpPr>
          <p:cNvPr id="210" name="“An extension of the European tonal system, which has brought out today’s music in the above mentioned deadlock.…"/>
          <p:cNvSpPr txBox="1"/>
          <p:nvPr>
            <p:ph type="body" idx="1"/>
          </p:nvPr>
        </p:nvSpPr>
        <p:spPr>
          <a:xfrm>
            <a:off x="1206500" y="3532947"/>
            <a:ext cx="14656210" cy="9374177"/>
          </a:xfrm>
          <a:prstGeom prst="rect">
            <a:avLst/>
          </a:prstGeom>
        </p:spPr>
        <p:txBody>
          <a:bodyPr/>
          <a:lstStyle/>
          <a:p>
            <a:pPr marL="512063" indent="-512063" defTabSz="2048204">
              <a:spcBef>
                <a:spcPts val="3700"/>
              </a:spcBef>
              <a:defRPr sz="4032"/>
            </a:pPr>
            <a:r>
              <a:t>“An extension of the European tonal system, which has brought out today’s music in the above mentioned deadlock. </a:t>
            </a:r>
          </a:p>
          <a:p>
            <a:pPr marL="512063" indent="-512063" defTabSz="2048204">
              <a:spcBef>
                <a:spcPts val="3700"/>
              </a:spcBef>
              <a:defRPr sz="4032"/>
            </a:pPr>
            <a:r>
              <a:t>A connection with the grandiose art of the East, hitherto not able to be realized because of the well-tempered twelve-tone system.</a:t>
            </a:r>
          </a:p>
          <a:p>
            <a:pPr marL="512063" indent="-512063" defTabSz="2048204">
              <a:spcBef>
                <a:spcPts val="3700"/>
              </a:spcBef>
              <a:defRPr sz="4032"/>
            </a:pPr>
            <a:r>
              <a:t>An all-time deep synthesis with the art of words, for speech intonations and timbres covering the Theremin range[…]</a:t>
            </a:r>
          </a:p>
          <a:p>
            <a:pPr marL="512063" indent="-512063" defTabSz="2048204">
              <a:spcBef>
                <a:spcPts val="3700"/>
              </a:spcBef>
              <a:defRPr sz="4032"/>
            </a:pPr>
            <a:r>
              <a:t>The creation of an absolutely new, unprecedented ‘differential’ music (Differenz-Musik) — grandiose harmonious ‘glissando’ in parallel and counter movement, without having already mentioned the enrichment of means even within the limits of old [musical] forms.” - Arseny Avraamov</a:t>
            </a:r>
          </a:p>
        </p:txBody>
      </p:sp>
      <p:pic>
        <p:nvPicPr>
          <p:cNvPr id="211" name="Screenshot 2025-12-11 at 11.07.12 PM.png" descr="Screenshot 2025-12-11 at 11.07.12 PM.png"/>
          <p:cNvPicPr>
            <a:picLocks noChangeAspect="1"/>
          </p:cNvPicPr>
          <p:nvPr/>
        </p:nvPicPr>
        <p:blipFill>
          <a:blip r:embed="rId2">
            <a:extLst/>
          </a:blip>
          <a:stretch>
            <a:fillRect/>
          </a:stretch>
        </p:blipFill>
        <p:spPr>
          <a:xfrm>
            <a:off x="16959927" y="2889953"/>
            <a:ext cx="6142489" cy="7936094"/>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13" name="Leon Theremin"/>
          <p:cNvSpPr txBox="1"/>
          <p:nvPr>
            <p:ph type="title"/>
          </p:nvPr>
        </p:nvSpPr>
        <p:spPr>
          <a:prstGeom prst="rect">
            <a:avLst/>
          </a:prstGeom>
        </p:spPr>
        <p:txBody>
          <a:bodyPr/>
          <a:lstStyle>
            <a:lvl1pPr>
              <a:defRPr>
                <a:solidFill>
                  <a:srgbClr val="FFFFFF"/>
                </a:solidFill>
              </a:defRPr>
            </a:lvl1pPr>
          </a:lstStyle>
          <a:p>
            <a:pPr/>
            <a:r>
              <a:t>Leon Theremin</a:t>
            </a:r>
          </a:p>
        </p:txBody>
      </p:sp>
      <p:sp>
        <p:nvSpPr>
          <p:cNvPr id="214" name="“Theremin was not really interested in details.  He wanted to discover all the basic relationships and fundamental laws governing the  system we call ‘the World’. He wanted to investigate and take under control the phenomena of life and death” (Smirnov)."/>
          <p:cNvSpPr txBox="1"/>
          <p:nvPr/>
        </p:nvSpPr>
        <p:spPr>
          <a:xfrm>
            <a:off x="13216255" y="882008"/>
            <a:ext cx="11159530" cy="18281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FFFFFF"/>
                </a:solidFill>
                <a:latin typeface="Times New Roman"/>
                <a:ea typeface="Times New Roman"/>
                <a:cs typeface="Times New Roman"/>
                <a:sym typeface="Times New Roman"/>
              </a:defRPr>
            </a:lvl1pPr>
          </a:lstStyle>
          <a:p>
            <a:pPr/>
            <a:r>
              <a:t>“Theremin was not really interested in details.  He wanted to discover all the basic relationships and fundamental laws governing the  system we call ‘the World’. He wanted to investigate and take under control the phenomena of life and death” (Smirnov).</a:t>
            </a:r>
          </a:p>
        </p:txBody>
      </p:sp>
      <p:pic>
        <p:nvPicPr>
          <p:cNvPr id="215" name="Screenshot 2025-12-11 at 11.12.09 PM.png" descr="Screenshot 2025-12-11 at 11.12.09 PM.png"/>
          <p:cNvPicPr>
            <a:picLocks noChangeAspect="1"/>
          </p:cNvPicPr>
          <p:nvPr/>
        </p:nvPicPr>
        <p:blipFill>
          <a:blip r:embed="rId2">
            <a:extLst/>
          </a:blip>
          <a:stretch>
            <a:fillRect/>
          </a:stretch>
        </p:blipFill>
        <p:spPr>
          <a:xfrm>
            <a:off x="237010" y="3154128"/>
            <a:ext cx="12525379" cy="9920803"/>
          </a:xfrm>
          <a:prstGeom prst="rect">
            <a:avLst/>
          </a:prstGeom>
          <a:ln w="12700">
            <a:miter lim="400000"/>
          </a:ln>
        </p:spPr>
      </p:pic>
      <p:pic>
        <p:nvPicPr>
          <p:cNvPr id="216" name="pasted-movie.png" descr="pasted-movie.png"/>
          <p:cNvPicPr>
            <a:picLocks noChangeAspect="1"/>
          </p:cNvPicPr>
          <p:nvPr/>
        </p:nvPicPr>
        <p:blipFill>
          <a:blip r:embed="rId3">
            <a:extLst/>
          </a:blip>
          <a:stretch>
            <a:fillRect/>
          </a:stretch>
        </p:blipFill>
        <p:spPr>
          <a:xfrm>
            <a:off x="15626239" y="3832490"/>
            <a:ext cx="6339560" cy="9088039"/>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18" name="Screenshot 2025-12-11 at 11.22.13 PM.png" descr="Screenshot 2025-12-11 at 11.22.13 PM.png"/>
          <p:cNvPicPr>
            <a:picLocks noChangeAspect="1"/>
          </p:cNvPicPr>
          <p:nvPr/>
        </p:nvPicPr>
        <p:blipFill>
          <a:blip r:embed="rId2">
            <a:extLst/>
          </a:blip>
          <a:stretch>
            <a:fillRect/>
          </a:stretch>
        </p:blipFill>
        <p:spPr>
          <a:xfrm>
            <a:off x="8838640" y="918774"/>
            <a:ext cx="6706721" cy="11878452"/>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20" name="Leon Theremin and Konstantin Kovalsky (Moscow, 1926)"/>
          <p:cNvSpPr txBox="1"/>
          <p:nvPr/>
        </p:nvSpPr>
        <p:spPr>
          <a:xfrm>
            <a:off x="5424286" y="11996076"/>
            <a:ext cx="9023897" cy="5172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Times New Roman"/>
                <a:ea typeface="Times New Roman"/>
                <a:cs typeface="Times New Roman"/>
                <a:sym typeface="Times New Roman"/>
              </a:defRPr>
            </a:lvl1pPr>
          </a:lstStyle>
          <a:p>
            <a:pPr/>
            <a:r>
              <a:t>Leon Theremin and Konstantin Kovalsky (Moscow, 1926)</a:t>
            </a:r>
          </a:p>
        </p:txBody>
      </p:sp>
      <p:pic>
        <p:nvPicPr>
          <p:cNvPr id="221" name="Screenshot 2025-12-11 at 11.16.27 PM.png" descr="Screenshot 2025-12-11 at 11.16.27 PM.png"/>
          <p:cNvPicPr>
            <a:picLocks noChangeAspect="1"/>
          </p:cNvPicPr>
          <p:nvPr/>
        </p:nvPicPr>
        <p:blipFill>
          <a:blip r:embed="rId2">
            <a:extLst/>
          </a:blip>
          <a:srcRect l="1168" t="0" r="0" b="0"/>
          <a:stretch>
            <a:fillRect/>
          </a:stretch>
        </p:blipFill>
        <p:spPr>
          <a:xfrm>
            <a:off x="5428654" y="2037754"/>
            <a:ext cx="13526757" cy="96406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23" name="Leon Theremin (Moscow, 1965)"/>
          <p:cNvSpPr txBox="1"/>
          <p:nvPr/>
        </p:nvSpPr>
        <p:spPr>
          <a:xfrm>
            <a:off x="5771463" y="11522358"/>
            <a:ext cx="5055767"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3000">
                <a:solidFill>
                  <a:srgbClr val="FFFFFF"/>
                </a:solidFill>
                <a:latin typeface="Times Roman"/>
                <a:ea typeface="Times Roman"/>
                <a:cs typeface="Times Roman"/>
                <a:sym typeface="Times Roman"/>
              </a:defRPr>
            </a:lvl1pPr>
          </a:lstStyle>
          <a:p>
            <a:pPr/>
            <a:r>
              <a:t>Leon Theremin (Moscow, 1965)</a:t>
            </a:r>
          </a:p>
        </p:txBody>
      </p:sp>
      <p:pic>
        <p:nvPicPr>
          <p:cNvPr id="224" name="Screenshot 2025-12-11 at 11.17.39 PM.png" descr="Screenshot 2025-12-11 at 11.17.39 PM.png"/>
          <p:cNvPicPr>
            <a:picLocks noChangeAspect="1"/>
          </p:cNvPicPr>
          <p:nvPr/>
        </p:nvPicPr>
        <p:blipFill>
          <a:blip r:embed="rId2">
            <a:extLst/>
          </a:blip>
          <a:stretch>
            <a:fillRect/>
          </a:stretch>
        </p:blipFill>
        <p:spPr>
          <a:xfrm>
            <a:off x="5785372" y="2396517"/>
            <a:ext cx="12813256" cy="8922966"/>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26" name="Screenshot 2025-12-11 at 7.51.38 PM.png" descr="Screenshot 2025-12-11 at 7.51.38 PM.png"/>
          <p:cNvPicPr>
            <a:picLocks noChangeAspect="1"/>
          </p:cNvPicPr>
          <p:nvPr/>
        </p:nvPicPr>
        <p:blipFill>
          <a:blip r:embed="rId2">
            <a:extLst/>
          </a:blip>
          <a:stretch>
            <a:fillRect/>
          </a:stretch>
        </p:blipFill>
        <p:spPr>
          <a:xfrm>
            <a:off x="2759012" y="1174771"/>
            <a:ext cx="18865976" cy="11366458"/>
          </a:xfrm>
          <a:prstGeom prst="rect">
            <a:avLst/>
          </a:prstGeom>
          <a:ln w="12700">
            <a:miter lim="400000"/>
          </a:ln>
        </p:spPr>
      </p:pic>
      <p:sp>
        <p:nvSpPr>
          <p:cNvPr id="227" name="The 10 Victor Theremin ensemble in 1930"/>
          <p:cNvSpPr txBox="1"/>
          <p:nvPr/>
        </p:nvSpPr>
        <p:spPr>
          <a:xfrm>
            <a:off x="2703639" y="12781109"/>
            <a:ext cx="6573999" cy="5172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3000">
                <a:solidFill>
                  <a:srgbClr val="FFFFFF"/>
                </a:solidFill>
                <a:latin typeface="Times New Roman"/>
                <a:ea typeface="Times New Roman"/>
                <a:cs typeface="Times New Roman"/>
                <a:sym typeface="Times New Roman"/>
              </a:defRPr>
            </a:lvl1pPr>
          </a:lstStyle>
          <a:p>
            <a:pPr/>
            <a:r>
              <a:t>The 10 Victor Theremin ensemble in 1930</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29" name="Clara Rockmore – The first Theremin virtuoso"/>
          <p:cNvSpPr txBox="1"/>
          <p:nvPr/>
        </p:nvSpPr>
        <p:spPr>
          <a:xfrm>
            <a:off x="7809215" y="12328502"/>
            <a:ext cx="7190148"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3000">
                <a:solidFill>
                  <a:srgbClr val="FFFFFF"/>
                </a:solidFill>
                <a:latin typeface="Times Roman"/>
                <a:ea typeface="Times Roman"/>
                <a:cs typeface="Times Roman"/>
                <a:sym typeface="Times Roman"/>
              </a:defRPr>
            </a:lvl1pPr>
          </a:lstStyle>
          <a:p>
            <a:pPr/>
            <a:r>
              <a:t>Clara Rockmore – The first Theremin virtuoso</a:t>
            </a:r>
          </a:p>
        </p:txBody>
      </p:sp>
      <p:pic>
        <p:nvPicPr>
          <p:cNvPr id="230" name="pasted-movie.png" descr="pasted-movie.png"/>
          <p:cNvPicPr>
            <a:picLocks noChangeAspect="1"/>
          </p:cNvPicPr>
          <p:nvPr/>
        </p:nvPicPr>
        <p:blipFill>
          <a:blip r:embed="rId2">
            <a:extLst/>
          </a:blip>
          <a:stretch>
            <a:fillRect/>
          </a:stretch>
        </p:blipFill>
        <p:spPr>
          <a:xfrm>
            <a:off x="7931150" y="1549400"/>
            <a:ext cx="8521700" cy="106172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32" name="A Young Robert Moog with D.I.Y. Theremin."/>
          <p:cNvSpPr txBox="1"/>
          <p:nvPr/>
        </p:nvSpPr>
        <p:spPr>
          <a:xfrm>
            <a:off x="8627715" y="12149359"/>
            <a:ext cx="7128570"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3000">
                <a:solidFill>
                  <a:srgbClr val="FFFFFF"/>
                </a:solidFill>
                <a:latin typeface="Times Roman"/>
                <a:ea typeface="Times Roman"/>
                <a:cs typeface="Times Roman"/>
                <a:sym typeface="Times Roman"/>
              </a:defRPr>
            </a:lvl1pPr>
          </a:lstStyle>
          <a:p>
            <a:pPr/>
            <a:r>
              <a:t>A Young Robert Moog with D.I.Y. Theremin. </a:t>
            </a:r>
          </a:p>
        </p:txBody>
      </p:sp>
      <p:pic>
        <p:nvPicPr>
          <p:cNvPr id="233" name="pasted-movie.png" descr="pasted-movie.png"/>
          <p:cNvPicPr>
            <a:picLocks noChangeAspect="1"/>
          </p:cNvPicPr>
          <p:nvPr/>
        </p:nvPicPr>
        <p:blipFill>
          <a:blip r:embed="rId2">
            <a:extLst/>
          </a:blip>
          <a:stretch>
            <a:fillRect/>
          </a:stretch>
        </p:blipFill>
        <p:spPr>
          <a:xfrm>
            <a:off x="8774644" y="1695831"/>
            <a:ext cx="6834712" cy="10324338"/>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35" name="The Rhythmicon"/>
          <p:cNvSpPr txBox="1"/>
          <p:nvPr/>
        </p:nvSpPr>
        <p:spPr>
          <a:xfrm>
            <a:off x="7898787" y="11544751"/>
            <a:ext cx="2685679"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3000">
                <a:solidFill>
                  <a:srgbClr val="FFFFFF"/>
                </a:solidFill>
                <a:latin typeface="Times Roman"/>
                <a:ea typeface="Times Roman"/>
                <a:cs typeface="Times Roman"/>
                <a:sym typeface="Times Roman"/>
              </a:defRPr>
            </a:lvl1pPr>
          </a:lstStyle>
          <a:p>
            <a:pPr/>
            <a:r>
              <a:t>The Rhythmicon</a:t>
            </a:r>
          </a:p>
        </p:txBody>
      </p:sp>
      <p:pic>
        <p:nvPicPr>
          <p:cNvPr id="236" name="Screenshot 2025-12-12 at 8.48.22 AM.png" descr="Screenshot 2025-12-12 at 8.48.22 AM.png"/>
          <p:cNvPicPr>
            <a:picLocks noChangeAspect="1"/>
          </p:cNvPicPr>
          <p:nvPr/>
        </p:nvPicPr>
        <p:blipFill>
          <a:blip r:embed="rId2">
            <a:extLst/>
          </a:blip>
          <a:stretch>
            <a:fillRect/>
          </a:stretch>
        </p:blipFill>
        <p:spPr>
          <a:xfrm>
            <a:off x="7888696" y="2348225"/>
            <a:ext cx="8606607" cy="901955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38" name="The Ondes Martinot"/>
          <p:cNvSpPr txBox="1"/>
          <p:nvPr/>
        </p:nvSpPr>
        <p:spPr>
          <a:xfrm>
            <a:off x="8077930" y="11835859"/>
            <a:ext cx="3299223"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3000">
                <a:solidFill>
                  <a:srgbClr val="FFFFFF"/>
                </a:solidFill>
                <a:latin typeface="Times Roman"/>
                <a:ea typeface="Times Roman"/>
                <a:cs typeface="Times Roman"/>
                <a:sym typeface="Times Roman"/>
              </a:defRPr>
            </a:lvl1pPr>
          </a:lstStyle>
          <a:p>
            <a:pPr/>
            <a:r>
              <a:t>The Ondes Martinot </a:t>
            </a:r>
          </a:p>
        </p:txBody>
      </p:sp>
      <p:pic>
        <p:nvPicPr>
          <p:cNvPr id="239" name="pasted-movie.png" descr="pasted-movie.png"/>
          <p:cNvPicPr>
            <a:picLocks noChangeAspect="1"/>
          </p:cNvPicPr>
          <p:nvPr/>
        </p:nvPicPr>
        <p:blipFill>
          <a:blip r:embed="rId2">
            <a:extLst/>
          </a:blip>
          <a:stretch>
            <a:fillRect/>
          </a:stretch>
        </p:blipFill>
        <p:spPr>
          <a:xfrm>
            <a:off x="8063846" y="1725562"/>
            <a:ext cx="8256308" cy="9801965"/>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76" name="Nikolai Kulbin - Free Music"/>
          <p:cNvSpPr txBox="1"/>
          <p:nvPr>
            <p:ph type="title"/>
          </p:nvPr>
        </p:nvSpPr>
        <p:spPr>
          <a:xfrm>
            <a:off x="1206500" y="1079500"/>
            <a:ext cx="13148668" cy="1433163"/>
          </a:xfrm>
          <a:prstGeom prst="rect">
            <a:avLst/>
          </a:prstGeom>
        </p:spPr>
        <p:txBody>
          <a:bodyPr/>
          <a:lstStyle>
            <a:lvl1pPr defTabSz="2389572">
              <a:defRPr spc="-166" sz="8330">
                <a:solidFill>
                  <a:srgbClr val="FFFFFF"/>
                </a:solidFill>
              </a:defRPr>
            </a:lvl1pPr>
          </a:lstStyle>
          <a:p>
            <a:pPr/>
            <a:r>
              <a:t>Nikolai Kulbin - Free Music</a:t>
            </a:r>
          </a:p>
        </p:txBody>
      </p:sp>
      <p:sp>
        <p:nvSpPr>
          <p:cNvPr id="177" name="“The Advantage of Free Music:…"/>
          <p:cNvSpPr txBox="1"/>
          <p:nvPr>
            <p:ph type="body" sz="half" idx="1"/>
          </p:nvPr>
        </p:nvSpPr>
        <p:spPr>
          <a:xfrm>
            <a:off x="1206500" y="3057978"/>
            <a:ext cx="13148668" cy="9835872"/>
          </a:xfrm>
          <a:prstGeom prst="rect">
            <a:avLst/>
          </a:prstGeom>
        </p:spPr>
        <p:txBody>
          <a:bodyPr/>
          <a:lstStyle/>
          <a:p>
            <a:pPr marL="542544" indent="-542544" defTabSz="2170121">
              <a:spcBef>
                <a:spcPts val="4000"/>
              </a:spcBef>
              <a:defRPr sz="4272">
                <a:solidFill>
                  <a:srgbClr val="FFFFFF"/>
                </a:solidFill>
                <a:latin typeface="Helvetica Neue Light"/>
                <a:ea typeface="Helvetica Neue Light"/>
                <a:cs typeface="Helvetica Neue Light"/>
                <a:sym typeface="Helvetica Neue Light"/>
              </a:defRPr>
            </a:pPr>
            <a:r>
              <a:t>“The Advantage of Free Music:</a:t>
            </a:r>
          </a:p>
          <a:p>
            <a:pPr marL="1118997" indent="-542544" defTabSz="2170121">
              <a:spcBef>
                <a:spcPts val="4000"/>
              </a:spcBef>
              <a:defRPr sz="4272">
                <a:solidFill>
                  <a:srgbClr val="FFFFFF"/>
                </a:solidFill>
                <a:latin typeface="Helvetica Neue Light"/>
                <a:ea typeface="Helvetica Neue Light"/>
                <a:cs typeface="Helvetica Neue Light"/>
                <a:sym typeface="Helvetica Neue Light"/>
              </a:defRPr>
            </a:pPr>
            <a:r>
              <a:t>New enjoyment of unusual tone combinations. </a:t>
            </a:r>
          </a:p>
          <a:p>
            <a:pPr marL="1118997" indent="-542544" defTabSz="2170121">
              <a:spcBef>
                <a:spcPts val="4000"/>
              </a:spcBef>
              <a:defRPr sz="4272">
                <a:solidFill>
                  <a:srgbClr val="FFFFFF"/>
                </a:solidFill>
                <a:latin typeface="Helvetica Neue Light"/>
                <a:ea typeface="Helvetica Neue Light"/>
                <a:cs typeface="Helvetica Neue Light"/>
                <a:sym typeface="Helvetica Neue Light"/>
              </a:defRPr>
            </a:pPr>
            <a:r>
              <a:t>New harmony with new chords. </a:t>
            </a:r>
          </a:p>
          <a:p>
            <a:pPr marL="1118997" indent="-542544" defTabSz="2170121">
              <a:spcBef>
                <a:spcPts val="4000"/>
              </a:spcBef>
              <a:defRPr sz="4272">
                <a:solidFill>
                  <a:srgbClr val="FFFFFF"/>
                </a:solidFill>
                <a:latin typeface="Helvetica Neue Light"/>
                <a:ea typeface="Helvetica Neue Light"/>
                <a:cs typeface="Helvetica Neue Light"/>
                <a:sym typeface="Helvetica Neue Light"/>
              </a:defRPr>
            </a:pPr>
            <a:r>
              <a:t>New dissonances with new resolutions. </a:t>
            </a:r>
          </a:p>
          <a:p>
            <a:pPr marL="1118997" indent="-542544" defTabSz="2170121">
              <a:spcBef>
                <a:spcPts val="4000"/>
              </a:spcBef>
              <a:defRPr sz="4272">
                <a:solidFill>
                  <a:srgbClr val="FFFFFF"/>
                </a:solidFill>
                <a:latin typeface="Helvetica Neue Light"/>
                <a:ea typeface="Helvetica Neue Light"/>
                <a:cs typeface="Helvetica Neue Light"/>
                <a:sym typeface="Helvetica Neue Light"/>
              </a:defRPr>
            </a:pPr>
            <a:r>
              <a:t>New melodies. The choice of possible chords and melodies is very much enlarged. The power of musical poetry is magnified. This is most important because music is mainly poetry. Free music has many more possibilities for affecting the listener and exciting his soul. </a:t>
            </a:r>
          </a:p>
          <a:p>
            <a:pPr marL="1118997" indent="-542544" defTabSz="2170121">
              <a:spcBef>
                <a:spcPts val="4000"/>
              </a:spcBef>
              <a:defRPr sz="4272">
                <a:solidFill>
                  <a:srgbClr val="FFFFFF"/>
                </a:solidFill>
                <a:latin typeface="Helvetica Neue Light"/>
                <a:ea typeface="Helvetica Neue Light"/>
                <a:cs typeface="Helvetica Neue Light"/>
                <a:sym typeface="Helvetica Neue Light"/>
              </a:defRPr>
            </a:pPr>
            <a:r>
              <a:t>Delicate combinations and changing tones strongly affect man’s soul.”</a:t>
            </a:r>
          </a:p>
        </p:txBody>
      </p:sp>
      <p:pic>
        <p:nvPicPr>
          <p:cNvPr id="178" name="pasted-movie.png" descr="pasted-movie.png"/>
          <p:cNvPicPr>
            <a:picLocks noChangeAspect="1"/>
          </p:cNvPicPr>
          <p:nvPr/>
        </p:nvPicPr>
        <p:blipFill>
          <a:blip r:embed="rId2">
            <a:extLst/>
          </a:blip>
          <a:stretch>
            <a:fillRect/>
          </a:stretch>
        </p:blipFill>
        <p:spPr>
          <a:xfrm>
            <a:off x="16819590" y="336550"/>
            <a:ext cx="5273324" cy="6902721"/>
          </a:xfrm>
          <a:prstGeom prst="rect">
            <a:avLst/>
          </a:prstGeom>
          <a:ln w="12700">
            <a:miter lim="400000"/>
          </a:ln>
        </p:spPr>
      </p:pic>
      <p:pic>
        <p:nvPicPr>
          <p:cNvPr id="179" name="pasted-movie.png" descr="pasted-movie.png"/>
          <p:cNvPicPr>
            <a:picLocks noChangeAspect="1"/>
          </p:cNvPicPr>
          <p:nvPr/>
        </p:nvPicPr>
        <p:blipFill>
          <a:blip r:embed="rId3">
            <a:extLst/>
          </a:blip>
          <a:srcRect l="2552" t="3658" r="2552" b="3658"/>
          <a:stretch>
            <a:fillRect/>
          </a:stretch>
        </p:blipFill>
        <p:spPr>
          <a:xfrm>
            <a:off x="15205721" y="7504888"/>
            <a:ext cx="8501058" cy="5701305"/>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41" name="Screenshot 2025-12-11 at 11.10.55 PM.png" descr="Screenshot 2025-12-11 at 11.10.55 PM.png"/>
          <p:cNvPicPr>
            <a:picLocks noChangeAspect="1"/>
          </p:cNvPicPr>
          <p:nvPr/>
        </p:nvPicPr>
        <p:blipFill>
          <a:blip r:embed="rId2">
            <a:extLst/>
          </a:blip>
          <a:stretch>
            <a:fillRect/>
          </a:stretch>
        </p:blipFill>
        <p:spPr>
          <a:xfrm>
            <a:off x="8356200" y="324342"/>
            <a:ext cx="7671599" cy="12471587"/>
          </a:xfrm>
          <a:prstGeom prst="rect">
            <a:avLst/>
          </a:prstGeom>
          <a:ln w="12700">
            <a:miter lim="400000"/>
          </a:ln>
        </p:spPr>
      </p:pic>
      <p:sp>
        <p:nvSpPr>
          <p:cNvPr id="242" name="The Grand Tonometer"/>
          <p:cNvSpPr txBox="1"/>
          <p:nvPr/>
        </p:nvSpPr>
        <p:spPr>
          <a:xfrm>
            <a:off x="8312968" y="12891791"/>
            <a:ext cx="3487304" cy="5172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rgbClr val="FFFFFF"/>
                </a:solidFill>
                <a:latin typeface="Times New Roman"/>
                <a:ea typeface="Times New Roman"/>
                <a:cs typeface="Times New Roman"/>
                <a:sym typeface="Times New Roman"/>
              </a:defRPr>
            </a:lvl1pPr>
          </a:lstStyle>
          <a:p>
            <a:pPr/>
            <a:r>
              <a:t>The Grand Tonometer</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44" name="The ANS Synthesizer"/>
          <p:cNvSpPr txBox="1"/>
          <p:nvPr>
            <p:ph type="title"/>
          </p:nvPr>
        </p:nvSpPr>
        <p:spPr>
          <a:xfrm>
            <a:off x="1206500" y="1684107"/>
            <a:ext cx="21971000" cy="1433164"/>
          </a:xfrm>
          <a:prstGeom prst="rect">
            <a:avLst/>
          </a:prstGeom>
        </p:spPr>
        <p:txBody>
          <a:bodyPr/>
          <a:lstStyle>
            <a:lvl1pPr>
              <a:defRPr>
                <a:solidFill>
                  <a:srgbClr val="FFFFFF"/>
                </a:solidFill>
              </a:defRPr>
            </a:lvl1pPr>
          </a:lstStyle>
          <a:p>
            <a:pPr/>
            <a:r>
              <a:t>The ANS Synthesizer</a:t>
            </a:r>
          </a:p>
        </p:txBody>
      </p:sp>
      <p:pic>
        <p:nvPicPr>
          <p:cNvPr id="245" name="Screenshot 2025-12-11 at 11.23.41 PM.png" descr="Screenshot 2025-12-11 at 11.23.41 PM.png"/>
          <p:cNvPicPr>
            <a:picLocks noChangeAspect="1"/>
          </p:cNvPicPr>
          <p:nvPr/>
        </p:nvPicPr>
        <p:blipFill>
          <a:blip r:embed="rId2">
            <a:extLst/>
          </a:blip>
          <a:stretch>
            <a:fillRect/>
          </a:stretch>
        </p:blipFill>
        <p:spPr>
          <a:xfrm>
            <a:off x="13440627" y="1525338"/>
            <a:ext cx="9566409" cy="11208406"/>
          </a:xfrm>
          <a:prstGeom prst="rect">
            <a:avLst/>
          </a:prstGeom>
          <a:ln w="12700">
            <a:miter lim="400000"/>
          </a:ln>
        </p:spPr>
      </p:pic>
      <p:pic>
        <p:nvPicPr>
          <p:cNvPr id="246" name="Screenshot 2025-12-11 at 11.24.37 PM.png" descr="Screenshot 2025-12-11 at 11.24.37 PM.png"/>
          <p:cNvPicPr>
            <a:picLocks noChangeAspect="1"/>
          </p:cNvPicPr>
          <p:nvPr/>
        </p:nvPicPr>
        <p:blipFill>
          <a:blip r:embed="rId3">
            <a:extLst/>
          </a:blip>
          <a:stretch>
            <a:fillRect/>
          </a:stretch>
        </p:blipFill>
        <p:spPr>
          <a:xfrm>
            <a:off x="1626644" y="4078075"/>
            <a:ext cx="9911267" cy="859687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48" name="Screenshot 2025-12-11 at 11.25.04 PM.png" descr="Screenshot 2025-12-11 at 11.25.04 PM.png"/>
          <p:cNvPicPr>
            <a:picLocks noChangeAspect="1"/>
          </p:cNvPicPr>
          <p:nvPr/>
        </p:nvPicPr>
        <p:blipFill>
          <a:blip r:embed="rId2">
            <a:extLst/>
          </a:blip>
          <a:srcRect l="700" t="0" r="0" b="0"/>
          <a:stretch>
            <a:fillRect/>
          </a:stretch>
        </p:blipFill>
        <p:spPr>
          <a:xfrm>
            <a:off x="2893615" y="631428"/>
            <a:ext cx="18596630" cy="12453047"/>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50" name="Семинар по синтезатору АНС (Lecture about ANS synthesizer)" descr="Семинар по синтезатору АНС (Lecture about ANS synthesizer)"/>
          <p:cNvPicPr>
            <a:picLocks noChangeAspect="0"/>
          </p:cNvPicPr>
          <p:nvPr>
            <a:videoFile xmlns:mc="http://schemas.openxmlformats.org/markup-compatibility/2006" xmlns:aiw="http://developer.apple.com/namespaces/iwork" r:link="rId2" mc:Ignorable="aiw" aiw:title="Семинар по синтезатору АНС (Lecture about ANS synthesizer)" aiw:author="Противодействие энтропии"/>
          </p:nvPr>
        </p:nvPicPr>
        <p:blipFill>
          <a:blip r:embed="rId3">
            <a:extLst/>
          </a:blip>
          <a:stretch>
            <a:fillRect/>
          </a:stretch>
        </p:blipFill>
        <p:spPr>
          <a:xfrm>
            <a:off x="3528295" y="1144635"/>
            <a:ext cx="17327410" cy="9505323"/>
          </a:xfrm>
          <a:prstGeom prst="rect">
            <a:avLst/>
          </a:prstGeom>
        </p:spPr>
      </p:pic>
      <p:sp>
        <p:nvSpPr>
          <p:cNvPr id="251" name="1:18:19"/>
          <p:cNvSpPr txBox="1"/>
          <p:nvPr/>
        </p:nvSpPr>
        <p:spPr>
          <a:xfrm>
            <a:off x="3464997" y="10872965"/>
            <a:ext cx="1278509"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3000">
                <a:solidFill>
                  <a:srgbClr val="FFFFFF"/>
                </a:solidFill>
                <a:latin typeface="Times Roman"/>
                <a:ea typeface="Times Roman"/>
                <a:cs typeface="Times Roman"/>
                <a:sym typeface="Times Roman"/>
              </a:defRPr>
            </a:lvl1pPr>
          </a:lstStyle>
          <a:p>
            <a:pPr/>
            <a:r>
              <a:t>1:18:19</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5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50"/>
                </p:tgtEl>
              </p:cMediaNode>
            </p:video>
            <p:seq concurrent="1" prevAc="none" nextAc="seek">
              <p:cTn id="8" evtFilter="cancelBubble" nodeType="interactiveSeq" restart="whenNotActive" fill="hold">
                <p:stCondLst>
                  <p:cond delay="0" evt="onClick">
                    <p:tgtEl>
                      <p:spTgt spid="25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50"/>
                                        </p:tgtEl>
                                      </p:cBhvr>
                                    </p:cmd>
                                  </p:childTnLst>
                                </p:cTn>
                              </p:par>
                            </p:childTnLst>
                          </p:cTn>
                        </p:par>
                      </p:childTnLst>
                    </p:cTn>
                  </p:par>
                </p:childTnLst>
              </p:cTn>
              <p:nextCondLst>
                <p:cond delay="0" evt="onClick">
                  <p:tgtEl>
                    <p:spTgt spid="25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53" name="Screenshot 2025-11-16 at 1.23.19 PM.png" descr="Screenshot 2025-11-16 at 1.23.19 PM.png"/>
          <p:cNvPicPr>
            <a:picLocks noChangeAspect="1"/>
          </p:cNvPicPr>
          <p:nvPr/>
        </p:nvPicPr>
        <p:blipFill>
          <a:blip r:embed="rId2">
            <a:extLst/>
          </a:blip>
          <a:stretch>
            <a:fillRect/>
          </a:stretch>
        </p:blipFill>
        <p:spPr>
          <a:xfrm>
            <a:off x="2329524" y="1635017"/>
            <a:ext cx="7842872" cy="10445966"/>
          </a:xfrm>
          <a:prstGeom prst="rect">
            <a:avLst/>
          </a:prstGeom>
          <a:ln w="12700">
            <a:miter lim="400000"/>
          </a:ln>
        </p:spPr>
      </p:pic>
      <p:pic>
        <p:nvPicPr>
          <p:cNvPr id="254" name="pasted-movie.png" descr="pasted-movie.png"/>
          <p:cNvPicPr>
            <a:picLocks noChangeAspect="1"/>
          </p:cNvPicPr>
          <p:nvPr/>
        </p:nvPicPr>
        <p:blipFill>
          <a:blip r:embed="rId3">
            <a:extLst/>
          </a:blip>
          <a:stretch>
            <a:fillRect/>
          </a:stretch>
        </p:blipFill>
        <p:spPr>
          <a:xfrm>
            <a:off x="11314824" y="3093165"/>
            <a:ext cx="11294505" cy="7529670"/>
          </a:xfrm>
          <a:prstGeom prst="rect">
            <a:avLst/>
          </a:prstGeom>
          <a:ln w="12700">
            <a:miter lim="400000"/>
          </a:ln>
        </p:spPr>
      </p:pic>
      <p:sp>
        <p:nvSpPr>
          <p:cNvPr id="255" name="Edward Artemyev"/>
          <p:cNvSpPr txBox="1"/>
          <p:nvPr/>
        </p:nvSpPr>
        <p:spPr>
          <a:xfrm>
            <a:off x="11252044" y="10988153"/>
            <a:ext cx="3855412" cy="652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solidFill>
                  <a:srgbClr val="FFFFFF"/>
                </a:solidFill>
                <a:latin typeface="Times New Roman"/>
                <a:ea typeface="Times New Roman"/>
                <a:cs typeface="Times New Roman"/>
                <a:sym typeface="Times New Roman"/>
              </a:defRPr>
            </a:lvl1pPr>
          </a:lstStyle>
          <a:p>
            <a:pPr/>
            <a:r>
              <a:t> Edward Artemyev</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57" name="Sofia Gubaidulina: Vivente - Non vivente (1970)" descr="Sofia Gubaidulina: Vivente - Non vivente (1970)"/>
          <p:cNvPicPr>
            <a:picLocks noChangeAspect="0"/>
          </p:cNvPicPr>
          <p:nvPr>
            <a:videoFile xmlns:mc="http://schemas.openxmlformats.org/markup-compatibility/2006" xmlns:aiw="http://developer.apple.com/namespaces/iwork" r:link="rId2" mc:Ignorable="aiw" aiw:title="Sofia Gubaidulina: Vivente - Non vivente (1970)" aiw:author="TheWelleszCompany"/>
          </p:nvPr>
        </p:nvPicPr>
        <p:blipFill>
          <a:blip r:embed="rId3">
            <a:extLst/>
          </a:blip>
          <a:stretch>
            <a:fillRect/>
          </a:stretch>
        </p:blipFill>
        <p:spPr>
          <a:xfrm>
            <a:off x="5126913" y="1559185"/>
            <a:ext cx="14130174" cy="10597630"/>
          </a:xfrm>
          <a:prstGeom prst="rect">
            <a:avLst/>
          </a:prstGeom>
        </p:spPr>
      </p:pic>
      <p:sp>
        <p:nvSpPr>
          <p:cNvPr id="258" name="Sofia Gubaidulina: Vivente - Non vivente (1970)"/>
          <p:cNvSpPr txBox="1"/>
          <p:nvPr/>
        </p:nvSpPr>
        <p:spPr>
          <a:xfrm>
            <a:off x="5081566" y="12336529"/>
            <a:ext cx="9316815" cy="6277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FFFFFF"/>
                </a:solidFill>
                <a:latin typeface="Times New Roman"/>
                <a:ea typeface="Times New Roman"/>
                <a:cs typeface="Times New Roman"/>
                <a:sym typeface="Times New Roman"/>
              </a:defRPr>
            </a:lvl1pPr>
          </a:lstStyle>
          <a:p>
            <a:pPr/>
            <a:r>
              <a:t>Sofia Gubaidulina: Vivente - Non vivente (1970)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5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57"/>
                </p:tgtEl>
              </p:cMediaNode>
            </p:video>
            <p:seq concurrent="1" prevAc="none" nextAc="seek">
              <p:cTn id="8" evtFilter="cancelBubble" nodeType="interactiveSeq" restart="whenNotActive" fill="hold">
                <p:stCondLst>
                  <p:cond delay="0" evt="onClick">
                    <p:tgtEl>
                      <p:spTgt spid="25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57"/>
                                        </p:tgtEl>
                                      </p:cBhvr>
                                    </p:cmd>
                                  </p:childTnLst>
                                </p:cTn>
                              </p:par>
                            </p:childTnLst>
                          </p:cTn>
                        </p:par>
                      </p:childTnLst>
                    </p:cTn>
                  </p:par>
                </p:childTnLst>
              </p:cTn>
              <p:nextCondLst>
                <p:cond delay="0" evt="onClick">
                  <p:tgtEl>
                    <p:spTgt spid="25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60" name="Artificial Synesthesia"/>
          <p:cNvSpPr txBox="1"/>
          <p:nvPr>
            <p:ph type="title"/>
          </p:nvPr>
        </p:nvSpPr>
        <p:spPr>
          <a:xfrm>
            <a:off x="6827112" y="786252"/>
            <a:ext cx="21971001" cy="1433164"/>
          </a:xfrm>
          <a:prstGeom prst="rect">
            <a:avLst/>
          </a:prstGeom>
        </p:spPr>
        <p:txBody>
          <a:bodyPr/>
          <a:lstStyle>
            <a:lvl1pPr>
              <a:defRPr>
                <a:solidFill>
                  <a:srgbClr val="FFFFFF"/>
                </a:solidFill>
              </a:defRPr>
            </a:lvl1pPr>
          </a:lstStyle>
          <a:p>
            <a:pPr/>
            <a:r>
              <a:t>Artificial Synesthesia</a:t>
            </a:r>
          </a:p>
        </p:txBody>
      </p:sp>
      <p:pic>
        <p:nvPicPr>
          <p:cNvPr id="261" name="Screenshot 2025-12-10 at 8.03.29 PM.png" descr="Screenshot 2025-12-10 at 8.03.29 PM.png"/>
          <p:cNvPicPr>
            <a:picLocks noChangeAspect="1"/>
          </p:cNvPicPr>
          <p:nvPr/>
        </p:nvPicPr>
        <p:blipFill>
          <a:blip r:embed="rId2">
            <a:extLst/>
          </a:blip>
          <a:stretch>
            <a:fillRect/>
          </a:stretch>
        </p:blipFill>
        <p:spPr>
          <a:xfrm>
            <a:off x="12660243" y="5475111"/>
            <a:ext cx="8935133" cy="6751547"/>
          </a:xfrm>
          <a:prstGeom prst="rect">
            <a:avLst/>
          </a:prstGeom>
          <a:ln w="12700">
            <a:miter lim="400000"/>
          </a:ln>
        </p:spPr>
      </p:pic>
      <p:pic>
        <p:nvPicPr>
          <p:cNvPr id="262" name="Screenshot 2025-12-11 at 11.25.54 PM.png" descr="Screenshot 2025-12-11 at 11.25.54 PM.png"/>
          <p:cNvPicPr>
            <a:picLocks noChangeAspect="1"/>
          </p:cNvPicPr>
          <p:nvPr/>
        </p:nvPicPr>
        <p:blipFill>
          <a:blip r:embed="rId3">
            <a:extLst/>
          </a:blip>
          <a:stretch>
            <a:fillRect/>
          </a:stretch>
        </p:blipFill>
        <p:spPr>
          <a:xfrm>
            <a:off x="3408948" y="3476796"/>
            <a:ext cx="6713669" cy="8732818"/>
          </a:xfrm>
          <a:prstGeom prst="rect">
            <a:avLst/>
          </a:prstGeom>
          <a:ln w="12700">
            <a:miter lim="400000"/>
          </a:ln>
        </p:spPr>
      </p:pic>
      <p:sp>
        <p:nvSpPr>
          <p:cNvPr id="263" name="Evgeny Murzin"/>
          <p:cNvSpPr txBox="1"/>
          <p:nvPr/>
        </p:nvSpPr>
        <p:spPr>
          <a:xfrm>
            <a:off x="3632912" y="12283716"/>
            <a:ext cx="2494993"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3000">
                <a:solidFill>
                  <a:srgbClr val="FFFFFF"/>
                </a:solidFill>
                <a:latin typeface="Times Roman"/>
                <a:ea typeface="Times Roman"/>
                <a:cs typeface="Times Roman"/>
                <a:sym typeface="Times Roman"/>
              </a:defRPr>
            </a:lvl1pPr>
          </a:lstStyle>
          <a:p>
            <a:pPr/>
            <a:r>
              <a:t>Evgeny Murzin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65" name="pasted-movie.png" descr="pasted-movie.png"/>
          <p:cNvPicPr>
            <a:picLocks noChangeAspect="1"/>
          </p:cNvPicPr>
          <p:nvPr/>
        </p:nvPicPr>
        <p:blipFill>
          <a:blip r:embed="rId2">
            <a:extLst/>
          </a:blip>
          <a:stretch>
            <a:fillRect/>
          </a:stretch>
        </p:blipFill>
        <p:spPr>
          <a:xfrm>
            <a:off x="511705" y="3088436"/>
            <a:ext cx="4888601" cy="6963540"/>
          </a:xfrm>
          <a:prstGeom prst="rect">
            <a:avLst/>
          </a:prstGeom>
          <a:ln w="12700">
            <a:miter lim="400000"/>
          </a:ln>
        </p:spPr>
      </p:pic>
      <p:pic>
        <p:nvPicPr>
          <p:cNvPr id="266" name="pasted-movie.png" descr="pasted-movie.png"/>
          <p:cNvPicPr>
            <a:picLocks noChangeAspect="1"/>
          </p:cNvPicPr>
          <p:nvPr/>
        </p:nvPicPr>
        <p:blipFill>
          <a:blip r:embed="rId3">
            <a:extLst/>
          </a:blip>
          <a:stretch>
            <a:fillRect/>
          </a:stretch>
        </p:blipFill>
        <p:spPr>
          <a:xfrm>
            <a:off x="6328488" y="3789195"/>
            <a:ext cx="5296758" cy="6137610"/>
          </a:xfrm>
          <a:prstGeom prst="rect">
            <a:avLst/>
          </a:prstGeom>
          <a:ln w="12700">
            <a:miter lim="400000"/>
          </a:ln>
        </p:spPr>
      </p:pic>
      <p:pic>
        <p:nvPicPr>
          <p:cNvPr id="267" name="Screenshot 2025-12-11 at 11.34.57 PM.png" descr="Screenshot 2025-12-11 at 11.34.57 PM.png"/>
          <p:cNvPicPr>
            <a:picLocks noChangeAspect="1"/>
          </p:cNvPicPr>
          <p:nvPr/>
        </p:nvPicPr>
        <p:blipFill>
          <a:blip r:embed="rId4">
            <a:extLst/>
          </a:blip>
          <a:stretch>
            <a:fillRect/>
          </a:stretch>
        </p:blipFill>
        <p:spPr>
          <a:xfrm>
            <a:off x="18686364" y="3376230"/>
            <a:ext cx="4870932" cy="6963540"/>
          </a:xfrm>
          <a:prstGeom prst="rect">
            <a:avLst/>
          </a:prstGeom>
          <a:ln w="12700">
            <a:miter lim="400000"/>
          </a:ln>
        </p:spPr>
      </p:pic>
      <p:pic>
        <p:nvPicPr>
          <p:cNvPr id="268" name="Screenshot 2025-12-11 at 11.35.48 PM.png" descr="Screenshot 2025-12-11 at 11.35.48 PM.png"/>
          <p:cNvPicPr>
            <a:picLocks noChangeAspect="1"/>
          </p:cNvPicPr>
          <p:nvPr/>
        </p:nvPicPr>
        <p:blipFill>
          <a:blip r:embed="rId5">
            <a:extLst/>
          </a:blip>
          <a:stretch>
            <a:fillRect/>
          </a:stretch>
        </p:blipFill>
        <p:spPr>
          <a:xfrm>
            <a:off x="12553429" y="3690773"/>
            <a:ext cx="5569578" cy="6334454"/>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81" name="Screenshot 2025-12-11 at 9.03.19 AM.png" descr="Screenshot 2025-12-11 at 9.03.19 AM.png"/>
          <p:cNvPicPr>
            <a:picLocks noChangeAspect="1"/>
          </p:cNvPicPr>
          <p:nvPr/>
        </p:nvPicPr>
        <p:blipFill>
          <a:blip r:embed="rId2">
            <a:extLst/>
          </a:blip>
          <a:stretch>
            <a:fillRect/>
          </a:stretch>
        </p:blipFill>
        <p:spPr>
          <a:xfrm>
            <a:off x="2202557" y="979899"/>
            <a:ext cx="8866300" cy="11756202"/>
          </a:xfrm>
          <a:prstGeom prst="rect">
            <a:avLst/>
          </a:prstGeom>
          <a:ln w="12700">
            <a:miter lim="400000"/>
          </a:ln>
        </p:spPr>
      </p:pic>
      <p:pic>
        <p:nvPicPr>
          <p:cNvPr id="182" name="Screenshot 2025-12-11 at 9.03.38 AM.png" descr="Screenshot 2025-12-11 at 9.03.38 AM.png"/>
          <p:cNvPicPr>
            <a:picLocks noChangeAspect="1"/>
          </p:cNvPicPr>
          <p:nvPr/>
        </p:nvPicPr>
        <p:blipFill>
          <a:blip r:embed="rId3">
            <a:extLst/>
          </a:blip>
          <a:stretch>
            <a:fillRect/>
          </a:stretch>
        </p:blipFill>
        <p:spPr>
          <a:xfrm>
            <a:off x="13432829" y="1025285"/>
            <a:ext cx="8754346" cy="11665430"/>
          </a:xfrm>
          <a:prstGeom prst="rect">
            <a:avLst/>
          </a:prstGeom>
          <a:ln w="12700">
            <a:miter lim="400000"/>
          </a:ln>
        </p:spPr>
      </p:pic>
      <p:sp>
        <p:nvSpPr>
          <p:cNvPr id="183" name="Microtonal diagrams by Pavel Leiberg. ‘Diagram of combinational tones and beats’. GIMN. 1926. TCA."/>
          <p:cNvSpPr txBox="1"/>
          <p:nvPr/>
        </p:nvSpPr>
        <p:spPr>
          <a:xfrm>
            <a:off x="13274129" y="12941299"/>
            <a:ext cx="10453093"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Helvetica"/>
                <a:ea typeface="Helvetica"/>
                <a:cs typeface="Helvetica"/>
                <a:sym typeface="Helvetica"/>
              </a:defRPr>
            </a:lvl1pPr>
          </a:lstStyle>
          <a:p>
            <a:pPr/>
            <a:r>
              <a:t>Microtonal diagrams by Pavel Leiberg. ‘Diagram of combinational tones and beats’. GIMN. 1926. TCA.</a:t>
            </a:r>
          </a:p>
        </p:txBody>
      </p:sp>
      <p:sp>
        <p:nvSpPr>
          <p:cNvPr id="184" name="Harmony diagram of microtonal duads. GIMN. 1923-27. TCA"/>
          <p:cNvSpPr txBox="1"/>
          <p:nvPr/>
        </p:nvSpPr>
        <p:spPr>
          <a:xfrm>
            <a:off x="2044160" y="12941299"/>
            <a:ext cx="6259600"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2700">
              <a:lnSpc>
                <a:spcPct val="10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FFFFFF"/>
                </a:solidFill>
                <a:latin typeface="Helvetica"/>
                <a:ea typeface="Helvetica"/>
                <a:cs typeface="Helvetica"/>
                <a:sym typeface="Helvetica"/>
              </a:defRPr>
            </a:lvl1pPr>
          </a:lstStyle>
          <a:p>
            <a:pPr/>
            <a:r>
              <a:t>Harmony diagram of microtonal duads. GIMN. 1923-27. TCA</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86" name="pasted-movie.png" descr="pasted-movie.png"/>
          <p:cNvPicPr>
            <a:picLocks noChangeAspect="1"/>
          </p:cNvPicPr>
          <p:nvPr/>
        </p:nvPicPr>
        <p:blipFill>
          <a:blip r:embed="rId2">
            <a:extLst/>
          </a:blip>
          <a:stretch>
            <a:fillRect/>
          </a:stretch>
        </p:blipFill>
        <p:spPr>
          <a:xfrm>
            <a:off x="1802070" y="359062"/>
            <a:ext cx="9358936" cy="12997876"/>
          </a:xfrm>
          <a:prstGeom prst="rect">
            <a:avLst/>
          </a:prstGeom>
          <a:ln w="12700">
            <a:miter lim="400000"/>
          </a:ln>
        </p:spPr>
      </p:pic>
      <p:pic>
        <p:nvPicPr>
          <p:cNvPr id="187" name="pasted-movie.png" descr="pasted-movie.png"/>
          <p:cNvPicPr>
            <a:picLocks noChangeAspect="1"/>
          </p:cNvPicPr>
          <p:nvPr/>
        </p:nvPicPr>
        <p:blipFill>
          <a:blip r:embed="rId3">
            <a:extLst/>
          </a:blip>
          <a:stretch>
            <a:fillRect/>
          </a:stretch>
        </p:blipFill>
        <p:spPr>
          <a:xfrm>
            <a:off x="12672397" y="138317"/>
            <a:ext cx="10370711" cy="1343936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89" name="pasted-movie.png" descr="pasted-movie.png"/>
          <p:cNvPicPr>
            <a:picLocks noChangeAspect="1"/>
          </p:cNvPicPr>
          <p:nvPr/>
        </p:nvPicPr>
        <p:blipFill>
          <a:blip r:embed="rId2">
            <a:extLst/>
          </a:blip>
          <a:stretch>
            <a:fillRect/>
          </a:stretch>
        </p:blipFill>
        <p:spPr>
          <a:xfrm>
            <a:off x="1035209" y="737271"/>
            <a:ext cx="12192001" cy="6477001"/>
          </a:xfrm>
          <a:prstGeom prst="rect">
            <a:avLst/>
          </a:prstGeom>
          <a:ln w="12700">
            <a:miter lim="400000"/>
          </a:ln>
        </p:spPr>
      </p:pic>
      <p:pic>
        <p:nvPicPr>
          <p:cNvPr id="190" name="pasted-movie.png" descr="pasted-movie.png"/>
          <p:cNvPicPr>
            <a:picLocks noChangeAspect="1"/>
          </p:cNvPicPr>
          <p:nvPr/>
        </p:nvPicPr>
        <p:blipFill>
          <a:blip r:embed="rId3">
            <a:extLst/>
          </a:blip>
          <a:stretch>
            <a:fillRect/>
          </a:stretch>
        </p:blipFill>
        <p:spPr>
          <a:xfrm>
            <a:off x="1053097" y="7473114"/>
            <a:ext cx="14709012" cy="5751601"/>
          </a:xfrm>
          <a:prstGeom prst="rect">
            <a:avLst/>
          </a:prstGeom>
          <a:ln w="12700">
            <a:miter lim="400000"/>
          </a:ln>
        </p:spPr>
      </p:pic>
      <p:pic>
        <p:nvPicPr>
          <p:cNvPr id="191" name="pasted-movie.png" descr="pasted-movie.png"/>
          <p:cNvPicPr>
            <a:picLocks noChangeAspect="1"/>
          </p:cNvPicPr>
          <p:nvPr/>
        </p:nvPicPr>
        <p:blipFill>
          <a:blip r:embed="rId4">
            <a:extLst/>
          </a:blip>
          <a:stretch>
            <a:fillRect/>
          </a:stretch>
        </p:blipFill>
        <p:spPr>
          <a:xfrm>
            <a:off x="15538615" y="924893"/>
            <a:ext cx="5526102" cy="5221015"/>
          </a:xfrm>
          <a:prstGeom prst="rect">
            <a:avLst/>
          </a:prstGeom>
          <a:ln w="12700">
            <a:miter lim="400000"/>
          </a:ln>
        </p:spPr>
      </p:pic>
      <p:pic>
        <p:nvPicPr>
          <p:cNvPr id="192" name="pasted-movie.png" descr="pasted-movie.png"/>
          <p:cNvPicPr>
            <a:picLocks noChangeAspect="1"/>
          </p:cNvPicPr>
          <p:nvPr/>
        </p:nvPicPr>
        <p:blipFill>
          <a:blip r:embed="rId5">
            <a:extLst/>
          </a:blip>
          <a:stretch>
            <a:fillRect/>
          </a:stretch>
        </p:blipFill>
        <p:spPr>
          <a:xfrm>
            <a:off x="16476704" y="7342943"/>
            <a:ext cx="7522765" cy="601194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Red, however, which plays a considerable part in [the constitution of] orange, also preserves in this colour an undertone of seriousness ... [It] is like a medium-toned church bell ringing the Angelus or a powerful contralto voice, or a viola playing a "/>
          <p:cNvSpPr txBox="1"/>
          <p:nvPr/>
        </p:nvSpPr>
        <p:spPr>
          <a:xfrm>
            <a:off x="884850" y="3365790"/>
            <a:ext cx="12736144" cy="8920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a:solidFill>
                  <a:srgbClr val="FF0000"/>
                </a:solidFill>
                <a:latin typeface="Times New Roman"/>
                <a:ea typeface="Times New Roman"/>
                <a:cs typeface="Times New Roman"/>
                <a:sym typeface="Times New Roman"/>
              </a:defRPr>
            </a:pPr>
            <a:r>
              <a:t>“Red, however, which plays a considerable part in [the constitution of] orange, also preserves in this colour an undertone of seriousness ... [It] is like a medium-toned church bell ringing the Angelus or a powerful contralto voice, or a viola playing a largo... </a:t>
            </a:r>
          </a:p>
          <a:p>
            <a:pPr>
              <a:defRPr>
                <a:solidFill>
                  <a:srgbClr val="5500E5"/>
                </a:solidFill>
                <a:latin typeface="Times New Roman"/>
                <a:ea typeface="Times New Roman"/>
                <a:cs typeface="Times New Roman"/>
                <a:sym typeface="Times New Roman"/>
              </a:defRPr>
            </a:pPr>
            <a:r>
              <a:t>Violet … is a cooled-down red in both a physical and a psychological sense. It therefore has something sad, an air of something sickly, something extinguished about it... It is like the sound of the cor anglais or the shawm, whereas its deeper tones resemble those of the lower woodwind (e.g. the bassoon).”</a:t>
            </a:r>
          </a:p>
        </p:txBody>
      </p:sp>
      <p:pic>
        <p:nvPicPr>
          <p:cNvPr id="195" name="pasted-movie.png" descr="pasted-movie.png"/>
          <p:cNvPicPr>
            <a:picLocks noChangeAspect="1"/>
          </p:cNvPicPr>
          <p:nvPr/>
        </p:nvPicPr>
        <p:blipFill>
          <a:blip r:embed="rId2">
            <a:extLst/>
          </a:blip>
          <a:stretch>
            <a:fillRect/>
          </a:stretch>
        </p:blipFill>
        <p:spPr>
          <a:xfrm>
            <a:off x="14741911" y="0"/>
            <a:ext cx="9596629" cy="13716001"/>
          </a:xfrm>
          <a:prstGeom prst="rect">
            <a:avLst/>
          </a:prstGeom>
          <a:ln w="12700">
            <a:miter lim="400000"/>
          </a:ln>
        </p:spPr>
      </p:pic>
      <p:sp>
        <p:nvSpPr>
          <p:cNvPr id="196" name="Wasily Kandinsky"/>
          <p:cNvSpPr txBox="1"/>
          <p:nvPr/>
        </p:nvSpPr>
        <p:spPr>
          <a:xfrm>
            <a:off x="2576639" y="1179105"/>
            <a:ext cx="8031481" cy="1229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7500"/>
            </a:lvl1pPr>
          </a:lstStyle>
          <a:p>
            <a:pPr/>
            <a:r>
              <a:t>Wasily Kandinsky</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98" name="Ivan Wyschnegradsky"/>
          <p:cNvSpPr txBox="1"/>
          <p:nvPr>
            <p:ph type="title"/>
          </p:nvPr>
        </p:nvSpPr>
        <p:spPr>
          <a:xfrm>
            <a:off x="6794500" y="1077359"/>
            <a:ext cx="10795000" cy="1433164"/>
          </a:xfrm>
          <a:prstGeom prst="rect">
            <a:avLst/>
          </a:prstGeom>
        </p:spPr>
        <p:txBody>
          <a:bodyPr/>
          <a:lstStyle>
            <a:lvl1pPr defTabSz="2389572">
              <a:defRPr spc="-166" sz="8330">
                <a:solidFill>
                  <a:srgbClr val="FFFFFF"/>
                </a:solidFill>
              </a:defRPr>
            </a:lvl1pPr>
          </a:lstStyle>
          <a:p>
            <a:pPr/>
            <a:r>
              <a:t>Ivan Wyschnegradsky</a:t>
            </a:r>
          </a:p>
        </p:txBody>
      </p:sp>
      <p:pic>
        <p:nvPicPr>
          <p:cNvPr id="199" name="pasted-movie.png" descr="pasted-movie.png"/>
          <p:cNvPicPr>
            <a:picLocks noChangeAspect="1"/>
          </p:cNvPicPr>
          <p:nvPr/>
        </p:nvPicPr>
        <p:blipFill>
          <a:blip r:embed="rId2">
            <a:extLst/>
          </a:blip>
          <a:stretch>
            <a:fillRect/>
          </a:stretch>
        </p:blipFill>
        <p:spPr>
          <a:xfrm>
            <a:off x="12106138" y="4656871"/>
            <a:ext cx="10795001" cy="6769101"/>
          </a:xfrm>
          <a:prstGeom prst="rect">
            <a:avLst/>
          </a:prstGeom>
          <a:ln w="12700">
            <a:miter lim="400000"/>
          </a:ln>
        </p:spPr>
      </p:pic>
      <p:pic>
        <p:nvPicPr>
          <p:cNvPr id="200" name="pasted-movie.png" descr="pasted-movie.png"/>
          <p:cNvPicPr>
            <a:picLocks noChangeAspect="1"/>
          </p:cNvPicPr>
          <p:nvPr/>
        </p:nvPicPr>
        <p:blipFill>
          <a:blip r:embed="rId3">
            <a:extLst/>
          </a:blip>
          <a:stretch>
            <a:fillRect/>
          </a:stretch>
        </p:blipFill>
        <p:spPr>
          <a:xfrm>
            <a:off x="3571781" y="3864416"/>
            <a:ext cx="6300738" cy="8354012"/>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02" name="pasted-movie.png" descr="pasted-movie.png"/>
          <p:cNvPicPr>
            <a:picLocks noChangeAspect="1"/>
          </p:cNvPicPr>
          <p:nvPr/>
        </p:nvPicPr>
        <p:blipFill>
          <a:blip r:embed="rId2">
            <a:extLst/>
          </a:blip>
          <a:stretch>
            <a:fillRect/>
          </a:stretch>
        </p:blipFill>
        <p:spPr>
          <a:xfrm>
            <a:off x="1763110" y="286078"/>
            <a:ext cx="10175526" cy="13143844"/>
          </a:xfrm>
          <a:prstGeom prst="rect">
            <a:avLst/>
          </a:prstGeom>
          <a:ln w="12700">
            <a:miter lim="400000"/>
          </a:ln>
        </p:spPr>
      </p:pic>
      <p:pic>
        <p:nvPicPr>
          <p:cNvPr id="203" name="pasted-movie.png" descr="pasted-movie.png"/>
          <p:cNvPicPr>
            <a:picLocks noChangeAspect="1"/>
          </p:cNvPicPr>
          <p:nvPr/>
        </p:nvPicPr>
        <p:blipFill>
          <a:blip r:embed="rId3">
            <a:extLst/>
          </a:blip>
          <a:stretch>
            <a:fillRect/>
          </a:stretch>
        </p:blipFill>
        <p:spPr>
          <a:xfrm>
            <a:off x="13248661" y="304800"/>
            <a:ext cx="9655048" cy="131064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05" name="pasted-movie.png" descr="pasted-movie.png"/>
          <p:cNvPicPr>
            <a:picLocks noChangeAspect="1"/>
          </p:cNvPicPr>
          <p:nvPr/>
        </p:nvPicPr>
        <p:blipFill>
          <a:blip r:embed="rId2">
            <a:extLst/>
          </a:blip>
          <a:srcRect l="4870" t="0" r="0" b="0"/>
          <a:stretch>
            <a:fillRect/>
          </a:stretch>
        </p:blipFill>
        <p:spPr>
          <a:xfrm>
            <a:off x="4039566" y="2047004"/>
            <a:ext cx="6859779" cy="10955417"/>
          </a:xfrm>
          <a:prstGeom prst="rect">
            <a:avLst/>
          </a:prstGeom>
          <a:ln w="12700">
            <a:miter lim="400000"/>
          </a:ln>
        </p:spPr>
      </p:pic>
      <p:pic>
        <p:nvPicPr>
          <p:cNvPr id="206" name="pasted-movie.png" descr="pasted-movie.png"/>
          <p:cNvPicPr>
            <a:picLocks noChangeAspect="1"/>
          </p:cNvPicPr>
          <p:nvPr/>
        </p:nvPicPr>
        <p:blipFill>
          <a:blip r:embed="rId3">
            <a:extLst/>
          </a:blip>
          <a:srcRect l="0" t="0" r="0" b="6387"/>
          <a:stretch>
            <a:fillRect/>
          </a:stretch>
        </p:blipFill>
        <p:spPr>
          <a:xfrm>
            <a:off x="14562390" y="2047004"/>
            <a:ext cx="5194682" cy="10955258"/>
          </a:xfrm>
          <a:prstGeom prst="rect">
            <a:avLst/>
          </a:prstGeom>
          <a:ln w="12700">
            <a:miter lim="400000"/>
          </a:ln>
        </p:spPr>
      </p:pic>
      <p:sp>
        <p:nvSpPr>
          <p:cNvPr id="207" name="La Croix sonore"/>
          <p:cNvSpPr txBox="1"/>
          <p:nvPr/>
        </p:nvSpPr>
        <p:spPr>
          <a:xfrm>
            <a:off x="9983241" y="822778"/>
            <a:ext cx="4075808" cy="7742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lnSpc>
                <a:spcPct val="100000"/>
              </a:lnSpc>
              <a:spcBef>
                <a:spcPts val="0"/>
              </a:spcBef>
              <a:defRPr>
                <a:solidFill>
                  <a:srgbClr val="FFFFFF"/>
                </a:solidFill>
                <a:latin typeface="Times New Roman"/>
                <a:ea typeface="Times New Roman"/>
                <a:cs typeface="Times New Roman"/>
                <a:sym typeface="Times New Roman"/>
              </a:defRPr>
            </a:pPr>
            <a:r>
              <a:t>La </a:t>
            </a:r>
            <a:r>
              <a:t>Croix sonore</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