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sldIdLst>
    <p:sldId id="256" r:id="rId2"/>
    <p:sldId id="263" r:id="rId3"/>
    <p:sldId id="261" r:id="rId4"/>
    <p:sldId id="266" r:id="rId5"/>
    <p:sldId id="267" r:id="rId6"/>
    <p:sldId id="258" r:id="rId7"/>
    <p:sldId id="262" r:id="rId8"/>
    <p:sldId id="259" r:id="rId9"/>
    <p:sldId id="260" r:id="rId10"/>
    <p:sldId id="257"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p:restoredTop sz="94673"/>
  </p:normalViewPr>
  <p:slideViewPr>
    <p:cSldViewPr snapToGrid="0">
      <p:cViewPr>
        <p:scale>
          <a:sx n="100" d="100"/>
          <a:sy n="100" d="100"/>
        </p:scale>
        <p:origin x="144"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D18DC0-4D3A-3F45-89A3-A35F9C70371F}" type="datetimeFigureOut">
              <a:rPr lang="en-GB" smtClean="0"/>
              <a:t>04/12/2025</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F27614-5F55-E84B-A3A1-53225E765FFA}" type="slidenum">
              <a:rPr lang="en-GB" smtClean="0"/>
              <a:t>‹Nr.›</a:t>
            </a:fld>
            <a:endParaRPr lang="en-GB"/>
          </a:p>
        </p:txBody>
      </p:sp>
    </p:spTree>
    <p:extLst>
      <p:ext uri="{BB962C8B-B14F-4D97-AF65-F5344CB8AC3E}">
        <p14:creationId xmlns:p14="http://schemas.microsoft.com/office/powerpoint/2010/main" val="3130898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70F27614-5F55-E84B-A3A1-53225E765FFA}" type="slidenum">
              <a:rPr lang="en-GB" smtClean="0"/>
              <a:t>6</a:t>
            </a:fld>
            <a:endParaRPr lang="en-GB"/>
          </a:p>
        </p:txBody>
      </p:sp>
    </p:spTree>
    <p:extLst>
      <p:ext uri="{BB962C8B-B14F-4D97-AF65-F5344CB8AC3E}">
        <p14:creationId xmlns:p14="http://schemas.microsoft.com/office/powerpoint/2010/main" val="461682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7546A-D6A2-F0FB-7384-7B37D0009B4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2DB86C1-9745-680D-11BC-BCFAFDB7683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46DAA9C-B289-D8F3-D168-B225CBDF91B7}"/>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62D8B44D-5290-6573-338B-71EC5CBB3B44}"/>
              </a:ext>
            </a:extLst>
          </p:cNvPr>
          <p:cNvSpPr>
            <a:spLocks noGrp="1"/>
          </p:cNvSpPr>
          <p:nvPr>
            <p:ph type="sldNum" sz="quarter" idx="5"/>
          </p:nvPr>
        </p:nvSpPr>
        <p:spPr/>
        <p:txBody>
          <a:bodyPr/>
          <a:lstStyle/>
          <a:p>
            <a:fld id="{70F27614-5F55-E84B-A3A1-53225E765FFA}" type="slidenum">
              <a:rPr lang="en-GB" smtClean="0"/>
              <a:t>7</a:t>
            </a:fld>
            <a:endParaRPr lang="en-GB"/>
          </a:p>
        </p:txBody>
      </p:sp>
    </p:spTree>
    <p:extLst>
      <p:ext uri="{BB962C8B-B14F-4D97-AF65-F5344CB8AC3E}">
        <p14:creationId xmlns:p14="http://schemas.microsoft.com/office/powerpoint/2010/main" val="309850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932F951E-76CB-DC45-8674-32385F483B39}" type="datetimeFigureOut">
              <a:rPr lang="de-DE" smtClean="0"/>
              <a:t>04.12.25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D6B4032-84EA-1142-B50C-168DC3DA487D}" type="slidenum">
              <a:rPr lang="de-DE" smtClean="0"/>
              <a:t>‹Nr.›</a:t>
            </a:fld>
            <a:endParaRPr lang="de-DE"/>
          </a:p>
        </p:txBody>
      </p:sp>
    </p:spTree>
    <p:extLst>
      <p:ext uri="{BB962C8B-B14F-4D97-AF65-F5344CB8AC3E}">
        <p14:creationId xmlns:p14="http://schemas.microsoft.com/office/powerpoint/2010/main" val="4083208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32F951E-76CB-DC45-8674-32385F483B39}" type="datetimeFigureOut">
              <a:rPr lang="de-DE" smtClean="0"/>
              <a:t>04.12.25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D6B4032-84EA-1142-B50C-168DC3DA487D}" type="slidenum">
              <a:rPr lang="de-DE" smtClean="0"/>
              <a:t>‹Nr.›</a:t>
            </a:fld>
            <a:endParaRPr lang="de-DE"/>
          </a:p>
        </p:txBody>
      </p:sp>
    </p:spTree>
    <p:extLst>
      <p:ext uri="{BB962C8B-B14F-4D97-AF65-F5344CB8AC3E}">
        <p14:creationId xmlns:p14="http://schemas.microsoft.com/office/powerpoint/2010/main" val="3662363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32F951E-76CB-DC45-8674-32385F483B39}" type="datetimeFigureOut">
              <a:rPr lang="de-DE" smtClean="0"/>
              <a:t>04.12.25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D6B4032-84EA-1142-B50C-168DC3DA487D}" type="slidenum">
              <a:rPr lang="de-DE" smtClean="0"/>
              <a:t>‹Nr.›</a:t>
            </a:fld>
            <a:endParaRPr lang="de-DE"/>
          </a:p>
        </p:txBody>
      </p:sp>
    </p:spTree>
    <p:extLst>
      <p:ext uri="{BB962C8B-B14F-4D97-AF65-F5344CB8AC3E}">
        <p14:creationId xmlns:p14="http://schemas.microsoft.com/office/powerpoint/2010/main" val="3087393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32F951E-76CB-DC45-8674-32385F483B39}" type="datetimeFigureOut">
              <a:rPr lang="de-DE" smtClean="0"/>
              <a:t>04.12.25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D6B4032-84EA-1142-B50C-168DC3DA487D}" type="slidenum">
              <a:rPr lang="de-DE" smtClean="0"/>
              <a:t>‹Nr.›</a:t>
            </a:fld>
            <a:endParaRPr lang="de-DE"/>
          </a:p>
        </p:txBody>
      </p:sp>
    </p:spTree>
    <p:extLst>
      <p:ext uri="{BB962C8B-B14F-4D97-AF65-F5344CB8AC3E}">
        <p14:creationId xmlns:p14="http://schemas.microsoft.com/office/powerpoint/2010/main" val="115952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32F951E-76CB-DC45-8674-32385F483B39}" type="datetimeFigureOut">
              <a:rPr lang="de-DE" smtClean="0"/>
              <a:t>04.12.25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D6B4032-84EA-1142-B50C-168DC3DA487D}" type="slidenum">
              <a:rPr lang="de-DE" smtClean="0"/>
              <a:t>‹Nr.›</a:t>
            </a:fld>
            <a:endParaRPr lang="de-DE"/>
          </a:p>
        </p:txBody>
      </p:sp>
    </p:spTree>
    <p:extLst>
      <p:ext uri="{BB962C8B-B14F-4D97-AF65-F5344CB8AC3E}">
        <p14:creationId xmlns:p14="http://schemas.microsoft.com/office/powerpoint/2010/main" val="2566692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932F951E-76CB-DC45-8674-32385F483B39}" type="datetimeFigureOut">
              <a:rPr lang="de-DE" smtClean="0"/>
              <a:t>04.12.25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D6B4032-84EA-1142-B50C-168DC3DA487D}" type="slidenum">
              <a:rPr lang="de-DE" smtClean="0"/>
              <a:t>‹Nr.›</a:t>
            </a:fld>
            <a:endParaRPr lang="de-DE"/>
          </a:p>
        </p:txBody>
      </p:sp>
    </p:spTree>
    <p:extLst>
      <p:ext uri="{BB962C8B-B14F-4D97-AF65-F5344CB8AC3E}">
        <p14:creationId xmlns:p14="http://schemas.microsoft.com/office/powerpoint/2010/main" val="2680061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932F951E-76CB-DC45-8674-32385F483B39}" type="datetimeFigureOut">
              <a:rPr lang="de-DE" smtClean="0"/>
              <a:t>04.12.25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AD6B4032-84EA-1142-B50C-168DC3DA487D}" type="slidenum">
              <a:rPr lang="de-DE" smtClean="0"/>
              <a:t>‹Nr.›</a:t>
            </a:fld>
            <a:endParaRPr lang="de-DE"/>
          </a:p>
        </p:txBody>
      </p:sp>
    </p:spTree>
    <p:extLst>
      <p:ext uri="{BB962C8B-B14F-4D97-AF65-F5344CB8AC3E}">
        <p14:creationId xmlns:p14="http://schemas.microsoft.com/office/powerpoint/2010/main" val="1029503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932F951E-76CB-DC45-8674-32385F483B39}" type="datetimeFigureOut">
              <a:rPr lang="de-DE" smtClean="0"/>
              <a:t>04.12.25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AD6B4032-84EA-1142-B50C-168DC3DA487D}" type="slidenum">
              <a:rPr lang="de-DE" smtClean="0"/>
              <a:t>‹Nr.›</a:t>
            </a:fld>
            <a:endParaRPr lang="de-DE"/>
          </a:p>
        </p:txBody>
      </p:sp>
    </p:spTree>
    <p:extLst>
      <p:ext uri="{BB962C8B-B14F-4D97-AF65-F5344CB8AC3E}">
        <p14:creationId xmlns:p14="http://schemas.microsoft.com/office/powerpoint/2010/main" val="3053241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2F951E-76CB-DC45-8674-32385F483B39}" type="datetimeFigureOut">
              <a:rPr lang="de-DE" smtClean="0"/>
              <a:t>04.12.25</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AD6B4032-84EA-1142-B50C-168DC3DA487D}" type="slidenum">
              <a:rPr lang="de-DE" smtClean="0"/>
              <a:t>‹Nr.›</a:t>
            </a:fld>
            <a:endParaRPr lang="de-DE"/>
          </a:p>
        </p:txBody>
      </p:sp>
    </p:spTree>
    <p:extLst>
      <p:ext uri="{BB962C8B-B14F-4D97-AF65-F5344CB8AC3E}">
        <p14:creationId xmlns:p14="http://schemas.microsoft.com/office/powerpoint/2010/main" val="2369545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932F951E-76CB-DC45-8674-32385F483B39}" type="datetimeFigureOut">
              <a:rPr lang="de-DE" smtClean="0"/>
              <a:t>04.12.25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D6B4032-84EA-1142-B50C-168DC3DA487D}" type="slidenum">
              <a:rPr lang="de-DE" smtClean="0"/>
              <a:t>‹Nr.›</a:t>
            </a:fld>
            <a:endParaRPr lang="de-DE"/>
          </a:p>
        </p:txBody>
      </p:sp>
    </p:spTree>
    <p:extLst>
      <p:ext uri="{BB962C8B-B14F-4D97-AF65-F5344CB8AC3E}">
        <p14:creationId xmlns:p14="http://schemas.microsoft.com/office/powerpoint/2010/main" val="2294994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932F951E-76CB-DC45-8674-32385F483B39}" type="datetimeFigureOut">
              <a:rPr lang="de-DE" smtClean="0"/>
              <a:t>04.12.25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AD6B4032-84EA-1142-B50C-168DC3DA487D}" type="slidenum">
              <a:rPr lang="de-DE" smtClean="0"/>
              <a:t>‹Nr.›</a:t>
            </a:fld>
            <a:endParaRPr lang="de-DE"/>
          </a:p>
        </p:txBody>
      </p:sp>
    </p:spTree>
    <p:extLst>
      <p:ext uri="{BB962C8B-B14F-4D97-AF65-F5344CB8AC3E}">
        <p14:creationId xmlns:p14="http://schemas.microsoft.com/office/powerpoint/2010/main" val="1645296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932F951E-76CB-DC45-8674-32385F483B39}" type="datetimeFigureOut">
              <a:rPr lang="de-DE" smtClean="0"/>
              <a:t>04.12.25</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de-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AD6B4032-84EA-1142-B50C-168DC3DA487D}" type="slidenum">
              <a:rPr lang="de-DE" smtClean="0"/>
              <a:t>‹Nr.›</a:t>
            </a:fld>
            <a:endParaRPr lang="de-DE"/>
          </a:p>
        </p:txBody>
      </p:sp>
    </p:spTree>
    <p:extLst>
      <p:ext uri="{BB962C8B-B14F-4D97-AF65-F5344CB8AC3E}">
        <p14:creationId xmlns:p14="http://schemas.microsoft.com/office/powerpoint/2010/main" val="228459747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de.wikipedia.org/wiki/Wallace_Clement_Sabin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24rhein.de/koeln/innenstadt/philharmonie-platz-sperrung-koeln-bewacht-koelner-dom-kosten-sanierung-akustik-91999125.html"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29EE1A6E-6E97-05E8-D8B6-B83F14079190}"/>
              </a:ext>
            </a:extLst>
          </p:cNvPr>
          <p:cNvSpPr>
            <a:spLocks noGrp="1"/>
          </p:cNvSpPr>
          <p:nvPr>
            <p:ph type="subTitle" idx="1"/>
          </p:nvPr>
        </p:nvSpPr>
        <p:spPr>
          <a:xfrm>
            <a:off x="334536" y="2537110"/>
            <a:ext cx="9196039" cy="1477327"/>
          </a:xfrm>
        </p:spPr>
        <p:txBody>
          <a:bodyPr>
            <a:noAutofit/>
          </a:bodyPr>
          <a:lstStyle/>
          <a:p>
            <a:pPr algn="l"/>
            <a:r>
              <a:rPr lang="en-GB" sz="4000" b="1" noProof="0" dirty="0"/>
              <a:t>Controlling noise and sound: architectural acoustics</a:t>
            </a:r>
          </a:p>
        </p:txBody>
      </p:sp>
      <p:sp>
        <p:nvSpPr>
          <p:cNvPr id="5" name="Textfeld 4">
            <a:extLst>
              <a:ext uri="{FF2B5EF4-FFF2-40B4-BE49-F238E27FC236}">
                <a16:creationId xmlns:a16="http://schemas.microsoft.com/office/drawing/2014/main" id="{14B4665B-A25F-2425-ED0B-12D2F32921CE}"/>
              </a:ext>
            </a:extLst>
          </p:cNvPr>
          <p:cNvSpPr txBox="1"/>
          <p:nvPr/>
        </p:nvSpPr>
        <p:spPr>
          <a:xfrm>
            <a:off x="334536" y="423746"/>
            <a:ext cx="4092498" cy="1231106"/>
          </a:xfrm>
          <a:prstGeom prst="rect">
            <a:avLst/>
          </a:prstGeom>
          <a:noFill/>
        </p:spPr>
        <p:txBody>
          <a:bodyPr wrap="square" rtlCol="0">
            <a:spAutoFit/>
          </a:bodyPr>
          <a:lstStyle/>
          <a:p>
            <a:pPr algn="just"/>
            <a:r>
              <a:rPr lang="de-DE" sz="1400" dirty="0">
                <a:latin typeface="Thonburi" pitchFamily="2" charset="-34"/>
                <a:cs typeface="Thonburi" pitchFamily="2" charset="-34"/>
              </a:rPr>
              <a:t>Asya Kurtuldu</a:t>
            </a:r>
          </a:p>
          <a:p>
            <a:r>
              <a:rPr lang="de-DE" sz="1400" dirty="0">
                <a:latin typeface="Thonburi" pitchFamily="2" charset="-34"/>
                <a:cs typeface="Thonburi" pitchFamily="2" charset="-34"/>
              </a:rPr>
              <a:t>Sound, Music, Noise: Historical </a:t>
            </a:r>
            <a:r>
              <a:rPr lang="de-DE" sz="1400" dirty="0" err="1">
                <a:latin typeface="Thonburi" pitchFamily="2" charset="-34"/>
                <a:cs typeface="Thonburi" pitchFamily="2" charset="-34"/>
              </a:rPr>
              <a:t>Perspectives</a:t>
            </a:r>
            <a:r>
              <a:rPr lang="de-DE" sz="1400" dirty="0">
                <a:latin typeface="Thonburi" pitchFamily="2" charset="-34"/>
                <a:cs typeface="Thonburi" pitchFamily="2" charset="-34"/>
              </a:rPr>
              <a:t>, 2025/26 Fall</a:t>
            </a:r>
          </a:p>
          <a:p>
            <a:pPr algn="just"/>
            <a:r>
              <a:rPr lang="de-DE" sz="1400" dirty="0">
                <a:latin typeface="Thonburi" pitchFamily="2" charset="-34"/>
                <a:cs typeface="Thonburi" pitchFamily="2" charset="-34"/>
              </a:rPr>
              <a:t>Central European University, Vienna</a:t>
            </a:r>
          </a:p>
          <a:p>
            <a:endParaRPr lang="de-DE" dirty="0">
              <a:cs typeface="DecoType Naskh" pitchFamily="2" charset="-78"/>
            </a:endParaRPr>
          </a:p>
        </p:txBody>
      </p:sp>
    </p:spTree>
    <p:extLst>
      <p:ext uri="{BB962C8B-B14F-4D97-AF65-F5344CB8AC3E}">
        <p14:creationId xmlns:p14="http://schemas.microsoft.com/office/powerpoint/2010/main" val="4233575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9BF256C-4D4B-8BB9-E3B0-8EA33407E666}"/>
              </a:ext>
            </a:extLst>
          </p:cNvPr>
          <p:cNvSpPr>
            <a:spLocks noGrp="1"/>
          </p:cNvSpPr>
          <p:nvPr>
            <p:ph idx="1"/>
          </p:nvPr>
        </p:nvSpPr>
        <p:spPr>
          <a:xfrm>
            <a:off x="838200" y="1825625"/>
            <a:ext cx="10515600" cy="4667250"/>
          </a:xfrm>
        </p:spPr>
        <p:txBody>
          <a:bodyPr>
            <a:normAutofit fontScale="92500" lnSpcReduction="10000"/>
          </a:bodyPr>
          <a:lstStyle/>
          <a:p>
            <a:pPr marL="0" indent="0" algn="just">
              <a:buNone/>
            </a:pPr>
            <a:r>
              <a:rPr lang="en-GB" sz="2000" dirty="0" err="1"/>
              <a:t>Bijsterveld</a:t>
            </a:r>
            <a:r>
              <a:rPr lang="en-GB" sz="2000" dirty="0"/>
              <a:t>, Karin. “Sound waves of protest: noise abatement movements.” In </a:t>
            </a:r>
            <a:r>
              <a:rPr lang="en-GB" sz="2000" i="1" dirty="0"/>
              <a:t>The Routledge companion to sound studies</a:t>
            </a:r>
            <a:r>
              <a:rPr lang="en-GB" sz="2000" dirty="0"/>
              <a:t>, edited by Michael Bull, 81-89. London: Routledge, 2019.</a:t>
            </a:r>
            <a:endParaRPr lang="en-GB" sz="2000" noProof="0" dirty="0"/>
          </a:p>
          <a:p>
            <a:pPr marL="0" indent="0" algn="just">
              <a:buNone/>
            </a:pPr>
            <a:r>
              <a:rPr lang="en-GB" sz="2000" noProof="0" dirty="0" err="1"/>
              <a:t>Dommann</a:t>
            </a:r>
            <a:r>
              <a:rPr lang="en-GB" sz="2000" noProof="0" dirty="0"/>
              <a:t>, Monika. “Antiphon: Zur </a:t>
            </a:r>
            <a:r>
              <a:rPr lang="en-GB" sz="2000" noProof="0" dirty="0" err="1"/>
              <a:t>Resonanz</a:t>
            </a:r>
            <a:r>
              <a:rPr lang="en-GB" sz="2000" noProof="0" dirty="0"/>
              <a:t> des </a:t>
            </a:r>
            <a:r>
              <a:rPr lang="en-GB" sz="2000" noProof="0" dirty="0" err="1"/>
              <a:t>Lärms</a:t>
            </a:r>
            <a:r>
              <a:rPr lang="en-GB" sz="2000" noProof="0" dirty="0"/>
              <a:t> in der </a:t>
            </a:r>
            <a:r>
              <a:rPr lang="en-GB" sz="2000" noProof="0" dirty="0" err="1"/>
              <a:t>Geschichte</a:t>
            </a:r>
            <a:r>
              <a:rPr lang="en-GB" sz="2000" noProof="0" dirty="0"/>
              <a:t>.” </a:t>
            </a:r>
            <a:r>
              <a:rPr lang="en-GB" sz="2000" i="1" noProof="0" dirty="0" err="1"/>
              <a:t>Historische</a:t>
            </a:r>
            <a:r>
              <a:rPr lang="en-GB" sz="2000" i="1" noProof="0" dirty="0"/>
              <a:t> Anthropologie </a:t>
            </a:r>
            <a:r>
              <a:rPr lang="en-GB" sz="2000" noProof="0" dirty="0"/>
              <a:t>14, no. 1 (2006): 133-146.</a:t>
            </a:r>
          </a:p>
          <a:p>
            <a:pPr marL="0" indent="0" algn="just">
              <a:buNone/>
            </a:pPr>
            <a:r>
              <a:rPr lang="en-GB" sz="2000" noProof="0" dirty="0"/>
              <a:t>Morat, Daniel. “The sound of the new era: on the transformation of auditory and urban experience in the long fin </a:t>
            </a:r>
            <a:r>
              <a:rPr lang="en-GB" sz="2000" dirty="0"/>
              <a:t>de siècle, 1880-1930.” </a:t>
            </a:r>
            <a:r>
              <a:rPr lang="en-GB" sz="2000" i="1" dirty="0"/>
              <a:t>International Journal for History, Culture and Modernity</a:t>
            </a:r>
            <a:r>
              <a:rPr lang="en-GB" sz="2000" dirty="0"/>
              <a:t> 7 (2019): 591-609.</a:t>
            </a:r>
          </a:p>
          <a:p>
            <a:pPr marL="0" indent="0" algn="just">
              <a:buNone/>
            </a:pPr>
            <a:r>
              <a:rPr lang="en-GB" sz="2000" dirty="0"/>
              <a:t>Peter, Bruce. “The impact of the talkies on Scottish cinema architecture.” </a:t>
            </a:r>
            <a:r>
              <a:rPr lang="en-GB" sz="2000" i="1" dirty="0"/>
              <a:t>Visual Culture in Britain </a:t>
            </a:r>
            <a:r>
              <a:rPr lang="en-GB" sz="2000" dirty="0"/>
              <a:t>20, no. 3 (2019): 202-220.</a:t>
            </a:r>
          </a:p>
          <a:p>
            <a:pPr marL="0" indent="0" algn="just">
              <a:buNone/>
            </a:pPr>
            <a:r>
              <a:rPr lang="en-GB" sz="2000" dirty="0"/>
              <a:t>Thompson, Emily Ann. </a:t>
            </a:r>
            <a:r>
              <a:rPr lang="en-GB" sz="2000" i="1" dirty="0"/>
              <a:t>The soundscape of modernity: architectural acoustics and the culture of listening in America, 1900-1933</a:t>
            </a:r>
            <a:r>
              <a:rPr lang="en-GB" sz="2000" dirty="0"/>
              <a:t>. Cambridge, MA: MIT Press, 2008.</a:t>
            </a:r>
          </a:p>
          <a:p>
            <a:pPr marL="0" indent="0" algn="just">
              <a:buNone/>
            </a:pPr>
            <a:r>
              <a:rPr lang="en-GB" sz="2000" dirty="0"/>
              <a:t>von Fischer, Sabine. “From seat cushions to formulae: understanding spatial acoustics in physics and architecture.” In </a:t>
            </a:r>
            <a:r>
              <a:rPr lang="en-GB" sz="2000" i="1" dirty="0"/>
              <a:t>Germany in the loud twentieth century: an introduction</a:t>
            </a:r>
            <a:r>
              <a:rPr lang="en-GB" sz="2000" dirty="0"/>
              <a:t>, edited by Florence Feiereisen and Alexandra Merley Hill, 63-77. Oxford: Oxford University Press, 2012.</a:t>
            </a:r>
          </a:p>
          <a:p>
            <a:pPr marL="0" indent="0" algn="just">
              <a:buNone/>
            </a:pPr>
            <a:r>
              <a:rPr lang="en-GB" sz="2000" dirty="0"/>
              <a:t>Yu, Dona. “Sound advice: the development and use of early 20th century acoustical wall and ceiling materials.” MA-thesis, Columbia University, 2015.</a:t>
            </a:r>
          </a:p>
          <a:p>
            <a:endParaRPr lang="en-GB" noProof="0" dirty="0"/>
          </a:p>
        </p:txBody>
      </p:sp>
      <p:sp>
        <p:nvSpPr>
          <p:cNvPr id="4" name="Untertitel 2">
            <a:extLst>
              <a:ext uri="{FF2B5EF4-FFF2-40B4-BE49-F238E27FC236}">
                <a16:creationId xmlns:a16="http://schemas.microsoft.com/office/drawing/2014/main" id="{0649E9A1-B6AB-0F3D-6C30-B4B614500112}"/>
              </a:ext>
            </a:extLst>
          </p:cNvPr>
          <p:cNvSpPr>
            <a:spLocks noGrp="1"/>
          </p:cNvSpPr>
          <p:nvPr>
            <p:ph type="title"/>
          </p:nvPr>
        </p:nvSpPr>
        <p:spPr/>
        <p:txBody>
          <a:bodyPr>
            <a:noAutofit/>
          </a:bodyPr>
          <a:lstStyle/>
          <a:p>
            <a:pPr algn="l"/>
            <a:r>
              <a:rPr lang="en-GB" sz="4000" b="1" noProof="0" dirty="0"/>
              <a:t>Bibliography</a:t>
            </a:r>
          </a:p>
        </p:txBody>
      </p:sp>
    </p:spTree>
    <p:extLst>
      <p:ext uri="{BB962C8B-B14F-4D97-AF65-F5344CB8AC3E}">
        <p14:creationId xmlns:p14="http://schemas.microsoft.com/office/powerpoint/2010/main" val="2229724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049DD-6868-E9F1-3958-A79DB0A126BB}"/>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642D8481-5138-372F-E353-23FBDD32F525}"/>
              </a:ext>
            </a:extLst>
          </p:cNvPr>
          <p:cNvSpPr txBox="1"/>
          <p:nvPr/>
        </p:nvSpPr>
        <p:spPr>
          <a:xfrm>
            <a:off x="6018422" y="5213402"/>
            <a:ext cx="4938437" cy="738664"/>
          </a:xfrm>
          <a:prstGeom prst="rect">
            <a:avLst/>
          </a:prstGeom>
          <a:noFill/>
        </p:spPr>
        <p:txBody>
          <a:bodyPr wrap="square" rtlCol="0">
            <a:spAutoFit/>
          </a:bodyPr>
          <a:lstStyle/>
          <a:p>
            <a:r>
              <a:rPr lang="en-GB" sz="1400" dirty="0"/>
              <a:t>Emily Ann Thompson, </a:t>
            </a:r>
            <a:r>
              <a:rPr lang="en-GB" sz="1400" i="1" dirty="0"/>
              <a:t>The soundscape of modernity: architectural acoustics and the culture of listening in America, 1900-1933, </a:t>
            </a:r>
            <a:r>
              <a:rPr lang="en-GB" sz="1400" dirty="0"/>
              <a:t>Cambridge, MA: MIT Press, 2008.</a:t>
            </a:r>
          </a:p>
        </p:txBody>
      </p:sp>
      <p:pic>
        <p:nvPicPr>
          <p:cNvPr id="5" name="Grafik 4">
            <a:extLst>
              <a:ext uri="{FF2B5EF4-FFF2-40B4-BE49-F238E27FC236}">
                <a16:creationId xmlns:a16="http://schemas.microsoft.com/office/drawing/2014/main" id="{80F74D64-6F5F-BC51-F92B-0E7931B3AB50}"/>
              </a:ext>
            </a:extLst>
          </p:cNvPr>
          <p:cNvPicPr>
            <a:picLocks noChangeAspect="1"/>
          </p:cNvPicPr>
          <p:nvPr/>
        </p:nvPicPr>
        <p:blipFill>
          <a:blip r:embed="rId2"/>
          <a:stretch>
            <a:fillRect/>
          </a:stretch>
        </p:blipFill>
        <p:spPr>
          <a:xfrm>
            <a:off x="1235141" y="905933"/>
            <a:ext cx="4494422" cy="5046133"/>
          </a:xfrm>
          <a:prstGeom prst="rect">
            <a:avLst/>
          </a:prstGeom>
        </p:spPr>
      </p:pic>
    </p:spTree>
    <p:extLst>
      <p:ext uri="{BB962C8B-B14F-4D97-AF65-F5344CB8AC3E}">
        <p14:creationId xmlns:p14="http://schemas.microsoft.com/office/powerpoint/2010/main" val="4277489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58B67-E075-F8B5-50B3-1F6065CB4228}"/>
            </a:ext>
          </a:extLst>
        </p:cNvPr>
        <p:cNvGrpSpPr/>
        <p:nvPr/>
      </p:nvGrpSpPr>
      <p:grpSpPr>
        <a:xfrm>
          <a:off x="0" y="0"/>
          <a:ext cx="0" cy="0"/>
          <a:chOff x="0" y="0"/>
          <a:chExt cx="0" cy="0"/>
        </a:xfrm>
      </p:grpSpPr>
      <p:pic>
        <p:nvPicPr>
          <p:cNvPr id="4" name="Grafik 3" descr="Ein Bild, das Text, Entwurf, Zeichnung, Darstellung enthält.&#10;&#10;KI-generierte Inhalte können fehlerhaft sein.">
            <a:extLst>
              <a:ext uri="{FF2B5EF4-FFF2-40B4-BE49-F238E27FC236}">
                <a16:creationId xmlns:a16="http://schemas.microsoft.com/office/drawing/2014/main" id="{EA1F6715-EE50-3967-5316-486E4E2CDBE6}"/>
              </a:ext>
            </a:extLst>
          </p:cNvPr>
          <p:cNvPicPr>
            <a:picLocks noChangeAspect="1"/>
          </p:cNvPicPr>
          <p:nvPr/>
        </p:nvPicPr>
        <p:blipFill>
          <a:blip r:embed="rId2"/>
          <a:stretch>
            <a:fillRect/>
          </a:stretch>
        </p:blipFill>
        <p:spPr>
          <a:xfrm>
            <a:off x="508001" y="466960"/>
            <a:ext cx="7888041" cy="5924080"/>
          </a:xfrm>
          <a:prstGeom prst="rect">
            <a:avLst/>
          </a:prstGeom>
        </p:spPr>
      </p:pic>
      <p:sp>
        <p:nvSpPr>
          <p:cNvPr id="8" name="Textfeld 7">
            <a:extLst>
              <a:ext uri="{FF2B5EF4-FFF2-40B4-BE49-F238E27FC236}">
                <a16:creationId xmlns:a16="http://schemas.microsoft.com/office/drawing/2014/main" id="{DC6B46AA-CCA1-E6AD-1E64-E7F85114D472}"/>
              </a:ext>
            </a:extLst>
          </p:cNvPr>
          <p:cNvSpPr txBox="1"/>
          <p:nvPr/>
        </p:nvSpPr>
        <p:spPr>
          <a:xfrm>
            <a:off x="8514575" y="4575158"/>
            <a:ext cx="3374932" cy="1815882"/>
          </a:xfrm>
          <a:prstGeom prst="rect">
            <a:avLst/>
          </a:prstGeom>
          <a:noFill/>
        </p:spPr>
        <p:txBody>
          <a:bodyPr wrap="square" rtlCol="0">
            <a:spAutoFit/>
          </a:bodyPr>
          <a:lstStyle/>
          <a:p>
            <a:r>
              <a:rPr lang="en-GB" sz="1400" dirty="0"/>
              <a:t>Frontispiece for the 1930 report of the Noise Abatement Commission of New York City. Taken from Emily Ann Thompson, </a:t>
            </a:r>
            <a:r>
              <a:rPr lang="en-GB" sz="1400" i="1" dirty="0"/>
              <a:t>The soundscape of modernity: architectural acoustics and the culture of listening in America, 1900-1933, </a:t>
            </a:r>
            <a:r>
              <a:rPr lang="en-GB" sz="1400" dirty="0"/>
              <a:t>Cambridge, MA: MIT Press, 2008, 118.</a:t>
            </a:r>
          </a:p>
        </p:txBody>
      </p:sp>
    </p:spTree>
    <p:extLst>
      <p:ext uri="{BB962C8B-B14F-4D97-AF65-F5344CB8AC3E}">
        <p14:creationId xmlns:p14="http://schemas.microsoft.com/office/powerpoint/2010/main" val="2011145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Reihe, Diagramm, Muster enthält.&#10;&#10;KI-generierte Inhalte können fehlerhaft sein.">
            <a:extLst>
              <a:ext uri="{FF2B5EF4-FFF2-40B4-BE49-F238E27FC236}">
                <a16:creationId xmlns:a16="http://schemas.microsoft.com/office/drawing/2014/main" id="{3FECD28D-BEDB-C8F9-1023-F8D7316D0376}"/>
              </a:ext>
            </a:extLst>
          </p:cNvPr>
          <p:cNvPicPr>
            <a:picLocks noChangeAspect="1"/>
          </p:cNvPicPr>
          <p:nvPr/>
        </p:nvPicPr>
        <p:blipFill>
          <a:blip r:embed="rId2"/>
          <a:srcRect r="49681" b="9126"/>
          <a:stretch>
            <a:fillRect/>
          </a:stretch>
        </p:blipFill>
        <p:spPr>
          <a:xfrm>
            <a:off x="4697382" y="394860"/>
            <a:ext cx="3393195" cy="2774835"/>
          </a:xfrm>
          <a:prstGeom prst="rect">
            <a:avLst/>
          </a:prstGeom>
        </p:spPr>
      </p:pic>
      <p:pic>
        <p:nvPicPr>
          <p:cNvPr id="7" name="Grafik 6" descr="Ein Bild, das Reihe, Diagramm, Muster enthält.&#10;&#10;KI-generierte Inhalte können fehlerhaft sein.">
            <a:extLst>
              <a:ext uri="{FF2B5EF4-FFF2-40B4-BE49-F238E27FC236}">
                <a16:creationId xmlns:a16="http://schemas.microsoft.com/office/drawing/2014/main" id="{4F1A8F61-DB8F-CA07-5FD6-96B55CF6387C}"/>
              </a:ext>
            </a:extLst>
          </p:cNvPr>
          <p:cNvPicPr>
            <a:picLocks noChangeAspect="1"/>
          </p:cNvPicPr>
          <p:nvPr/>
        </p:nvPicPr>
        <p:blipFill>
          <a:blip r:embed="rId2"/>
          <a:srcRect l="50319"/>
          <a:stretch>
            <a:fillRect/>
          </a:stretch>
        </p:blipFill>
        <p:spPr>
          <a:xfrm>
            <a:off x="8311925" y="2985339"/>
            <a:ext cx="3393195" cy="3092692"/>
          </a:xfrm>
          <a:prstGeom prst="rect">
            <a:avLst/>
          </a:prstGeom>
        </p:spPr>
      </p:pic>
      <p:pic>
        <p:nvPicPr>
          <p:cNvPr id="8" name="Grafik 7">
            <a:extLst>
              <a:ext uri="{FF2B5EF4-FFF2-40B4-BE49-F238E27FC236}">
                <a16:creationId xmlns:a16="http://schemas.microsoft.com/office/drawing/2014/main" id="{F7C07868-6D2A-D407-822A-EE59941DA931}"/>
              </a:ext>
            </a:extLst>
          </p:cNvPr>
          <p:cNvPicPr>
            <a:picLocks noChangeAspect="1"/>
          </p:cNvPicPr>
          <p:nvPr/>
        </p:nvPicPr>
        <p:blipFill>
          <a:blip r:embed="rId3"/>
          <a:stretch>
            <a:fillRect/>
          </a:stretch>
        </p:blipFill>
        <p:spPr>
          <a:xfrm>
            <a:off x="917729" y="394860"/>
            <a:ext cx="2772342" cy="4263527"/>
          </a:xfrm>
          <a:prstGeom prst="rect">
            <a:avLst/>
          </a:prstGeom>
        </p:spPr>
      </p:pic>
      <p:sp>
        <p:nvSpPr>
          <p:cNvPr id="10" name="Textfeld 9">
            <a:extLst>
              <a:ext uri="{FF2B5EF4-FFF2-40B4-BE49-F238E27FC236}">
                <a16:creationId xmlns:a16="http://schemas.microsoft.com/office/drawing/2014/main" id="{7A8F6FAB-63EE-27CA-5818-45BDD6F85F5F}"/>
              </a:ext>
            </a:extLst>
          </p:cNvPr>
          <p:cNvSpPr txBox="1"/>
          <p:nvPr/>
        </p:nvSpPr>
        <p:spPr>
          <a:xfrm>
            <a:off x="917729" y="5098942"/>
            <a:ext cx="3042535" cy="979089"/>
          </a:xfrm>
          <a:prstGeom prst="rect">
            <a:avLst/>
          </a:prstGeom>
          <a:noFill/>
        </p:spPr>
        <p:txBody>
          <a:bodyPr wrap="square" rtlCol="0">
            <a:spAutoFit/>
          </a:bodyPr>
          <a:lstStyle/>
          <a:p>
            <a:r>
              <a:rPr lang="en-GB" sz="1400" dirty="0"/>
              <a:t>Wallace Clement Sabine (1868-1919). Taken from: </a:t>
            </a:r>
            <a:r>
              <a:rPr lang="en-GB" sz="1400" dirty="0">
                <a:hlinkClick r:id="rId4"/>
              </a:rPr>
              <a:t>https://de.wikipedia.org/wiki/Wallace_Clement_Sabine</a:t>
            </a:r>
            <a:r>
              <a:rPr lang="en-GB" sz="1400" dirty="0"/>
              <a:t> (4.12.2024).</a:t>
            </a:r>
          </a:p>
        </p:txBody>
      </p:sp>
      <p:sp>
        <p:nvSpPr>
          <p:cNvPr id="12" name="Textfeld 11">
            <a:extLst>
              <a:ext uri="{FF2B5EF4-FFF2-40B4-BE49-F238E27FC236}">
                <a16:creationId xmlns:a16="http://schemas.microsoft.com/office/drawing/2014/main" id="{2FFA521B-E9B5-2524-14D7-D90D7E12BDFA}"/>
              </a:ext>
            </a:extLst>
          </p:cNvPr>
          <p:cNvSpPr txBox="1"/>
          <p:nvPr/>
        </p:nvSpPr>
        <p:spPr>
          <a:xfrm>
            <a:off x="4697382" y="3326272"/>
            <a:ext cx="3357152" cy="2893100"/>
          </a:xfrm>
          <a:prstGeom prst="rect">
            <a:avLst/>
          </a:prstGeom>
          <a:noFill/>
        </p:spPr>
        <p:txBody>
          <a:bodyPr wrap="square" rtlCol="0">
            <a:spAutoFit/>
          </a:bodyPr>
          <a:lstStyle/>
          <a:p>
            <a:pPr algn="just"/>
            <a:r>
              <a:rPr lang="en-US" sz="1400" noProof="0" dirty="0"/>
              <a:t>“Wallace Sabine's plots of reverberation time versus the amount of sound-absorbing material in a room, 1900. The first graph shows his experimentally</a:t>
            </a:r>
            <a:r>
              <a:rPr lang="en-US" sz="1400" dirty="0"/>
              <a:t> </a:t>
            </a:r>
            <a:r>
              <a:rPr lang="en-US" sz="1400" noProof="0" dirty="0"/>
              <a:t>derived data. The second graph shows how he extrapolated this curve to discover the hyperbolic relationship between the two quantities.” </a:t>
            </a:r>
            <a:r>
              <a:rPr lang="de-DE" sz="1400" noProof="0" dirty="0"/>
              <a:t>Taken </a:t>
            </a:r>
            <a:r>
              <a:rPr lang="en-GB" sz="1400" dirty="0"/>
              <a:t>from Emily Ann Thompson, </a:t>
            </a:r>
            <a:r>
              <a:rPr lang="en-GB" sz="1400" i="1" dirty="0"/>
              <a:t>The soundscape of modernity: architectural acoustics and the culture of listening in America, 1900-1933, </a:t>
            </a:r>
            <a:r>
              <a:rPr lang="en-GB" sz="1400" dirty="0"/>
              <a:t>Cambridge, MA: MIT Press, 2008, </a:t>
            </a:r>
            <a:r>
              <a:rPr lang="de-DE" sz="1400" dirty="0"/>
              <a:t>38.</a:t>
            </a:r>
            <a:endParaRPr lang="en-US" sz="1400" noProof="0" dirty="0"/>
          </a:p>
        </p:txBody>
      </p:sp>
    </p:spTree>
    <p:extLst>
      <p:ext uri="{BB962C8B-B14F-4D97-AF65-F5344CB8AC3E}">
        <p14:creationId xmlns:p14="http://schemas.microsoft.com/office/powerpoint/2010/main" val="3849696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C6363-1219-C27F-4CFC-CB18532406CD}"/>
            </a:ext>
          </a:extLst>
        </p:cNvPr>
        <p:cNvGrpSpPr/>
        <p:nvPr/>
      </p:nvGrpSpPr>
      <p:grpSpPr>
        <a:xfrm>
          <a:off x="0" y="0"/>
          <a:ext cx="0" cy="0"/>
          <a:chOff x="0" y="0"/>
          <a:chExt cx="0" cy="0"/>
        </a:xfrm>
      </p:grpSpPr>
      <p:sp>
        <p:nvSpPr>
          <p:cNvPr id="12" name="Textfeld 11">
            <a:extLst>
              <a:ext uri="{FF2B5EF4-FFF2-40B4-BE49-F238E27FC236}">
                <a16:creationId xmlns:a16="http://schemas.microsoft.com/office/drawing/2014/main" id="{3BF48E36-5259-8EEE-07C7-7BFB80914A4D}"/>
              </a:ext>
            </a:extLst>
          </p:cNvPr>
          <p:cNvSpPr txBox="1"/>
          <p:nvPr/>
        </p:nvSpPr>
        <p:spPr>
          <a:xfrm>
            <a:off x="3928609" y="5180908"/>
            <a:ext cx="3357152" cy="1384995"/>
          </a:xfrm>
          <a:prstGeom prst="rect">
            <a:avLst/>
          </a:prstGeom>
          <a:noFill/>
        </p:spPr>
        <p:txBody>
          <a:bodyPr wrap="square" rtlCol="0">
            <a:spAutoFit/>
          </a:bodyPr>
          <a:lstStyle/>
          <a:p>
            <a:pPr algn="just"/>
            <a:r>
              <a:rPr lang="de-DE" sz="1400" dirty="0"/>
              <a:t>Symphony Hall, Boston, c. 1900. </a:t>
            </a:r>
            <a:r>
              <a:rPr lang="de-DE" sz="1400" noProof="0" dirty="0"/>
              <a:t>Taken </a:t>
            </a:r>
            <a:r>
              <a:rPr lang="en-GB" sz="1400" dirty="0"/>
              <a:t>from Emily Ann Thompson, </a:t>
            </a:r>
            <a:r>
              <a:rPr lang="en-GB" sz="1400" i="1" dirty="0"/>
              <a:t>The soundscape of modernity: architectural acoustics and the culture of listening in America, 1900-1933, </a:t>
            </a:r>
            <a:r>
              <a:rPr lang="en-GB" sz="1400" dirty="0"/>
              <a:t>Cambridge, MA: MIT Press, 2008, </a:t>
            </a:r>
            <a:r>
              <a:rPr lang="de-DE" sz="1400" dirty="0"/>
              <a:t>14.</a:t>
            </a:r>
            <a:endParaRPr lang="en-US" sz="1400" noProof="0" dirty="0"/>
          </a:p>
        </p:txBody>
      </p:sp>
      <p:pic>
        <p:nvPicPr>
          <p:cNvPr id="3" name="Grafik 2" descr="Ein Bild, das Treppe, Text, Screenshot, Im Haus enthält.&#10;&#10;KI-generierte Inhalte können fehlerhaft sein.">
            <a:extLst>
              <a:ext uri="{FF2B5EF4-FFF2-40B4-BE49-F238E27FC236}">
                <a16:creationId xmlns:a16="http://schemas.microsoft.com/office/drawing/2014/main" id="{6A5FC600-2E16-83A5-4FA2-28F98D29085A}"/>
              </a:ext>
            </a:extLst>
          </p:cNvPr>
          <p:cNvPicPr>
            <a:picLocks noChangeAspect="1"/>
          </p:cNvPicPr>
          <p:nvPr/>
        </p:nvPicPr>
        <p:blipFill>
          <a:blip r:embed="rId2"/>
          <a:srcRect l="25517"/>
          <a:stretch>
            <a:fillRect/>
          </a:stretch>
        </p:blipFill>
        <p:spPr>
          <a:xfrm>
            <a:off x="471516" y="524403"/>
            <a:ext cx="4174210" cy="3275739"/>
          </a:xfrm>
          <a:prstGeom prst="rect">
            <a:avLst/>
          </a:prstGeom>
        </p:spPr>
      </p:pic>
      <p:pic>
        <p:nvPicPr>
          <p:cNvPr id="5" name="Grafik 4" descr="Ein Bild, das Gebäude, Himmel, draußen, Regierungsgebäude enthält.&#10;&#10;KI-generierte Inhalte können fehlerhaft sein.">
            <a:extLst>
              <a:ext uri="{FF2B5EF4-FFF2-40B4-BE49-F238E27FC236}">
                <a16:creationId xmlns:a16="http://schemas.microsoft.com/office/drawing/2014/main" id="{FE7D5CAD-74C6-90EA-44A9-E3F3213E8EED}"/>
              </a:ext>
            </a:extLst>
          </p:cNvPr>
          <p:cNvPicPr>
            <a:picLocks noChangeAspect="1"/>
          </p:cNvPicPr>
          <p:nvPr/>
        </p:nvPicPr>
        <p:blipFill>
          <a:blip r:embed="rId3"/>
          <a:srcRect l="25309"/>
          <a:stretch>
            <a:fillRect/>
          </a:stretch>
        </p:blipFill>
        <p:spPr>
          <a:xfrm>
            <a:off x="471517" y="4017078"/>
            <a:ext cx="3393988" cy="2459061"/>
          </a:xfrm>
          <a:prstGeom prst="rect">
            <a:avLst/>
          </a:prstGeom>
        </p:spPr>
      </p:pic>
      <p:pic>
        <p:nvPicPr>
          <p:cNvPr id="11" name="Grafik 10" descr="Ein Bild, das Text enthält.&#10;&#10;KI-generierte Inhalte können fehlerhaft sein.">
            <a:extLst>
              <a:ext uri="{FF2B5EF4-FFF2-40B4-BE49-F238E27FC236}">
                <a16:creationId xmlns:a16="http://schemas.microsoft.com/office/drawing/2014/main" id="{3B83D160-98AE-283A-DAD1-2410C6D67C4D}"/>
              </a:ext>
            </a:extLst>
          </p:cNvPr>
          <p:cNvPicPr>
            <a:picLocks noChangeAspect="1"/>
          </p:cNvPicPr>
          <p:nvPr/>
        </p:nvPicPr>
        <p:blipFill>
          <a:blip r:embed="rId4"/>
          <a:stretch>
            <a:fillRect/>
          </a:stretch>
        </p:blipFill>
        <p:spPr>
          <a:xfrm>
            <a:off x="9300955" y="1734214"/>
            <a:ext cx="2531718" cy="2492888"/>
          </a:xfrm>
          <a:prstGeom prst="rect">
            <a:avLst/>
          </a:prstGeom>
        </p:spPr>
      </p:pic>
      <p:sp>
        <p:nvSpPr>
          <p:cNvPr id="13" name="Textfeld 12">
            <a:extLst>
              <a:ext uri="{FF2B5EF4-FFF2-40B4-BE49-F238E27FC236}">
                <a16:creationId xmlns:a16="http://schemas.microsoft.com/office/drawing/2014/main" id="{EC80E24A-71AA-86A9-1FB1-F4686666A66F}"/>
              </a:ext>
            </a:extLst>
          </p:cNvPr>
          <p:cNvSpPr txBox="1"/>
          <p:nvPr/>
        </p:nvSpPr>
        <p:spPr>
          <a:xfrm>
            <a:off x="9300955" y="4319134"/>
            <a:ext cx="2531718" cy="2246769"/>
          </a:xfrm>
          <a:prstGeom prst="rect">
            <a:avLst/>
          </a:prstGeom>
          <a:noFill/>
        </p:spPr>
        <p:txBody>
          <a:bodyPr wrap="square" rtlCol="0">
            <a:spAutoFit/>
          </a:bodyPr>
          <a:lstStyle/>
          <a:p>
            <a:r>
              <a:rPr lang="en-GB" sz="1400" dirty="0"/>
              <a:t>Advertisement brochure: Certain-Teed Products Corp., “</a:t>
            </a:r>
            <a:r>
              <a:rPr lang="en-GB" sz="1400" dirty="0" err="1"/>
              <a:t>Kalite</a:t>
            </a:r>
            <a:r>
              <a:rPr lang="en-GB" sz="1400" dirty="0"/>
              <a:t>: sound absorbing plaster,” New York. Taken from Dona Yu, “Sound advice: the development and use of early 20th century acoustical wall and ceiling materials,” MA-thesis, Columbia University, 2015, 129.</a:t>
            </a:r>
          </a:p>
        </p:txBody>
      </p:sp>
      <p:pic>
        <p:nvPicPr>
          <p:cNvPr id="15" name="Grafik 14" descr="Ein Bild, das Rechteck enthält.&#10;&#10;KI-generierte Inhalte können fehlerhaft sein.">
            <a:extLst>
              <a:ext uri="{FF2B5EF4-FFF2-40B4-BE49-F238E27FC236}">
                <a16:creationId xmlns:a16="http://schemas.microsoft.com/office/drawing/2014/main" id="{7031147E-978B-696D-A857-82C2AAC81D49}"/>
              </a:ext>
            </a:extLst>
          </p:cNvPr>
          <p:cNvPicPr>
            <a:picLocks noChangeAspect="1"/>
          </p:cNvPicPr>
          <p:nvPr/>
        </p:nvPicPr>
        <p:blipFill>
          <a:blip r:embed="rId5"/>
          <a:stretch>
            <a:fillRect/>
          </a:stretch>
        </p:blipFill>
        <p:spPr>
          <a:xfrm>
            <a:off x="4915058" y="827380"/>
            <a:ext cx="4116565" cy="2669787"/>
          </a:xfrm>
          <a:prstGeom prst="rect">
            <a:avLst/>
          </a:prstGeom>
        </p:spPr>
      </p:pic>
      <p:sp>
        <p:nvSpPr>
          <p:cNvPr id="17" name="Textfeld 16">
            <a:extLst>
              <a:ext uri="{FF2B5EF4-FFF2-40B4-BE49-F238E27FC236}">
                <a16:creationId xmlns:a16="http://schemas.microsoft.com/office/drawing/2014/main" id="{BD7E416F-DB4E-6369-E94C-516D09F4224C}"/>
              </a:ext>
            </a:extLst>
          </p:cNvPr>
          <p:cNvSpPr txBox="1"/>
          <p:nvPr/>
        </p:nvSpPr>
        <p:spPr>
          <a:xfrm>
            <a:off x="4915058" y="3534604"/>
            <a:ext cx="3868930" cy="1384995"/>
          </a:xfrm>
          <a:prstGeom prst="rect">
            <a:avLst/>
          </a:prstGeom>
          <a:noFill/>
        </p:spPr>
        <p:txBody>
          <a:bodyPr wrap="square" rtlCol="0">
            <a:spAutoFit/>
          </a:bodyPr>
          <a:lstStyle/>
          <a:p>
            <a:r>
              <a:rPr lang="en-GB" sz="1400" dirty="0"/>
              <a:t>Advertisement brochure: </a:t>
            </a:r>
            <a:r>
              <a:rPr lang="en-GB" sz="1400" dirty="0" err="1"/>
              <a:t>Macoustic</a:t>
            </a:r>
            <a:r>
              <a:rPr lang="en-GB" sz="1400" dirty="0"/>
              <a:t> Engineering Company, “</a:t>
            </a:r>
            <a:r>
              <a:rPr lang="en-GB" sz="1400" dirty="0" err="1"/>
              <a:t>Macoustic</a:t>
            </a:r>
            <a:r>
              <a:rPr lang="en-GB" sz="1400" dirty="0"/>
              <a:t>: sound control.” Taken from Dona Yu, “Sound advice: the development and use of early 20th century acoustical wall and ceiling materials,” MA-thesis, Columbia University, 2015, 156.</a:t>
            </a:r>
          </a:p>
        </p:txBody>
      </p:sp>
    </p:spTree>
    <p:extLst>
      <p:ext uri="{BB962C8B-B14F-4D97-AF65-F5344CB8AC3E}">
        <p14:creationId xmlns:p14="http://schemas.microsoft.com/office/powerpoint/2010/main" val="1842410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Menschliches Gesicht, Kleidung, Mann, Person enthält.&#10;&#10;KI-generierte Inhalte können fehlerhaft sein.">
            <a:extLst>
              <a:ext uri="{FF2B5EF4-FFF2-40B4-BE49-F238E27FC236}">
                <a16:creationId xmlns:a16="http://schemas.microsoft.com/office/drawing/2014/main" id="{EBD774E0-4AFE-757F-5262-40B6E10EBD96}"/>
              </a:ext>
            </a:extLst>
          </p:cNvPr>
          <p:cNvPicPr>
            <a:picLocks noGrp="1" noChangeAspect="1"/>
          </p:cNvPicPr>
          <p:nvPr>
            <p:ph idx="1"/>
          </p:nvPr>
        </p:nvPicPr>
        <p:blipFill>
          <a:blip r:embed="rId3"/>
          <a:stretch>
            <a:fillRect/>
          </a:stretch>
        </p:blipFill>
        <p:spPr>
          <a:xfrm>
            <a:off x="421026" y="379622"/>
            <a:ext cx="5089987" cy="3556367"/>
          </a:xfrm>
        </p:spPr>
      </p:pic>
      <p:pic>
        <p:nvPicPr>
          <p:cNvPr id="7" name="Grafik 6" descr="Ein Bild, das Kleidung, Helm, Cartoon, Hut enthält.&#10;&#10;KI-generierte Inhalte können fehlerhaft sein.">
            <a:extLst>
              <a:ext uri="{FF2B5EF4-FFF2-40B4-BE49-F238E27FC236}">
                <a16:creationId xmlns:a16="http://schemas.microsoft.com/office/drawing/2014/main" id="{3CBE4985-D498-D860-3B42-693DDF055DDE}"/>
              </a:ext>
            </a:extLst>
          </p:cNvPr>
          <p:cNvPicPr>
            <a:picLocks noChangeAspect="1"/>
          </p:cNvPicPr>
          <p:nvPr/>
        </p:nvPicPr>
        <p:blipFill>
          <a:blip r:embed="rId4"/>
          <a:stretch>
            <a:fillRect/>
          </a:stretch>
        </p:blipFill>
        <p:spPr>
          <a:xfrm>
            <a:off x="3939792" y="4298918"/>
            <a:ext cx="1571221" cy="2296601"/>
          </a:xfrm>
          <a:prstGeom prst="rect">
            <a:avLst/>
          </a:prstGeom>
        </p:spPr>
      </p:pic>
      <p:pic>
        <p:nvPicPr>
          <p:cNvPr id="9" name="Grafik 8" descr="Ein Bild, das Text, Zeichnung, Entwurf, Plan enthält.&#10;&#10;KI-generierte Inhalte können fehlerhaft sein.">
            <a:extLst>
              <a:ext uri="{FF2B5EF4-FFF2-40B4-BE49-F238E27FC236}">
                <a16:creationId xmlns:a16="http://schemas.microsoft.com/office/drawing/2014/main" id="{91BC7DC7-F032-E118-E98A-972BA1662468}"/>
              </a:ext>
            </a:extLst>
          </p:cNvPr>
          <p:cNvPicPr>
            <a:picLocks noChangeAspect="1"/>
          </p:cNvPicPr>
          <p:nvPr/>
        </p:nvPicPr>
        <p:blipFill>
          <a:blip r:embed="rId5"/>
          <a:srcRect/>
          <a:stretch>
            <a:fillRect/>
          </a:stretch>
        </p:blipFill>
        <p:spPr>
          <a:xfrm>
            <a:off x="5960533" y="379622"/>
            <a:ext cx="5810441" cy="4769090"/>
          </a:xfrm>
          <a:prstGeom prst="rect">
            <a:avLst/>
          </a:prstGeom>
          <a:noFill/>
        </p:spPr>
      </p:pic>
      <p:sp>
        <p:nvSpPr>
          <p:cNvPr id="11" name="Textfeld 10">
            <a:extLst>
              <a:ext uri="{FF2B5EF4-FFF2-40B4-BE49-F238E27FC236}">
                <a16:creationId xmlns:a16="http://schemas.microsoft.com/office/drawing/2014/main" id="{4F76E71D-B900-38B6-3B98-05F763FA8FBC}"/>
              </a:ext>
            </a:extLst>
          </p:cNvPr>
          <p:cNvSpPr txBox="1"/>
          <p:nvPr/>
        </p:nvSpPr>
        <p:spPr>
          <a:xfrm>
            <a:off x="5960533" y="5447218"/>
            <a:ext cx="5810441" cy="523220"/>
          </a:xfrm>
          <a:prstGeom prst="rect">
            <a:avLst/>
          </a:prstGeom>
          <a:noFill/>
        </p:spPr>
        <p:txBody>
          <a:bodyPr wrap="square" rtlCol="0">
            <a:spAutoFit/>
          </a:bodyPr>
          <a:lstStyle/>
          <a:p>
            <a:r>
              <a:rPr lang="en-GB" sz="1400" dirty="0"/>
              <a:t>Hugo </a:t>
            </a:r>
            <a:r>
              <a:rPr lang="en-GB" sz="1400" dirty="0" err="1"/>
              <a:t>Gernsbach</a:t>
            </a:r>
            <a:r>
              <a:rPr lang="en-GB" sz="1400" dirty="0"/>
              <a:t>, “The isolator,” Science and invention: in pictures 13, no. 147 (1925): 214, 281.</a:t>
            </a:r>
          </a:p>
        </p:txBody>
      </p:sp>
      <p:sp>
        <p:nvSpPr>
          <p:cNvPr id="12" name="Textfeld 11">
            <a:extLst>
              <a:ext uri="{FF2B5EF4-FFF2-40B4-BE49-F238E27FC236}">
                <a16:creationId xmlns:a16="http://schemas.microsoft.com/office/drawing/2014/main" id="{445062B0-445B-0167-2294-38069CE105D5}"/>
              </a:ext>
            </a:extLst>
          </p:cNvPr>
          <p:cNvSpPr txBox="1"/>
          <p:nvPr/>
        </p:nvSpPr>
        <p:spPr>
          <a:xfrm>
            <a:off x="417763" y="4133306"/>
            <a:ext cx="3357152" cy="2462213"/>
          </a:xfrm>
          <a:prstGeom prst="rect">
            <a:avLst/>
          </a:prstGeom>
          <a:noFill/>
        </p:spPr>
        <p:txBody>
          <a:bodyPr wrap="square" rtlCol="0">
            <a:spAutoFit/>
          </a:bodyPr>
          <a:lstStyle/>
          <a:p>
            <a:r>
              <a:rPr lang="en-GB" sz="1400" dirty="0"/>
              <a:t>“Most people who desire thus to concentrate find it necessary to shut themselves up in an almost soundproof room in order to go ahead with their work, but even here there are many things that distract their attention.</a:t>
            </a:r>
          </a:p>
          <a:p>
            <a:r>
              <a:rPr lang="en-GB" sz="1400" dirty="0"/>
              <a:t>[…]</a:t>
            </a:r>
          </a:p>
          <a:p>
            <a:r>
              <a:rPr lang="en-GB" sz="1400" dirty="0"/>
              <a:t>The writer thought that shutting out the noises was not sufficient. The eye would still wander around, thereby distracting attention.”</a:t>
            </a:r>
          </a:p>
        </p:txBody>
      </p:sp>
    </p:spTree>
    <p:extLst>
      <p:ext uri="{BB962C8B-B14F-4D97-AF65-F5344CB8AC3E}">
        <p14:creationId xmlns:p14="http://schemas.microsoft.com/office/powerpoint/2010/main" val="1110133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71E45-C3A3-747E-D3E5-73E09A9F9EBA}"/>
            </a:ext>
          </a:extLst>
        </p:cNvPr>
        <p:cNvGrpSpPr/>
        <p:nvPr/>
      </p:nvGrpSpPr>
      <p:grpSpPr>
        <a:xfrm>
          <a:off x="0" y="0"/>
          <a:ext cx="0" cy="0"/>
          <a:chOff x="0" y="0"/>
          <a:chExt cx="0" cy="0"/>
        </a:xfrm>
      </p:grpSpPr>
      <p:pic>
        <p:nvPicPr>
          <p:cNvPr id="6" name="Grafik 5" descr="Ein Bild, das Text, Gebäude, Haus, Im Haus enthält.&#10;&#10;KI-generierte Inhalte können fehlerhaft sein.">
            <a:extLst>
              <a:ext uri="{FF2B5EF4-FFF2-40B4-BE49-F238E27FC236}">
                <a16:creationId xmlns:a16="http://schemas.microsoft.com/office/drawing/2014/main" id="{9F793958-3B60-F5F3-503C-35DE99946D4F}"/>
              </a:ext>
            </a:extLst>
          </p:cNvPr>
          <p:cNvPicPr>
            <a:picLocks noChangeAspect="1"/>
          </p:cNvPicPr>
          <p:nvPr/>
        </p:nvPicPr>
        <p:blipFill>
          <a:blip r:embed="rId3"/>
          <a:stretch>
            <a:fillRect/>
          </a:stretch>
        </p:blipFill>
        <p:spPr>
          <a:xfrm>
            <a:off x="432564" y="498643"/>
            <a:ext cx="5382493" cy="3600012"/>
          </a:xfrm>
          <a:prstGeom prst="rect">
            <a:avLst/>
          </a:prstGeom>
        </p:spPr>
      </p:pic>
      <p:pic>
        <p:nvPicPr>
          <p:cNvPr id="10" name="Grafik 9" descr="Ein Bild, das Text, Kunst, Buch, Papier enthält.&#10;&#10;KI-generierte Inhalte können fehlerhaft sein.">
            <a:extLst>
              <a:ext uri="{FF2B5EF4-FFF2-40B4-BE49-F238E27FC236}">
                <a16:creationId xmlns:a16="http://schemas.microsoft.com/office/drawing/2014/main" id="{E17D6CAC-14F5-76B2-9FC5-318DA6A170FB}"/>
              </a:ext>
            </a:extLst>
          </p:cNvPr>
          <p:cNvPicPr>
            <a:picLocks noChangeAspect="1"/>
          </p:cNvPicPr>
          <p:nvPr/>
        </p:nvPicPr>
        <p:blipFill>
          <a:blip r:embed="rId4"/>
          <a:stretch>
            <a:fillRect/>
          </a:stretch>
        </p:blipFill>
        <p:spPr>
          <a:xfrm>
            <a:off x="1562674" y="4363794"/>
            <a:ext cx="4252383" cy="1995563"/>
          </a:xfrm>
          <a:prstGeom prst="rect">
            <a:avLst/>
          </a:prstGeom>
        </p:spPr>
      </p:pic>
      <p:pic>
        <p:nvPicPr>
          <p:cNvPr id="13" name="Grafik 12" descr="Ein Bild, das Wand, Schwarzweiß, Im Haus, Decke enthält.&#10;&#10;KI-generierte Inhalte können fehlerhaft sein.">
            <a:extLst>
              <a:ext uri="{FF2B5EF4-FFF2-40B4-BE49-F238E27FC236}">
                <a16:creationId xmlns:a16="http://schemas.microsoft.com/office/drawing/2014/main" id="{55094827-2E50-C153-F17D-BB8ED70E0481}"/>
              </a:ext>
            </a:extLst>
          </p:cNvPr>
          <p:cNvPicPr>
            <a:picLocks noChangeAspect="1"/>
          </p:cNvPicPr>
          <p:nvPr/>
        </p:nvPicPr>
        <p:blipFill>
          <a:blip r:embed="rId5"/>
          <a:stretch>
            <a:fillRect/>
          </a:stretch>
        </p:blipFill>
        <p:spPr>
          <a:xfrm>
            <a:off x="5948995" y="498643"/>
            <a:ext cx="5810441" cy="4327173"/>
          </a:xfrm>
          <a:prstGeom prst="rect">
            <a:avLst/>
          </a:prstGeom>
        </p:spPr>
      </p:pic>
      <p:sp>
        <p:nvSpPr>
          <p:cNvPr id="14" name="Textfeld 13">
            <a:extLst>
              <a:ext uri="{FF2B5EF4-FFF2-40B4-BE49-F238E27FC236}">
                <a16:creationId xmlns:a16="http://schemas.microsoft.com/office/drawing/2014/main" id="{63CFA114-B8E8-A919-C88D-D45F565656A4}"/>
              </a:ext>
            </a:extLst>
          </p:cNvPr>
          <p:cNvSpPr txBox="1"/>
          <p:nvPr/>
        </p:nvSpPr>
        <p:spPr>
          <a:xfrm>
            <a:off x="5948995" y="4991728"/>
            <a:ext cx="5810441" cy="1169551"/>
          </a:xfrm>
          <a:prstGeom prst="rect">
            <a:avLst/>
          </a:prstGeom>
          <a:noFill/>
        </p:spPr>
        <p:txBody>
          <a:bodyPr wrap="square" rtlCol="0">
            <a:spAutoFit/>
          </a:bodyPr>
          <a:lstStyle/>
          <a:p>
            <a:r>
              <a:rPr lang="en-GB" sz="1400" dirty="0"/>
              <a:t>Advertisement brochure: The Celotex Company, “</a:t>
            </a:r>
            <a:r>
              <a:rPr lang="en-GB" sz="1400" dirty="0" err="1"/>
              <a:t>Acousti</a:t>
            </a:r>
            <a:r>
              <a:rPr lang="en-GB" sz="1400" dirty="0"/>
              <a:t>-Celotex: used in buildings of all types for acoustical and sound </a:t>
            </a:r>
            <a:r>
              <a:rPr lang="en-GB" sz="1400" dirty="0" err="1"/>
              <a:t>quiting</a:t>
            </a:r>
            <a:r>
              <a:rPr lang="en-GB" sz="1400" dirty="0"/>
              <a:t> purposes,” Chicago: 1925. Taken from Dona Yu, “Sound advice: the development and use of early 20th century acoustical wall and ceiling materials,” MA-thesis, Columbia University, 2015,113.</a:t>
            </a:r>
          </a:p>
        </p:txBody>
      </p:sp>
    </p:spTree>
    <p:extLst>
      <p:ext uri="{BB962C8B-B14F-4D97-AF65-F5344CB8AC3E}">
        <p14:creationId xmlns:p14="http://schemas.microsoft.com/office/powerpoint/2010/main" val="140386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6417F3CA-0580-029A-8E29-0450F9C39DF8}"/>
              </a:ext>
            </a:extLst>
          </p:cNvPr>
          <p:cNvSpPr txBox="1"/>
          <p:nvPr/>
        </p:nvSpPr>
        <p:spPr>
          <a:xfrm>
            <a:off x="285559" y="5760907"/>
            <a:ext cx="5370174" cy="738664"/>
          </a:xfrm>
          <a:prstGeom prst="rect">
            <a:avLst/>
          </a:prstGeom>
          <a:noFill/>
        </p:spPr>
        <p:txBody>
          <a:bodyPr wrap="square" rtlCol="0">
            <a:spAutoFit/>
          </a:bodyPr>
          <a:lstStyle/>
          <a:p>
            <a:r>
              <a:rPr lang="en-GB" sz="1400" dirty="0"/>
              <a:t>Both pictures taken from Bruce Peter, “The impact of the talkies on Scottish cinema architecture,” </a:t>
            </a:r>
            <a:r>
              <a:rPr lang="en-GB" sz="1400" i="1" dirty="0"/>
              <a:t>Visual Culture in Britain </a:t>
            </a:r>
            <a:r>
              <a:rPr lang="en-GB" sz="1400" dirty="0"/>
              <a:t>20, no. 3 (2019): 202-220.</a:t>
            </a:r>
          </a:p>
        </p:txBody>
      </p:sp>
      <p:pic>
        <p:nvPicPr>
          <p:cNvPr id="8" name="Grafik 7" descr="Ein Bild, das Im Haus, Schwarzweiß, Hörsaal, Halle enthält.&#10;&#10;KI-generierte Inhalte können fehlerhaft sein.">
            <a:extLst>
              <a:ext uri="{FF2B5EF4-FFF2-40B4-BE49-F238E27FC236}">
                <a16:creationId xmlns:a16="http://schemas.microsoft.com/office/drawing/2014/main" id="{03AC5486-8F64-D791-8C98-D2CEA3D0890E}"/>
              </a:ext>
            </a:extLst>
          </p:cNvPr>
          <p:cNvPicPr>
            <a:picLocks noChangeAspect="1"/>
          </p:cNvPicPr>
          <p:nvPr/>
        </p:nvPicPr>
        <p:blipFill>
          <a:blip r:embed="rId2"/>
          <a:stretch>
            <a:fillRect/>
          </a:stretch>
        </p:blipFill>
        <p:spPr>
          <a:xfrm>
            <a:off x="285559" y="438150"/>
            <a:ext cx="5370174" cy="4215587"/>
          </a:xfrm>
          <a:prstGeom prst="rect">
            <a:avLst/>
          </a:prstGeom>
        </p:spPr>
      </p:pic>
      <p:sp>
        <p:nvSpPr>
          <p:cNvPr id="9" name="Textfeld 8">
            <a:extLst>
              <a:ext uri="{FF2B5EF4-FFF2-40B4-BE49-F238E27FC236}">
                <a16:creationId xmlns:a16="http://schemas.microsoft.com/office/drawing/2014/main" id="{6F440DDD-1BAC-658A-8454-45A59E8A5339}"/>
              </a:ext>
            </a:extLst>
          </p:cNvPr>
          <p:cNvSpPr txBox="1"/>
          <p:nvPr/>
        </p:nvSpPr>
        <p:spPr>
          <a:xfrm>
            <a:off x="285559" y="4945712"/>
            <a:ext cx="5134405" cy="523220"/>
          </a:xfrm>
          <a:prstGeom prst="rect">
            <a:avLst/>
          </a:prstGeom>
          <a:noFill/>
        </p:spPr>
        <p:txBody>
          <a:bodyPr wrap="square" rtlCol="0">
            <a:spAutoFit/>
          </a:bodyPr>
          <a:lstStyle/>
          <a:p>
            <a:r>
              <a:rPr lang="en-GB" sz="1400" dirty="0"/>
              <a:t>Interior of the Angus Playhouse Montrose, opened in 1932/33 Bruce Peter collection.</a:t>
            </a:r>
          </a:p>
        </p:txBody>
      </p:sp>
      <p:pic>
        <p:nvPicPr>
          <p:cNvPr id="13" name="Grafik 12" descr="Ein Bild, das Schwarzweiß, Kerze, Boot, Orgel enthält.&#10;&#10;KI-generierte Inhalte können fehlerhaft sein.">
            <a:extLst>
              <a:ext uri="{FF2B5EF4-FFF2-40B4-BE49-F238E27FC236}">
                <a16:creationId xmlns:a16="http://schemas.microsoft.com/office/drawing/2014/main" id="{B0F30852-A4EF-1847-2F75-A8873DE6D4CA}"/>
              </a:ext>
            </a:extLst>
          </p:cNvPr>
          <p:cNvPicPr>
            <a:picLocks noChangeAspect="1"/>
          </p:cNvPicPr>
          <p:nvPr/>
        </p:nvPicPr>
        <p:blipFill>
          <a:blip r:embed="rId3"/>
          <a:stretch>
            <a:fillRect/>
          </a:stretch>
        </p:blipFill>
        <p:spPr>
          <a:xfrm>
            <a:off x="5992210" y="438150"/>
            <a:ext cx="5914231" cy="4928526"/>
          </a:xfrm>
          <a:prstGeom prst="rect">
            <a:avLst/>
          </a:prstGeom>
        </p:spPr>
      </p:pic>
      <p:sp>
        <p:nvSpPr>
          <p:cNvPr id="15" name="Textfeld 14">
            <a:extLst>
              <a:ext uri="{FF2B5EF4-FFF2-40B4-BE49-F238E27FC236}">
                <a16:creationId xmlns:a16="http://schemas.microsoft.com/office/drawing/2014/main" id="{8E6A06FD-FD0E-27E1-2252-D7E4257CEC47}"/>
              </a:ext>
            </a:extLst>
          </p:cNvPr>
          <p:cNvSpPr txBox="1"/>
          <p:nvPr/>
        </p:nvSpPr>
        <p:spPr>
          <a:xfrm>
            <a:off x="5992210" y="5468932"/>
            <a:ext cx="5914231" cy="523220"/>
          </a:xfrm>
          <a:prstGeom prst="rect">
            <a:avLst/>
          </a:prstGeom>
          <a:noFill/>
        </p:spPr>
        <p:txBody>
          <a:bodyPr wrap="square" rtlCol="0">
            <a:spAutoFit/>
          </a:bodyPr>
          <a:lstStyle/>
          <a:p>
            <a:r>
              <a:rPr lang="en-GB" sz="1400" dirty="0"/>
              <a:t>Interior of the New Victoria London, opened in 1930, Bruce Peter collection.</a:t>
            </a:r>
          </a:p>
        </p:txBody>
      </p:sp>
    </p:spTree>
    <p:extLst>
      <p:ext uri="{BB962C8B-B14F-4D97-AF65-F5344CB8AC3E}">
        <p14:creationId xmlns:p14="http://schemas.microsoft.com/office/powerpoint/2010/main" val="2801749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außen, Gebäude, Kleidung, Zeitung enthält.&#10;&#10;KI-generierte Inhalte können fehlerhaft sein.">
            <a:extLst>
              <a:ext uri="{FF2B5EF4-FFF2-40B4-BE49-F238E27FC236}">
                <a16:creationId xmlns:a16="http://schemas.microsoft.com/office/drawing/2014/main" id="{9500D38E-3F53-D248-7799-E394ADF1F954}"/>
              </a:ext>
            </a:extLst>
          </p:cNvPr>
          <p:cNvPicPr>
            <a:picLocks noChangeAspect="1"/>
          </p:cNvPicPr>
          <p:nvPr/>
        </p:nvPicPr>
        <p:blipFill>
          <a:blip r:embed="rId2"/>
          <a:stretch>
            <a:fillRect/>
          </a:stretch>
        </p:blipFill>
        <p:spPr>
          <a:xfrm>
            <a:off x="647229" y="558799"/>
            <a:ext cx="9275703" cy="5217583"/>
          </a:xfrm>
          <a:prstGeom prst="rect">
            <a:avLst/>
          </a:prstGeom>
        </p:spPr>
      </p:pic>
      <p:sp>
        <p:nvSpPr>
          <p:cNvPr id="6" name="Textfeld 5">
            <a:extLst>
              <a:ext uri="{FF2B5EF4-FFF2-40B4-BE49-F238E27FC236}">
                <a16:creationId xmlns:a16="http://schemas.microsoft.com/office/drawing/2014/main" id="{AC6832FF-781A-7F36-4925-87B23098BF28}"/>
              </a:ext>
            </a:extLst>
          </p:cNvPr>
          <p:cNvSpPr txBox="1"/>
          <p:nvPr/>
        </p:nvSpPr>
        <p:spPr>
          <a:xfrm>
            <a:off x="647228" y="5760907"/>
            <a:ext cx="9275703" cy="738664"/>
          </a:xfrm>
          <a:prstGeom prst="rect">
            <a:avLst/>
          </a:prstGeom>
          <a:noFill/>
        </p:spPr>
        <p:txBody>
          <a:bodyPr wrap="square" rtlCol="0">
            <a:spAutoFit/>
          </a:bodyPr>
          <a:lstStyle/>
          <a:p>
            <a:r>
              <a:rPr lang="en-GB" sz="1400" dirty="0"/>
              <a:t>“Security personnel at Heinrich-Böll-Platz in Cologne ensure that the square remains empty during concerts”, Federico </a:t>
            </a:r>
            <a:r>
              <a:rPr lang="en-GB" sz="1400" dirty="0" err="1"/>
              <a:t>Gambarini</a:t>
            </a:r>
            <a:r>
              <a:rPr lang="en-GB" sz="1400" dirty="0"/>
              <a:t>/picture alliance/dpa. Taken from: </a:t>
            </a:r>
            <a:r>
              <a:rPr lang="en-GB" sz="1400" dirty="0">
                <a:hlinkClick r:id="rId3"/>
              </a:rPr>
              <a:t>https://www.24rhein.de/koeln/innenstadt/philharmonie-platz-sperrung-koeln-bewacht-koelner-dom-kosten-sanierung-akustik-91999125.html</a:t>
            </a:r>
            <a:r>
              <a:rPr lang="en-GB" sz="1400" dirty="0"/>
              <a:t> (4.12.2025).</a:t>
            </a:r>
          </a:p>
        </p:txBody>
      </p:sp>
    </p:spTree>
    <p:extLst>
      <p:ext uri="{BB962C8B-B14F-4D97-AF65-F5344CB8AC3E}">
        <p14:creationId xmlns:p14="http://schemas.microsoft.com/office/powerpoint/2010/main" val="267056452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849</Words>
  <Application>Microsoft Macintosh PowerPoint</Application>
  <PresentationFormat>Breitbild</PresentationFormat>
  <Paragraphs>30</Paragraphs>
  <Slides>10</Slides>
  <Notes>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10</vt:i4>
      </vt:variant>
    </vt:vector>
  </HeadingPairs>
  <TitlesOfParts>
    <vt:vector size="16" baseType="lpstr">
      <vt:lpstr>Aptos</vt:lpstr>
      <vt:lpstr>Aptos Display</vt:lpstr>
      <vt:lpstr>Arial</vt:lpstr>
      <vt:lpstr>DecoType Naskh</vt:lpstr>
      <vt:lpstr>Thonburi</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Bibliography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Asya Kurtuldu</dc:creator>
  <cp:lastModifiedBy>Asya Kurtuldu</cp:lastModifiedBy>
  <cp:revision>4</cp:revision>
  <dcterms:created xsi:type="dcterms:W3CDTF">2025-12-04T11:59:02Z</dcterms:created>
  <dcterms:modified xsi:type="dcterms:W3CDTF">2025-12-04T22:18:42Z</dcterms:modified>
</cp:coreProperties>
</file>