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Garet Bold" charset="1" panose="00000000000000000000"/>
      <p:regular r:id="rId20"/>
    </p:embeddedFont>
    <p:embeddedFont>
      <p:font typeface="Garet Italics" charset="1" panose="00000000000000000000"/>
      <p:regular r:id="rId21"/>
    </p:embeddedFont>
    <p:embeddedFont>
      <p:font typeface="Garet" charset="1" panose="00000000000000000000"/>
      <p:regular r:id="rId22"/>
    </p:embeddedFont>
    <p:embeddedFont>
      <p:font typeface="Garet 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https://surl.li/xtzrzp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svoboda.org/a/29636993.html" TargetMode="External" Type="http://schemas.openxmlformats.org/officeDocument/2006/relationships/hyperlink"/><Relationship Id="rId11" Target="https://www.svoboda.org/a/29636993.html" TargetMode="External" Type="http://schemas.openxmlformats.org/officeDocument/2006/relationships/hyperlink"/><Relationship Id="rId12" Target="https://www.svoboda.org/a/29636993.html" TargetMode="External" Type="http://schemas.openxmlformats.org/officeDocument/2006/relationships/hyperlink"/><Relationship Id="rId13" Target="https://www.svoboda.org/a/29636993.html" TargetMode="External" Type="http://schemas.openxmlformats.org/officeDocument/2006/relationships/hyperlink"/><Relationship Id="rId14" Target="https://www.svoboda.org/a/29636993.html" TargetMode="External" Type="http://schemas.openxmlformats.org/officeDocument/2006/relationships/hyperlink"/><Relationship Id="rId15" Target="https://www.svoboda.org/a/29636993.html" TargetMode="External" Type="http://schemas.openxmlformats.org/officeDocument/2006/relationships/hyperlink"/><Relationship Id="rId16" Target="https://www.svoboda.org/a/29636993.html" TargetMode="External" Type="http://schemas.openxmlformats.org/officeDocument/2006/relationships/hyperlink"/><Relationship Id="rId17" Target="https://www.svoboda.org/a/29636993.html" TargetMode="External" Type="http://schemas.openxmlformats.org/officeDocument/2006/relationships/hyperlink"/><Relationship Id="rId18" Target="https://www.svoboda.org/a/29636993.html" TargetMode="External" Type="http://schemas.openxmlformats.org/officeDocument/2006/relationships/hyperlink"/><Relationship Id="rId19" Target="https://www.svoboda.org/a/29636993.html" TargetMode="External" Type="http://schemas.openxmlformats.org/officeDocument/2006/relationships/hyperlink"/><Relationship Id="rId2" Target="../media/image1.jpeg" Type="http://schemas.openxmlformats.org/officeDocument/2006/relationships/image"/><Relationship Id="rId20" Target="https://www.svoboda.org/a/29636993.html" TargetMode="External" Type="http://schemas.openxmlformats.org/officeDocument/2006/relationships/hyperlink"/><Relationship Id="rId21" Target="https://www.svoboda.org/a/29636993.html" TargetMode="External" Type="http://schemas.openxmlformats.org/officeDocument/2006/relationships/hyperlink"/><Relationship Id="rId22" Target="https://www.svoboda.org/a/29636993.html" TargetMode="External" Type="http://schemas.openxmlformats.org/officeDocument/2006/relationships/hyperlink"/><Relationship Id="rId23" Target="https://www.svoboda.org/a/29636993.html" TargetMode="External" Type="http://schemas.openxmlformats.org/officeDocument/2006/relationships/hyperlink"/><Relationship Id="rId24" Target="https://www.svoboda.org/a/29636993.html" TargetMode="External" Type="http://schemas.openxmlformats.org/officeDocument/2006/relationships/hyperlink"/><Relationship Id="rId25" Target="https://www.svoboda.org/a/29636993.html" TargetMode="External" Type="http://schemas.openxmlformats.org/officeDocument/2006/relationships/hyperlink"/><Relationship Id="rId26" Target="https://www.svoboda.org/a/29636993.html" TargetMode="External" Type="http://schemas.openxmlformats.org/officeDocument/2006/relationships/hyperlink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https://surl.li/xtzrzp" TargetMode="External" Type="http://schemas.openxmlformats.org/officeDocument/2006/relationships/hyperlink"/><Relationship Id="rId6" Target="https://surl.li/xtzrzp" TargetMode="External" Type="http://schemas.openxmlformats.org/officeDocument/2006/relationships/hyperlink"/><Relationship Id="rId7" Target="https://surl.li/xtzrzp" TargetMode="External" Type="http://schemas.openxmlformats.org/officeDocument/2006/relationships/hyperlink"/><Relationship Id="rId8" Target="https://surl.li/xtzrzp" TargetMode="External" Type="http://schemas.openxmlformats.org/officeDocument/2006/relationships/hyperlink"/><Relationship Id="rId9" Target="https://www.svoboda.org/a/29636993.html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-321852"/>
            <a:ext cx="7328957" cy="11083489"/>
          </a:xfrm>
          <a:custGeom>
            <a:avLst/>
            <a:gdLst/>
            <a:ahLst/>
            <a:cxnLst/>
            <a:rect r="r" b="b" t="t" l="l"/>
            <a:pathLst>
              <a:path h="11083489" w="7328957">
                <a:moveTo>
                  <a:pt x="0" y="0"/>
                </a:moveTo>
                <a:lnTo>
                  <a:pt x="7328957" y="0"/>
                </a:lnTo>
                <a:lnTo>
                  <a:pt x="7328957" y="11083490"/>
                </a:lnTo>
                <a:lnTo>
                  <a:pt x="0" y="110834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596656" y="3317432"/>
            <a:ext cx="11955372" cy="3369118"/>
            <a:chOff x="0" y="0"/>
            <a:chExt cx="288423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84235" cy="812800"/>
            </a:xfrm>
            <a:custGeom>
              <a:avLst/>
              <a:gdLst/>
              <a:ahLst/>
              <a:cxnLst/>
              <a:rect r="r" b="b" t="t" l="l"/>
              <a:pathLst>
                <a:path h="812800" w="2884235">
                  <a:moveTo>
                    <a:pt x="0" y="0"/>
                  </a:moveTo>
                  <a:lnTo>
                    <a:pt x="2884235" y="0"/>
                  </a:lnTo>
                  <a:lnTo>
                    <a:pt x="288423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47625"/>
              <a:ext cx="2884235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>
            <a:off x="8357657" y="1263872"/>
            <a:ext cx="1019437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-7439683" y="7839265"/>
            <a:ext cx="11955372" cy="3369118"/>
            <a:chOff x="0" y="0"/>
            <a:chExt cx="288423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84235" cy="812800"/>
            </a:xfrm>
            <a:custGeom>
              <a:avLst/>
              <a:gdLst/>
              <a:ahLst/>
              <a:cxnLst/>
              <a:rect r="r" b="b" t="t" l="l"/>
              <a:pathLst>
                <a:path h="812800" w="2884235">
                  <a:moveTo>
                    <a:pt x="0" y="0"/>
                  </a:moveTo>
                  <a:lnTo>
                    <a:pt x="2884235" y="0"/>
                  </a:lnTo>
                  <a:lnTo>
                    <a:pt x="288423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47625"/>
              <a:ext cx="2884235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903227" y="3912748"/>
            <a:ext cx="9950962" cy="227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04"/>
              </a:lnSpc>
            </a:pPr>
            <a:r>
              <a:rPr lang="en-US" sz="8973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Radio and the Soviet audience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22692" y="382095"/>
            <a:ext cx="11441192" cy="1293210"/>
            <a:chOff x="0" y="0"/>
            <a:chExt cx="5072131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72131" cy="573308"/>
            </a:xfrm>
            <a:custGeom>
              <a:avLst/>
              <a:gdLst/>
              <a:ahLst/>
              <a:cxnLst/>
              <a:rect r="r" b="b" t="t" l="l"/>
              <a:pathLst>
                <a:path h="573308" w="5072131">
                  <a:moveTo>
                    <a:pt x="0" y="0"/>
                  </a:moveTo>
                  <a:lnTo>
                    <a:pt x="5072131" y="0"/>
                  </a:lnTo>
                  <a:lnTo>
                    <a:pt x="5072131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5072131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08292" y="2072131"/>
            <a:ext cx="8472316" cy="5695068"/>
          </a:xfrm>
          <a:custGeom>
            <a:avLst/>
            <a:gdLst/>
            <a:ahLst/>
            <a:cxnLst/>
            <a:rect r="r" b="b" t="t" l="l"/>
            <a:pathLst>
              <a:path h="5695068" w="8472316">
                <a:moveTo>
                  <a:pt x="0" y="0"/>
                </a:moveTo>
                <a:lnTo>
                  <a:pt x="8472316" y="0"/>
                </a:lnTo>
                <a:lnTo>
                  <a:pt x="8472316" y="5695068"/>
                </a:lnTo>
                <a:lnTo>
                  <a:pt x="0" y="5695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17" t="0" r="-9817" b="0"/>
            </a:stretch>
          </a:blipFill>
          <a:ln cap="rnd">
            <a:noFill/>
            <a:prstDash val="solid"/>
            <a:round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891423" y="615567"/>
            <a:ext cx="4670440" cy="6681602"/>
          </a:xfrm>
          <a:custGeom>
            <a:avLst/>
            <a:gdLst/>
            <a:ahLst/>
            <a:cxnLst/>
            <a:rect r="r" b="b" t="t" l="l"/>
            <a:pathLst>
              <a:path h="6681602" w="4670440">
                <a:moveTo>
                  <a:pt x="0" y="0"/>
                </a:moveTo>
                <a:lnTo>
                  <a:pt x="4670440" y="0"/>
                </a:lnTo>
                <a:lnTo>
                  <a:pt x="4670440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8292" y="739392"/>
            <a:ext cx="9309204" cy="701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4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The Case of </a:t>
            </a:r>
            <a:r>
              <a:rPr lang="en-US" b="true" sz="5427" i="tru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Rock-posevy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40183" y="7904520"/>
            <a:ext cx="5915441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Seva Novgorodtsev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46422" y="7385090"/>
            <a:ext cx="5915441" cy="148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Kristin Roth-Ey “Listening Out, Listening For, Listening In: Radio Broadcasting and the Late Soviet Audience.” (2020)</a:t>
            </a:r>
          </a:p>
          <a:p>
            <a:pPr algn="r">
              <a:lnSpc>
                <a:spcPts val="294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59129" y="4806247"/>
            <a:ext cx="531154" cy="251091"/>
          </a:xfrm>
          <a:custGeom>
            <a:avLst/>
            <a:gdLst/>
            <a:ahLst/>
            <a:cxnLst/>
            <a:rect r="r" b="b" t="t" l="l"/>
            <a:pathLst>
              <a:path h="251091" w="531154">
                <a:moveTo>
                  <a:pt x="0" y="0"/>
                </a:moveTo>
                <a:lnTo>
                  <a:pt x="531155" y="0"/>
                </a:lnTo>
                <a:lnTo>
                  <a:pt x="531155" y="251092"/>
                </a:lnTo>
                <a:lnTo>
                  <a:pt x="0" y="251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6738" y="971550"/>
            <a:ext cx="16642562" cy="1657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Albright, Neil. “A Policy of Rock: How Rock and Roll Undermined the Communist Revolution in Cold War Russia.” Historical Perspectives: Santa Clara University Undergraduate Journal of History. Vol. 16, article 14 (2011): 143-164.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Cushman, Thomas.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Notes from Underground: Rock Music Counterculture in Russia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State University of New York Press, 1996.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“Czerwone Gitary.”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Polski bigbit i nie tylko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September 2, 2012.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Kahanov, Yurii. “Vorozhi holosy”: ideolohichne protystoiiannia na radiokhvyliakh u radianskii Ukraiini (druha polovyna XX st.).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Historians.ua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October 17, 2013.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Karpova, Yuliia. “The Stilyagi: Soviet Youth (Sub)Culture of the 1950s and Its Fashion.” MA Thesis. Central European University, 2009.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Kolchina, Anna. “Pisateli-emigranti u mikrofona «Radio Svoboda» v 1970-1980 godi.”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Mediascope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Vyp. 3 (2010).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5" tooltip="https://surl.li/xtzrzp"/>
              </a:rPr>
              <a:t> 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59129" y="4806247"/>
            <a:ext cx="531154" cy="251091"/>
          </a:xfrm>
          <a:custGeom>
            <a:avLst/>
            <a:gdLst/>
            <a:ahLst/>
            <a:cxnLst/>
            <a:rect r="r" b="b" t="t" l="l"/>
            <a:pathLst>
              <a:path h="251091" w="531154">
                <a:moveTo>
                  <a:pt x="0" y="0"/>
                </a:moveTo>
                <a:lnTo>
                  <a:pt x="531155" y="0"/>
                </a:lnTo>
                <a:lnTo>
                  <a:pt x="531155" y="251092"/>
                </a:lnTo>
                <a:lnTo>
                  <a:pt x="0" y="251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22719" y="149232"/>
            <a:ext cx="16642562" cy="36847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Lovell, Stephen.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Russia in the Microphone Age: A History of Soviet Radio, 1919-1970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Oxford University Press, 2015.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Mikkonen, Simo. “Radio Liberty – the Enemy Within? The Dissemination of Western Values through US Cold War Broadcasts” in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Europe – Evropa: Crosscultural Dialogues between the West, Russia and Southeastern Europe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edited by Juhani Nuorluoto and Maija Könönen, pp. 243-257. Uppsala University Press, 2010.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Miskii, Vadym, and Tamara Huseinova.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Ukraiinske Radio. Istoriia Buremnoho Stolittia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Laboratoriia, 2025.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O’Rourke, Patrick. “Jazz Behind the Iron Curtain.”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Perspectives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Issue 46 (2019): 1-16.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Ryback, Timothy W. “Leninism vs Lennonism; Reflections on Rock Music Culture in East Europe and the Soviet Union.”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Etnomüzikoloji Dergisi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Issue 2 (2018): 217-228.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Roth-Ey, Kristin. “Listening Out, Listening For, Listening In: Radio Broadcasting and the Late Soviet Audience.” </a:t>
            </a:r>
            <a:r>
              <a:rPr lang="en-US" sz="30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Russian Review</a:t>
            </a: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Vol. 79, issue 4 (2020): 556-577.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5" tooltip="https://surl.li/xtzrzp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6" tooltip="https://surl.li/xtzrzp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7" tooltip="https://surl.li/xtzrzp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8" tooltip="https://surl.li/xtzrzp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Tolstoy, Ivan. “Seva Novgorodtsev. Muzyka, molodost’, pokolenie.” Radio Svoboda, December 16, 2018. 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9" tooltip="https://www.svoboda.org/a/29636993.html"/>
              </a:rPr>
              <a:t>Albright, Neil. “A Policy of Rock: How Rock and Roll Undermined the Communist Revolution in Cold War Russia.” Historical Perspectives: Santa Clara University Undergraduate Journal of History. Vol. 16, article 14 (2011): 143-164.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0" tooltip="https://www.svoboda.org/a/29636993.html"/>
              </a:rPr>
              <a:t>Cushman, Thomas. 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1" tooltip="https://www.svoboda.org/a/29636993.html"/>
              </a:rPr>
              <a:t>Notes from Underground: Rock Music Counterculture in Russia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2" tooltip="https://www.svoboda.org/a/29636993.html"/>
              </a:rPr>
              <a:t>. State University of New York Press, 1996.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3" tooltip="https://www.svoboda.org/a/29636993.html"/>
              </a:rPr>
              <a:t>“Czerwone Gitary.” 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4" tooltip="https://www.svoboda.org/a/29636993.html"/>
              </a:rPr>
              <a:t>Polski bigbit i nie tylko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5" tooltip="https://www.svoboda.org/a/29636993.html"/>
              </a:rPr>
              <a:t>, September 2, 2012.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6" tooltip="https://www.svoboda.org/a/29636993.html"/>
              </a:rPr>
              <a:t>Kahanov, Yurii. “Vorozhi holosy”: ideolohichne protystoiiannia na radiokhvyliakh u radianskii Ukraiini (druha polovyna XX st.). 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7" tooltip="https://www.svoboda.org/a/29636993.html"/>
              </a:rPr>
              <a:t>Historians.ua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8" tooltip="https://www.svoboda.org/a/29636993.html"/>
              </a:rPr>
              <a:t>, October 17, 2013.</a:t>
            </a: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19" tooltip="https://www.svoboda.org/a/29636993.html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0" tooltip="https://www.svoboda.org/a/29636993.html"/>
              </a:rPr>
              <a:t>Karpova, Yuliia. “The Stilyagi: Soviet Youth (Sub)Culture of the 1950s and Its Fashion.” MA Thesis. Central European University, 2009.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1" tooltip="https://www.svoboda.org/a/29636993.html"/>
              </a:rPr>
              <a:t>Kolchina, Anna. “Pisateli-emigranti u mikrofona «Radio Svoboda» v 1970-1980 godi.” 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2" tooltip="https://www.svoboda.org/a/29636993.html"/>
              </a:rPr>
              <a:t>Mediascope</a:t>
            </a: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3" tooltip="https://www.svoboda.org/a/29636993.html"/>
              </a:rPr>
              <a:t>. Vyp. 3 (2010).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4" tooltip="https://www.svoboda.org/a/29636993.html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5" tooltip="https://www.svoboda.org/a/29636993.html"/>
              </a:rPr>
              <a:t>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6" tooltip="https://www.svoboda.org/a/29636993.html"/>
              </a:rPr>
              <a:t> 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59129" y="4806247"/>
            <a:ext cx="531154" cy="251091"/>
          </a:xfrm>
          <a:custGeom>
            <a:avLst/>
            <a:gdLst/>
            <a:ahLst/>
            <a:cxnLst/>
            <a:rect r="r" b="b" t="t" l="l"/>
            <a:pathLst>
              <a:path h="251091" w="531154">
                <a:moveTo>
                  <a:pt x="0" y="0"/>
                </a:moveTo>
                <a:lnTo>
                  <a:pt x="531155" y="0"/>
                </a:lnTo>
                <a:lnTo>
                  <a:pt x="531155" y="251092"/>
                </a:lnTo>
                <a:lnTo>
                  <a:pt x="0" y="251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74760"/>
            <a:ext cx="16642562" cy="460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Sukhobokova, Olha. “Ukraiinskii holos z-za okeanu.” </a:t>
            </a:r>
            <a:r>
              <a:rPr lang="en-US" sz="29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Ukraiina XX stolittia: kultura, ideolohiia, polityka</a:t>
            </a:r>
            <a:r>
              <a:rPr lang="en-US" sz="29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Vyp. 15 (2009): 246-260.</a:t>
            </a:r>
          </a:p>
          <a:p>
            <a:pPr algn="just">
              <a:lnSpc>
                <a:spcPts val="4060"/>
              </a:lnSpc>
            </a:pP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Sukhobokova, Olha. “Pershyi director “Holosu Ameryky” Nykyfor Hryhoriiv – rechnyk ukraiinskoii demokratii.” </a:t>
            </a:r>
            <a:r>
              <a:rPr lang="en-US" sz="29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Ukrainian Magazine Chicago</a:t>
            </a:r>
            <a:r>
              <a:rPr lang="en-US" sz="29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February 6, 2019. </a:t>
            </a:r>
          </a:p>
          <a:p>
            <a:pPr algn="just">
              <a:lnSpc>
                <a:spcPts val="4060"/>
              </a:lnSpc>
            </a:pP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Tolstoy, Ivan. “Seva Novgorodtsev. Muzyka, molodost’, pokolenie.” </a:t>
            </a:r>
            <a:r>
              <a:rPr lang="en-US" sz="29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Radio Svoboda</a:t>
            </a:r>
            <a:r>
              <a:rPr lang="en-US" sz="29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December 16, 2018. </a:t>
            </a:r>
          </a:p>
          <a:p>
            <a:pPr algn="just">
              <a:lnSpc>
                <a:spcPts val="406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24706" y="3317432"/>
            <a:ext cx="16127322" cy="3369118"/>
            <a:chOff x="0" y="0"/>
            <a:chExt cx="3890718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90718" cy="812800"/>
            </a:xfrm>
            <a:custGeom>
              <a:avLst/>
              <a:gdLst/>
              <a:ahLst/>
              <a:cxnLst/>
              <a:rect r="r" b="b" t="t" l="l"/>
              <a:pathLst>
                <a:path h="812800" w="3890718">
                  <a:moveTo>
                    <a:pt x="0" y="0"/>
                  </a:moveTo>
                  <a:lnTo>
                    <a:pt x="3890718" y="0"/>
                  </a:lnTo>
                  <a:lnTo>
                    <a:pt x="38907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3890718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-1461997" y="1263872"/>
            <a:ext cx="2001402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159129" y="4806247"/>
            <a:ext cx="531154" cy="251091"/>
          </a:xfrm>
          <a:custGeom>
            <a:avLst/>
            <a:gdLst/>
            <a:ahLst/>
            <a:cxnLst/>
            <a:rect r="r" b="b" t="t" l="l"/>
            <a:pathLst>
              <a:path h="251091" w="531154">
                <a:moveTo>
                  <a:pt x="0" y="0"/>
                </a:moveTo>
                <a:lnTo>
                  <a:pt x="531155" y="0"/>
                </a:lnTo>
                <a:lnTo>
                  <a:pt x="531155" y="251092"/>
                </a:lnTo>
                <a:lnTo>
                  <a:pt x="0" y="251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93179" y="4664430"/>
            <a:ext cx="9237521" cy="1291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4"/>
              </a:lnSpc>
            </a:pPr>
            <a:r>
              <a:rPr lang="en-US" b="true" sz="997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476286"/>
            <a:ext cx="11638671" cy="1293210"/>
            <a:chOff x="0" y="0"/>
            <a:chExt cx="5159677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59677" cy="573308"/>
            </a:xfrm>
            <a:custGeom>
              <a:avLst/>
              <a:gdLst/>
              <a:ahLst/>
              <a:cxnLst/>
              <a:rect r="r" b="b" t="t" l="l"/>
              <a:pathLst>
                <a:path h="573308" w="5159677">
                  <a:moveTo>
                    <a:pt x="0" y="0"/>
                  </a:moveTo>
                  <a:lnTo>
                    <a:pt x="5159677" y="0"/>
                  </a:lnTo>
                  <a:lnTo>
                    <a:pt x="5159677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5159677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939964" y="5389347"/>
            <a:ext cx="3074771" cy="4679735"/>
          </a:xfrm>
          <a:custGeom>
            <a:avLst/>
            <a:gdLst/>
            <a:ahLst/>
            <a:cxnLst/>
            <a:rect r="r" b="b" t="t" l="l"/>
            <a:pathLst>
              <a:path h="4679735" w="3074771">
                <a:moveTo>
                  <a:pt x="0" y="0"/>
                </a:moveTo>
                <a:lnTo>
                  <a:pt x="3074772" y="0"/>
                </a:lnTo>
                <a:lnTo>
                  <a:pt x="3074772" y="4679735"/>
                </a:lnTo>
                <a:lnTo>
                  <a:pt x="0" y="4679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71492" y="2136407"/>
            <a:ext cx="5086573" cy="7221905"/>
          </a:xfrm>
          <a:custGeom>
            <a:avLst/>
            <a:gdLst/>
            <a:ahLst/>
            <a:cxnLst/>
            <a:rect r="r" b="b" t="t" l="l"/>
            <a:pathLst>
              <a:path h="7221905" w="5086573">
                <a:moveTo>
                  <a:pt x="0" y="0"/>
                </a:moveTo>
                <a:lnTo>
                  <a:pt x="5086572" y="0"/>
                </a:lnTo>
                <a:lnTo>
                  <a:pt x="5086572" y="7221905"/>
                </a:lnTo>
                <a:lnTo>
                  <a:pt x="0" y="7221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18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82089" y="-17724"/>
            <a:ext cx="3113020" cy="4669530"/>
          </a:xfrm>
          <a:custGeom>
            <a:avLst/>
            <a:gdLst/>
            <a:ahLst/>
            <a:cxnLst/>
            <a:rect r="r" b="b" t="t" l="l"/>
            <a:pathLst>
              <a:path h="4669530" w="3113020">
                <a:moveTo>
                  <a:pt x="0" y="0"/>
                </a:moveTo>
                <a:lnTo>
                  <a:pt x="3113020" y="0"/>
                </a:lnTo>
                <a:lnTo>
                  <a:pt x="3113020" y="4669530"/>
                </a:lnTo>
                <a:lnTo>
                  <a:pt x="0" y="466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6554" y="2136407"/>
            <a:ext cx="5284108" cy="7221905"/>
          </a:xfrm>
          <a:custGeom>
            <a:avLst/>
            <a:gdLst/>
            <a:ahLst/>
            <a:cxnLst/>
            <a:rect r="r" b="b" t="t" l="l"/>
            <a:pathLst>
              <a:path h="7221905" w="5284108">
                <a:moveTo>
                  <a:pt x="0" y="0"/>
                </a:moveTo>
                <a:lnTo>
                  <a:pt x="5284108" y="0"/>
                </a:lnTo>
                <a:lnTo>
                  <a:pt x="5284108" y="7221905"/>
                </a:lnTo>
                <a:lnTo>
                  <a:pt x="0" y="7221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6703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889592" y="9615487"/>
            <a:ext cx="7050373" cy="45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A. Kokorekin, 1934. The banner reads, </a:t>
            </a:r>
          </a:p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“Be ready for labour and defense!”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9281" y="729867"/>
            <a:ext cx="11762760" cy="651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6"/>
              </a:lnSpc>
            </a:pPr>
            <a:r>
              <a:rPr lang="en-US" sz="50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The “New Soviet man” project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330677" y="4689906"/>
            <a:ext cx="3815845" cy="45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Stephen Kotkin’s idea of the </a:t>
            </a:r>
          </a:p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“Stalinism as civilization”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9281" y="9505950"/>
            <a:ext cx="7050373" cy="672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A. Zelenskiy, 1920. The banner reads, </a:t>
            </a:r>
          </a:p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“To have more, one needs to produce more. </a:t>
            </a:r>
          </a:p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To produce more, one needs to know more”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939964" y="9369640"/>
            <a:ext cx="3815845" cy="45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8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Katerina Klark’s concept of Soviet culture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60998" y="1028700"/>
            <a:ext cx="19463775" cy="1293210"/>
            <a:chOff x="0" y="0"/>
            <a:chExt cx="8628717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28717" cy="573308"/>
            </a:xfrm>
            <a:custGeom>
              <a:avLst/>
              <a:gdLst/>
              <a:ahLst/>
              <a:cxnLst/>
              <a:rect r="r" b="b" t="t" l="l"/>
              <a:pathLst>
                <a:path h="573308" w="8628717">
                  <a:moveTo>
                    <a:pt x="0" y="0"/>
                  </a:moveTo>
                  <a:lnTo>
                    <a:pt x="8628717" y="0"/>
                  </a:lnTo>
                  <a:lnTo>
                    <a:pt x="8628717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8628717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72391" y="3071857"/>
            <a:ext cx="4143285" cy="4143285"/>
            <a:chOff x="0" y="0"/>
            <a:chExt cx="13884457" cy="138844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1116" y="-70"/>
              <a:ext cx="13946687" cy="13884594"/>
            </a:xfrm>
            <a:custGeom>
              <a:avLst/>
              <a:gdLst/>
              <a:ahLst/>
              <a:cxnLst/>
              <a:rect r="r" b="b" t="t" l="l"/>
              <a:pathLst>
                <a:path h="13884594" w="13946687">
                  <a:moveTo>
                    <a:pt x="6973343" y="70"/>
                  </a:moveTo>
                  <a:cubicBezTo>
                    <a:pt x="4485729" y="-11055"/>
                    <a:pt x="2182303" y="1309688"/>
                    <a:pt x="935272" y="3462190"/>
                  </a:cubicBezTo>
                  <a:cubicBezTo>
                    <a:pt x="-311758" y="5614693"/>
                    <a:pt x="-311758" y="8269902"/>
                    <a:pt x="935272" y="10422404"/>
                  </a:cubicBezTo>
                  <a:cubicBezTo>
                    <a:pt x="2182303" y="12574907"/>
                    <a:pt x="4485729" y="13895650"/>
                    <a:pt x="6973343" y="13884525"/>
                  </a:cubicBezTo>
                  <a:cubicBezTo>
                    <a:pt x="9460958" y="13895650"/>
                    <a:pt x="11764384" y="12574907"/>
                    <a:pt x="13011414" y="10422404"/>
                  </a:cubicBezTo>
                  <a:cubicBezTo>
                    <a:pt x="14258444" y="8269902"/>
                    <a:pt x="14258444" y="5614693"/>
                    <a:pt x="13011414" y="3462190"/>
                  </a:cubicBezTo>
                  <a:cubicBezTo>
                    <a:pt x="11764384" y="1309688"/>
                    <a:pt x="9460958" y="-11055"/>
                    <a:pt x="6973343" y="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3489" y="84159"/>
              <a:ext cx="13777477" cy="13716138"/>
            </a:xfrm>
            <a:custGeom>
              <a:avLst/>
              <a:gdLst/>
              <a:ahLst/>
              <a:cxnLst/>
              <a:rect r="r" b="b" t="t" l="l"/>
              <a:pathLst>
                <a:path h="13716138" w="13777477">
                  <a:moveTo>
                    <a:pt x="6888738" y="69"/>
                  </a:moveTo>
                  <a:cubicBezTo>
                    <a:pt x="4431305" y="-10921"/>
                    <a:pt x="2155826" y="1293797"/>
                    <a:pt x="923925" y="3420184"/>
                  </a:cubicBezTo>
                  <a:cubicBezTo>
                    <a:pt x="-307975" y="5546572"/>
                    <a:pt x="-307975" y="8169565"/>
                    <a:pt x="923925" y="10295952"/>
                  </a:cubicBezTo>
                  <a:cubicBezTo>
                    <a:pt x="2155826" y="12422340"/>
                    <a:pt x="4431305" y="13727058"/>
                    <a:pt x="6888738" y="13716068"/>
                  </a:cubicBezTo>
                  <a:cubicBezTo>
                    <a:pt x="9346172" y="13727058"/>
                    <a:pt x="11621651" y="12422340"/>
                    <a:pt x="12853552" y="10295952"/>
                  </a:cubicBezTo>
                  <a:cubicBezTo>
                    <a:pt x="14085453" y="8169565"/>
                    <a:pt x="14085453" y="5546572"/>
                    <a:pt x="12853552" y="3420184"/>
                  </a:cubicBezTo>
                  <a:cubicBezTo>
                    <a:pt x="11621651" y="1293797"/>
                    <a:pt x="9346172" y="-10921"/>
                    <a:pt x="6888738" y="69"/>
                  </a:cubicBezTo>
                  <a:close/>
                </a:path>
              </a:pathLst>
            </a:custGeom>
            <a:blipFill>
              <a:blip r:embed="rId3"/>
              <a:stretch>
                <a:fillRect l="223" t="-13952" r="223" b="-13952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3589934" y="1386487"/>
            <a:ext cx="10656540" cy="701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b="true" sz="542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Fast Technological Changes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5200919" y="3071857"/>
            <a:ext cx="3999102" cy="3999102"/>
            <a:chOff x="0" y="0"/>
            <a:chExt cx="13884457" cy="1388445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31116" y="-70"/>
              <a:ext cx="13946687" cy="13884594"/>
            </a:xfrm>
            <a:custGeom>
              <a:avLst/>
              <a:gdLst/>
              <a:ahLst/>
              <a:cxnLst/>
              <a:rect r="r" b="b" t="t" l="l"/>
              <a:pathLst>
                <a:path h="13884594" w="13946687">
                  <a:moveTo>
                    <a:pt x="6973343" y="70"/>
                  </a:moveTo>
                  <a:cubicBezTo>
                    <a:pt x="4485729" y="-11055"/>
                    <a:pt x="2182303" y="1309688"/>
                    <a:pt x="935272" y="3462190"/>
                  </a:cubicBezTo>
                  <a:cubicBezTo>
                    <a:pt x="-311758" y="5614693"/>
                    <a:pt x="-311758" y="8269902"/>
                    <a:pt x="935272" y="10422404"/>
                  </a:cubicBezTo>
                  <a:cubicBezTo>
                    <a:pt x="2182303" y="12574907"/>
                    <a:pt x="4485729" y="13895650"/>
                    <a:pt x="6973343" y="13884525"/>
                  </a:cubicBezTo>
                  <a:cubicBezTo>
                    <a:pt x="9460958" y="13895650"/>
                    <a:pt x="11764384" y="12574907"/>
                    <a:pt x="13011414" y="10422404"/>
                  </a:cubicBezTo>
                  <a:cubicBezTo>
                    <a:pt x="14258444" y="8269902"/>
                    <a:pt x="14258444" y="5614693"/>
                    <a:pt x="13011414" y="3462190"/>
                  </a:cubicBezTo>
                  <a:cubicBezTo>
                    <a:pt x="11764384" y="1309688"/>
                    <a:pt x="9460958" y="-11055"/>
                    <a:pt x="6973343" y="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3489" y="84159"/>
              <a:ext cx="13777477" cy="13716138"/>
            </a:xfrm>
            <a:custGeom>
              <a:avLst/>
              <a:gdLst/>
              <a:ahLst/>
              <a:cxnLst/>
              <a:rect r="r" b="b" t="t" l="l"/>
              <a:pathLst>
                <a:path h="13716138" w="13777477">
                  <a:moveTo>
                    <a:pt x="6888738" y="69"/>
                  </a:moveTo>
                  <a:cubicBezTo>
                    <a:pt x="4431305" y="-10921"/>
                    <a:pt x="2155826" y="1293797"/>
                    <a:pt x="923925" y="3420184"/>
                  </a:cubicBezTo>
                  <a:cubicBezTo>
                    <a:pt x="-307975" y="5546572"/>
                    <a:pt x="-307975" y="8169565"/>
                    <a:pt x="923925" y="10295952"/>
                  </a:cubicBezTo>
                  <a:cubicBezTo>
                    <a:pt x="2155826" y="12422340"/>
                    <a:pt x="4431305" y="13727058"/>
                    <a:pt x="6888738" y="13716068"/>
                  </a:cubicBezTo>
                  <a:cubicBezTo>
                    <a:pt x="9346172" y="13727058"/>
                    <a:pt x="11621651" y="12422340"/>
                    <a:pt x="12853552" y="10295952"/>
                  </a:cubicBezTo>
                  <a:cubicBezTo>
                    <a:pt x="14085453" y="8169565"/>
                    <a:pt x="14085453" y="5546572"/>
                    <a:pt x="12853552" y="3420184"/>
                  </a:cubicBezTo>
                  <a:cubicBezTo>
                    <a:pt x="11621651" y="1293797"/>
                    <a:pt x="9346172" y="-10921"/>
                    <a:pt x="6888738" y="69"/>
                  </a:cubicBezTo>
                  <a:close/>
                </a:path>
              </a:pathLst>
            </a:custGeom>
            <a:blipFill>
              <a:blip r:embed="rId4"/>
              <a:stretch>
                <a:fillRect l="-16805" t="0" r="-16805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0121332" y="3071857"/>
            <a:ext cx="3760411" cy="3760411"/>
            <a:chOff x="0" y="0"/>
            <a:chExt cx="13884457" cy="138844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31116" y="-70"/>
              <a:ext cx="13946687" cy="13884594"/>
            </a:xfrm>
            <a:custGeom>
              <a:avLst/>
              <a:gdLst/>
              <a:ahLst/>
              <a:cxnLst/>
              <a:rect r="r" b="b" t="t" l="l"/>
              <a:pathLst>
                <a:path h="13884594" w="13946687">
                  <a:moveTo>
                    <a:pt x="6973343" y="70"/>
                  </a:moveTo>
                  <a:cubicBezTo>
                    <a:pt x="4485729" y="-11055"/>
                    <a:pt x="2182303" y="1309688"/>
                    <a:pt x="935272" y="3462190"/>
                  </a:cubicBezTo>
                  <a:cubicBezTo>
                    <a:pt x="-311758" y="5614693"/>
                    <a:pt x="-311758" y="8269902"/>
                    <a:pt x="935272" y="10422404"/>
                  </a:cubicBezTo>
                  <a:cubicBezTo>
                    <a:pt x="2182303" y="12574907"/>
                    <a:pt x="4485729" y="13895650"/>
                    <a:pt x="6973343" y="13884525"/>
                  </a:cubicBezTo>
                  <a:cubicBezTo>
                    <a:pt x="9460958" y="13895650"/>
                    <a:pt x="11764384" y="12574907"/>
                    <a:pt x="13011414" y="10422404"/>
                  </a:cubicBezTo>
                  <a:cubicBezTo>
                    <a:pt x="14258444" y="8269902"/>
                    <a:pt x="14258444" y="5614693"/>
                    <a:pt x="13011414" y="3462190"/>
                  </a:cubicBezTo>
                  <a:cubicBezTo>
                    <a:pt x="11764384" y="1309688"/>
                    <a:pt x="9460958" y="-11055"/>
                    <a:pt x="6973343" y="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3489" y="84159"/>
              <a:ext cx="13777477" cy="13716138"/>
            </a:xfrm>
            <a:custGeom>
              <a:avLst/>
              <a:gdLst/>
              <a:ahLst/>
              <a:cxnLst/>
              <a:rect r="r" b="b" t="t" l="l"/>
              <a:pathLst>
                <a:path h="13716138" w="13777477">
                  <a:moveTo>
                    <a:pt x="6888738" y="69"/>
                  </a:moveTo>
                  <a:cubicBezTo>
                    <a:pt x="4431305" y="-10921"/>
                    <a:pt x="2155826" y="1293797"/>
                    <a:pt x="923925" y="3420184"/>
                  </a:cubicBezTo>
                  <a:cubicBezTo>
                    <a:pt x="-307975" y="5546572"/>
                    <a:pt x="-307975" y="8169565"/>
                    <a:pt x="923925" y="10295952"/>
                  </a:cubicBezTo>
                  <a:cubicBezTo>
                    <a:pt x="2155826" y="12422340"/>
                    <a:pt x="4431305" y="13727058"/>
                    <a:pt x="6888738" y="13716068"/>
                  </a:cubicBezTo>
                  <a:cubicBezTo>
                    <a:pt x="9346172" y="13727058"/>
                    <a:pt x="11621651" y="12422340"/>
                    <a:pt x="12853552" y="10295952"/>
                  </a:cubicBezTo>
                  <a:cubicBezTo>
                    <a:pt x="14085453" y="8169565"/>
                    <a:pt x="14085453" y="5546572"/>
                    <a:pt x="12853552" y="3420184"/>
                  </a:cubicBezTo>
                  <a:cubicBezTo>
                    <a:pt x="11621651" y="1293797"/>
                    <a:pt x="9346172" y="-10921"/>
                    <a:pt x="6888738" y="69"/>
                  </a:cubicBezTo>
                  <a:close/>
                </a:path>
              </a:pathLst>
            </a:custGeom>
            <a:blipFill>
              <a:blip r:embed="rId5"/>
              <a:stretch>
                <a:fillRect l="-31238" t="0" r="-31238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4246474" y="2973503"/>
            <a:ext cx="3957120" cy="3957120"/>
            <a:chOff x="0" y="0"/>
            <a:chExt cx="13884457" cy="1388445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31116" y="-70"/>
              <a:ext cx="13946687" cy="13884594"/>
            </a:xfrm>
            <a:custGeom>
              <a:avLst/>
              <a:gdLst/>
              <a:ahLst/>
              <a:cxnLst/>
              <a:rect r="r" b="b" t="t" l="l"/>
              <a:pathLst>
                <a:path h="13884594" w="13946687">
                  <a:moveTo>
                    <a:pt x="6973343" y="70"/>
                  </a:moveTo>
                  <a:cubicBezTo>
                    <a:pt x="4485729" y="-11055"/>
                    <a:pt x="2182303" y="1309688"/>
                    <a:pt x="935272" y="3462190"/>
                  </a:cubicBezTo>
                  <a:cubicBezTo>
                    <a:pt x="-311758" y="5614693"/>
                    <a:pt x="-311758" y="8269902"/>
                    <a:pt x="935272" y="10422404"/>
                  </a:cubicBezTo>
                  <a:cubicBezTo>
                    <a:pt x="2182303" y="12574907"/>
                    <a:pt x="4485729" y="13895650"/>
                    <a:pt x="6973343" y="13884525"/>
                  </a:cubicBezTo>
                  <a:cubicBezTo>
                    <a:pt x="9460958" y="13895650"/>
                    <a:pt x="11764384" y="12574907"/>
                    <a:pt x="13011414" y="10422404"/>
                  </a:cubicBezTo>
                  <a:cubicBezTo>
                    <a:pt x="14258444" y="8269902"/>
                    <a:pt x="14258444" y="5614693"/>
                    <a:pt x="13011414" y="3462190"/>
                  </a:cubicBezTo>
                  <a:cubicBezTo>
                    <a:pt x="11764384" y="1309688"/>
                    <a:pt x="9460958" y="-11055"/>
                    <a:pt x="6973343" y="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3489" y="84159"/>
              <a:ext cx="13777477" cy="13716138"/>
            </a:xfrm>
            <a:custGeom>
              <a:avLst/>
              <a:gdLst/>
              <a:ahLst/>
              <a:cxnLst/>
              <a:rect r="r" b="b" t="t" l="l"/>
              <a:pathLst>
                <a:path h="13716138" w="13777477">
                  <a:moveTo>
                    <a:pt x="6888738" y="69"/>
                  </a:moveTo>
                  <a:cubicBezTo>
                    <a:pt x="4431305" y="-10921"/>
                    <a:pt x="2155826" y="1293797"/>
                    <a:pt x="923925" y="3420184"/>
                  </a:cubicBezTo>
                  <a:cubicBezTo>
                    <a:pt x="-307975" y="5546572"/>
                    <a:pt x="-307975" y="8169565"/>
                    <a:pt x="923925" y="10295952"/>
                  </a:cubicBezTo>
                  <a:cubicBezTo>
                    <a:pt x="2155826" y="12422340"/>
                    <a:pt x="4431305" y="13727058"/>
                    <a:pt x="6888738" y="13716068"/>
                  </a:cubicBezTo>
                  <a:cubicBezTo>
                    <a:pt x="9346172" y="13727058"/>
                    <a:pt x="11621651" y="12422340"/>
                    <a:pt x="12853552" y="10295952"/>
                  </a:cubicBezTo>
                  <a:cubicBezTo>
                    <a:pt x="14085453" y="8169565"/>
                    <a:pt x="14085453" y="5546572"/>
                    <a:pt x="12853552" y="3420184"/>
                  </a:cubicBezTo>
                  <a:cubicBezTo>
                    <a:pt x="11621651" y="1293797"/>
                    <a:pt x="9346172" y="-10921"/>
                    <a:pt x="6888738" y="69"/>
                  </a:cubicBezTo>
                  <a:close/>
                </a:path>
              </a:pathLst>
            </a:custGeom>
            <a:blipFill>
              <a:blip r:embed="rId6"/>
              <a:stretch>
                <a:fillRect l="223" t="0" r="223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472391" y="7391412"/>
            <a:ext cx="4143285" cy="86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crystal set receiver </a:t>
            </a:r>
          </a:p>
          <a:p>
            <a:pPr algn="ctr">
              <a:lnSpc>
                <a:spcPts val="3500"/>
              </a:lnSpc>
            </a:pPr>
            <a:r>
              <a:rPr lang="en-US" sz="25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P-6,</a:t>
            </a: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1929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00919" y="7391412"/>
            <a:ext cx="4143285" cy="86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“radio dish” </a:t>
            </a:r>
            <a:r>
              <a:rPr lang="en-US" sz="25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Rekord</a:t>
            </a: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1925-1952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38458" y="7391412"/>
            <a:ext cx="4143285" cy="1308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tube radio </a:t>
            </a:r>
            <a:r>
              <a:rPr lang="en-US" sz="25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Druzhba</a:t>
            </a: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from 1956</a:t>
            </a:r>
          </a:p>
          <a:p>
            <a:pPr algn="ctr">
              <a:lnSpc>
                <a:spcPts val="350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3881743" y="7391412"/>
            <a:ext cx="4143285" cy="1308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transistor radio </a:t>
            </a:r>
            <a:r>
              <a:rPr lang="en-US" sz="25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VEF-Spidola-10, </a:t>
            </a: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from 1965</a:t>
            </a:r>
          </a:p>
          <a:p>
            <a:pPr algn="ctr">
              <a:lnSpc>
                <a:spcPts val="35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10627" y="1049624"/>
            <a:ext cx="9477373" cy="949781"/>
            <a:chOff x="0" y="0"/>
            <a:chExt cx="4201527" cy="4210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01527" cy="421059"/>
            </a:xfrm>
            <a:custGeom>
              <a:avLst/>
              <a:gdLst/>
              <a:ahLst/>
              <a:cxnLst/>
              <a:rect r="r" b="b" t="t" l="l"/>
              <a:pathLst>
                <a:path h="421059" w="4201527">
                  <a:moveTo>
                    <a:pt x="0" y="0"/>
                  </a:moveTo>
                  <a:lnTo>
                    <a:pt x="4201527" y="0"/>
                  </a:lnTo>
                  <a:lnTo>
                    <a:pt x="4201527" y="421059"/>
                  </a:lnTo>
                  <a:lnTo>
                    <a:pt x="0" y="421059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4201527" cy="373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89155" y="2829229"/>
            <a:ext cx="462217" cy="366307"/>
            <a:chOff x="0" y="0"/>
            <a:chExt cx="111510" cy="883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510" cy="88372"/>
            </a:xfrm>
            <a:custGeom>
              <a:avLst/>
              <a:gdLst/>
              <a:ahLst/>
              <a:cxnLst/>
              <a:rect r="r" b="b" t="t" l="l"/>
              <a:pathLst>
                <a:path h="88372" w="111510">
                  <a:moveTo>
                    <a:pt x="0" y="0"/>
                  </a:moveTo>
                  <a:lnTo>
                    <a:pt x="111510" y="0"/>
                  </a:lnTo>
                  <a:lnTo>
                    <a:pt x="111510" y="88372"/>
                  </a:lnTo>
                  <a:lnTo>
                    <a:pt x="0" y="883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47625"/>
              <a:ext cx="111510" cy="4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044095" y="2769881"/>
            <a:ext cx="5112424" cy="7182956"/>
          </a:xfrm>
          <a:custGeom>
            <a:avLst/>
            <a:gdLst/>
            <a:ahLst/>
            <a:cxnLst/>
            <a:rect r="r" b="b" t="t" l="l"/>
            <a:pathLst>
              <a:path h="7182956" w="5112424">
                <a:moveTo>
                  <a:pt x="0" y="0"/>
                </a:moveTo>
                <a:lnTo>
                  <a:pt x="5112424" y="0"/>
                </a:lnTo>
                <a:lnTo>
                  <a:pt x="5112424" y="7182956"/>
                </a:lnTo>
                <a:lnTo>
                  <a:pt x="0" y="7182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36283" y="2224759"/>
            <a:ext cx="5180764" cy="30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0"/>
              </a:lnSpc>
            </a:pPr>
            <a:r>
              <a:rPr lang="en-US" b="true" sz="243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PROGRAM OF JANUARY 1, 1939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35843" y="1235207"/>
            <a:ext cx="5026941" cy="70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4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9155" y="3366986"/>
            <a:ext cx="5675957" cy="629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11:00.  Academician Gorev’s speech “The Belarus Soviet Socialist Republic’s Academy of Science to the 20th anniversary of the Belarus SSR”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12:00. Opera broadcast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15:30. International news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16:00. Theatre by the microphone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18:30. Literature program. Soviet squib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19:00. Songs and dances of the USSR’s nations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20:00. Broadcast from Minsk</a:t>
            </a:r>
          </a:p>
          <a:p>
            <a:pPr algn="l">
              <a:lnSpc>
                <a:spcPts val="2480"/>
              </a:lnSpc>
            </a:pPr>
          </a:p>
          <a:p>
            <a:pPr algn="l">
              <a:lnSpc>
                <a:spcPts val="2480"/>
              </a:lnSpc>
            </a:pP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21:00.  The New Year concert upon the </a:t>
            </a:r>
            <a:r>
              <a:rPr lang="en-US" sz="2033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stakhanovtsy </a:t>
            </a:r>
            <a:r>
              <a:rPr lang="en-US" sz="203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requests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36283" y="2948571"/>
            <a:ext cx="3713556" cy="246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5"/>
              </a:lnSpc>
            </a:pPr>
            <a:r>
              <a:rPr lang="en-US" b="true" sz="193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COMINTERN STATION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37494" y="2807981"/>
            <a:ext cx="4516695" cy="6931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issue 2 of the journal </a:t>
            </a:r>
            <a:r>
              <a:rPr lang="en-US" b="true" sz="2400" i="tru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Radio Vsem</a:t>
            </a:r>
            <a:r>
              <a:rPr lang="en-US" sz="2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[Radio for Everyone], 1930</a:t>
            </a:r>
          </a:p>
          <a:p>
            <a:pPr algn="l">
              <a:lnSpc>
                <a:spcPts val="3920"/>
              </a:lnSpc>
            </a:pPr>
          </a:p>
          <a:p>
            <a:pPr algn="l">
              <a:lnSpc>
                <a:spcPts val="3220"/>
              </a:lnSpc>
            </a:pPr>
            <a:r>
              <a:rPr lang="en-US" sz="2300" i="true" b="tru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Topics mentioned: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1 and 2: what is radio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3. Electrotechnics of the radio amator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4. Radio acoustics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5. History of radio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6. Approaches to radiofixation of the USSR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7. 200 wired diagrams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8. Amusing electronics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9. </a:t>
            </a: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The short waves technology</a:t>
            </a:r>
          </a:p>
          <a:p>
            <a:pPr algn="l">
              <a:lnSpc>
                <a:spcPts val="3220"/>
              </a:lnSpc>
            </a:pPr>
            <a:r>
              <a:rPr lang="en-US" sz="23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10. Short and ultrashort waves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25204" y="617266"/>
            <a:ext cx="9477373" cy="1293210"/>
            <a:chOff x="0" y="0"/>
            <a:chExt cx="4201527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01527" cy="573308"/>
            </a:xfrm>
            <a:custGeom>
              <a:avLst/>
              <a:gdLst/>
              <a:ahLst/>
              <a:cxnLst/>
              <a:rect r="r" b="b" t="t" l="l"/>
              <a:pathLst>
                <a:path h="573308" w="4201527">
                  <a:moveTo>
                    <a:pt x="0" y="0"/>
                  </a:moveTo>
                  <a:lnTo>
                    <a:pt x="4201527" y="0"/>
                  </a:lnTo>
                  <a:lnTo>
                    <a:pt x="4201527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4201527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219520" y="1040204"/>
            <a:ext cx="8039780" cy="54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2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Radio as a Contested Space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204852" y="2294087"/>
            <a:ext cx="7178286" cy="5695068"/>
          </a:xfrm>
          <a:custGeom>
            <a:avLst/>
            <a:gdLst/>
            <a:ahLst/>
            <a:cxnLst/>
            <a:rect r="r" b="b" t="t" l="l"/>
            <a:pathLst>
              <a:path h="5695068" w="7178286">
                <a:moveTo>
                  <a:pt x="0" y="0"/>
                </a:moveTo>
                <a:lnTo>
                  <a:pt x="7178286" y="0"/>
                </a:lnTo>
                <a:lnTo>
                  <a:pt x="7178286" y="5695068"/>
                </a:lnTo>
                <a:lnTo>
                  <a:pt x="0" y="5695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30" t="0" r="-4830" b="0"/>
            </a:stretch>
          </a:blipFill>
          <a:ln cap="rnd">
            <a:noFill/>
            <a:prstDash val="solid"/>
            <a:round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2294087"/>
            <a:ext cx="3483857" cy="5695068"/>
          </a:xfrm>
          <a:custGeom>
            <a:avLst/>
            <a:gdLst/>
            <a:ahLst/>
            <a:cxnLst/>
            <a:rect r="r" b="b" t="t" l="l"/>
            <a:pathLst>
              <a:path h="5695068" w="3483857">
                <a:moveTo>
                  <a:pt x="0" y="0"/>
                </a:moveTo>
                <a:lnTo>
                  <a:pt x="3483857" y="0"/>
                </a:lnTo>
                <a:lnTo>
                  <a:pt x="3483857" y="5695068"/>
                </a:lnTo>
                <a:lnTo>
                  <a:pt x="0" y="5695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90" t="0" r="-4390" b="0"/>
            </a:stretch>
          </a:blipFill>
          <a:ln cap="rnd">
            <a:noFill/>
            <a:prstDash val="solid"/>
            <a:round/>
          </a:ln>
        </p:spPr>
      </p:sp>
      <p:sp>
        <p:nvSpPr>
          <p:cNvPr name="TextBox 9" id="9"/>
          <p:cNvSpPr txBox="true"/>
          <p:nvPr/>
        </p:nvSpPr>
        <p:spPr>
          <a:xfrm rot="0">
            <a:off x="1028700" y="8323898"/>
            <a:ext cx="4176152" cy="1153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Albertus Hasenbroekx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Radio operator of the 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Aphrodite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station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54857" y="8323898"/>
            <a:ext cx="7178286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equipment of the </a:t>
            </a:r>
            <a:r>
              <a:rPr lang="en-US" sz="24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Aphrodite</a:t>
            </a:r>
            <a:r>
              <a:rPr lang="en-US" sz="2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station, confiscated in 1945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33143" y="3626485"/>
            <a:ext cx="5141282" cy="296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October 1943. The Ukrainian Insurgent Army started the radio station </a:t>
            </a:r>
            <a:r>
              <a:rPr lang="en-US" sz="28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Samostiina Ukraiina</a:t>
            </a:r>
            <a:r>
              <a:rPr lang="en-US" sz="28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</a:t>
            </a:r>
            <a:r>
              <a:rPr lang="en-US" sz="28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Independent Ukraine)</a:t>
            </a:r>
            <a:r>
              <a:rPr lang="en-US" sz="28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the code name </a:t>
            </a:r>
            <a:r>
              <a:rPr lang="en-US" sz="28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Aphrodite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75775" y="428674"/>
            <a:ext cx="19463775" cy="1293210"/>
            <a:chOff x="0" y="0"/>
            <a:chExt cx="8628717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28717" cy="573308"/>
            </a:xfrm>
            <a:custGeom>
              <a:avLst/>
              <a:gdLst/>
              <a:ahLst/>
              <a:cxnLst/>
              <a:rect r="r" b="b" t="t" l="l"/>
              <a:pathLst>
                <a:path h="573308" w="8628717">
                  <a:moveTo>
                    <a:pt x="0" y="0"/>
                  </a:moveTo>
                  <a:lnTo>
                    <a:pt x="8628717" y="0"/>
                  </a:lnTo>
                  <a:lnTo>
                    <a:pt x="8628717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8628717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436138" y="2662131"/>
            <a:ext cx="6062853" cy="4962739"/>
          </a:xfrm>
          <a:custGeom>
            <a:avLst/>
            <a:gdLst/>
            <a:ahLst/>
            <a:cxnLst/>
            <a:rect r="r" b="b" t="t" l="l"/>
            <a:pathLst>
              <a:path h="4962739" w="6062853">
                <a:moveTo>
                  <a:pt x="0" y="0"/>
                </a:moveTo>
                <a:lnTo>
                  <a:pt x="6062853" y="0"/>
                </a:lnTo>
                <a:lnTo>
                  <a:pt x="6062853" y="4962738"/>
                </a:lnTo>
                <a:lnTo>
                  <a:pt x="0" y="4962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7402" y="1969787"/>
            <a:ext cx="5127177" cy="6637985"/>
          </a:xfrm>
          <a:custGeom>
            <a:avLst/>
            <a:gdLst/>
            <a:ahLst/>
            <a:cxnLst/>
            <a:rect r="r" b="b" t="t" l="l"/>
            <a:pathLst>
              <a:path h="6637985" w="5127177">
                <a:moveTo>
                  <a:pt x="0" y="0"/>
                </a:moveTo>
                <a:lnTo>
                  <a:pt x="5127177" y="0"/>
                </a:lnTo>
                <a:lnTo>
                  <a:pt x="5127177" y="6637985"/>
                </a:lnTo>
                <a:lnTo>
                  <a:pt x="0" y="6637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71006" y="1918741"/>
            <a:ext cx="5348820" cy="7274007"/>
          </a:xfrm>
          <a:custGeom>
            <a:avLst/>
            <a:gdLst/>
            <a:ahLst/>
            <a:cxnLst/>
            <a:rect r="r" b="b" t="t" l="l"/>
            <a:pathLst>
              <a:path h="7274007" w="5348820">
                <a:moveTo>
                  <a:pt x="0" y="0"/>
                </a:moveTo>
                <a:lnTo>
                  <a:pt x="5348820" y="0"/>
                </a:lnTo>
                <a:lnTo>
                  <a:pt x="5348820" y="7274008"/>
                </a:lnTo>
                <a:lnTo>
                  <a:pt x="0" y="72740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06611" y="786461"/>
            <a:ext cx="9521905" cy="701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b="true" sz="542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Piercing the Iron Curtain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4579" y="7586769"/>
            <a:ext cx="6524412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4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Radio Monitoring at Radio Liberty. Blinken OSA Archivum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8769" y="8817322"/>
            <a:ext cx="7178286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Help Truth Fight Communism, 1951.</a:t>
            </a:r>
          </a:p>
          <a:p>
            <a:pPr algn="l">
              <a:lnSpc>
                <a:spcPts val="3360"/>
              </a:lnSpc>
            </a:pPr>
            <a:r>
              <a:rPr lang="en-US" sz="24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Pamplet Collection, Hoover Institution Library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109714" y="9205941"/>
            <a:ext cx="7178286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Hoover Archives, RFE/RL Collection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8189" y="705148"/>
            <a:ext cx="9461286" cy="1293210"/>
            <a:chOff x="0" y="0"/>
            <a:chExt cx="4194395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94395" cy="573308"/>
            </a:xfrm>
            <a:custGeom>
              <a:avLst/>
              <a:gdLst/>
              <a:ahLst/>
              <a:cxnLst/>
              <a:rect r="r" b="b" t="t" l="l"/>
              <a:pathLst>
                <a:path h="573308" w="4194395">
                  <a:moveTo>
                    <a:pt x="0" y="0"/>
                  </a:moveTo>
                  <a:lnTo>
                    <a:pt x="4194395" y="0"/>
                  </a:lnTo>
                  <a:lnTo>
                    <a:pt x="4194395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4194395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06875" y="2584427"/>
            <a:ext cx="8020266" cy="6383317"/>
          </a:xfrm>
          <a:custGeom>
            <a:avLst/>
            <a:gdLst/>
            <a:ahLst/>
            <a:cxnLst/>
            <a:rect r="r" b="b" t="t" l="l"/>
            <a:pathLst>
              <a:path h="6383317" w="8020266">
                <a:moveTo>
                  <a:pt x="0" y="0"/>
                </a:moveTo>
                <a:lnTo>
                  <a:pt x="8020266" y="0"/>
                </a:lnTo>
                <a:lnTo>
                  <a:pt x="8020266" y="6383317"/>
                </a:lnTo>
                <a:lnTo>
                  <a:pt x="0" y="6383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06261" y="450317"/>
            <a:ext cx="3806249" cy="4947140"/>
          </a:xfrm>
          <a:custGeom>
            <a:avLst/>
            <a:gdLst/>
            <a:ahLst/>
            <a:cxnLst/>
            <a:rect r="r" b="b" t="t" l="l"/>
            <a:pathLst>
              <a:path h="4947140" w="3806249">
                <a:moveTo>
                  <a:pt x="0" y="0"/>
                </a:moveTo>
                <a:lnTo>
                  <a:pt x="3806248" y="0"/>
                </a:lnTo>
                <a:lnTo>
                  <a:pt x="3806248" y="4947140"/>
                </a:lnTo>
                <a:lnTo>
                  <a:pt x="0" y="4947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73647" y="3941489"/>
            <a:ext cx="5632211" cy="3669193"/>
          </a:xfrm>
          <a:custGeom>
            <a:avLst/>
            <a:gdLst/>
            <a:ahLst/>
            <a:cxnLst/>
            <a:rect r="r" b="b" t="t" l="l"/>
            <a:pathLst>
              <a:path h="3669193" w="5632211">
                <a:moveTo>
                  <a:pt x="0" y="0"/>
                </a:moveTo>
                <a:lnTo>
                  <a:pt x="5632211" y="0"/>
                </a:lnTo>
                <a:lnTo>
                  <a:pt x="5632211" y="3669193"/>
                </a:lnTo>
                <a:lnTo>
                  <a:pt x="0" y="366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152525"/>
            <a:ext cx="7347051" cy="70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4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Immigraniada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7865" y="9220200"/>
            <a:ext cx="7178286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Ukrainian Service of the VOA, 1950s (Nykyfor Hryhoriiv is the second from the left)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32032" y="1063757"/>
            <a:ext cx="5915441" cy="1544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Ivan Bahrianyi,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Why do I not want to return to the USSR? 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Manitoba, Canada, 1946.  Library of the OUN Archive, The Ukrainian Information Sevice, London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90417" y="7978297"/>
            <a:ext cx="5915441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Anatoly Kuznetsov. London Daily Telegraph, 1968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33851" y="665926"/>
            <a:ext cx="20249813" cy="1293210"/>
            <a:chOff x="0" y="0"/>
            <a:chExt cx="8977185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77185" cy="573308"/>
            </a:xfrm>
            <a:custGeom>
              <a:avLst/>
              <a:gdLst/>
              <a:ahLst/>
              <a:cxnLst/>
              <a:rect r="r" b="b" t="t" l="l"/>
              <a:pathLst>
                <a:path h="573308" w="8977185">
                  <a:moveTo>
                    <a:pt x="0" y="0"/>
                  </a:moveTo>
                  <a:lnTo>
                    <a:pt x="8977185" y="0"/>
                  </a:lnTo>
                  <a:lnTo>
                    <a:pt x="8977185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8977185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3086" y="2261374"/>
            <a:ext cx="4526009" cy="6716860"/>
          </a:xfrm>
          <a:custGeom>
            <a:avLst/>
            <a:gdLst/>
            <a:ahLst/>
            <a:cxnLst/>
            <a:rect r="r" b="b" t="t" l="l"/>
            <a:pathLst>
              <a:path h="6716860" w="4526009">
                <a:moveTo>
                  <a:pt x="0" y="0"/>
                </a:moveTo>
                <a:lnTo>
                  <a:pt x="4526008" y="0"/>
                </a:lnTo>
                <a:lnTo>
                  <a:pt x="4526008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98527" y="2383742"/>
            <a:ext cx="5394106" cy="6594491"/>
          </a:xfrm>
          <a:custGeom>
            <a:avLst/>
            <a:gdLst/>
            <a:ahLst/>
            <a:cxnLst/>
            <a:rect r="r" b="b" t="t" l="l"/>
            <a:pathLst>
              <a:path h="6594491" w="5394106">
                <a:moveTo>
                  <a:pt x="0" y="0"/>
                </a:moveTo>
                <a:lnTo>
                  <a:pt x="5394106" y="0"/>
                </a:lnTo>
                <a:lnTo>
                  <a:pt x="5394106" y="6594491"/>
                </a:lnTo>
                <a:lnTo>
                  <a:pt x="0" y="65944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525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73131" y="1023229"/>
            <a:ext cx="12796015" cy="70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4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Perception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3086" y="9053181"/>
            <a:ext cx="5915441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Andrey Krylov. The banner reads, </a:t>
            </a:r>
          </a:p>
          <a:p>
            <a:pPr algn="just">
              <a:lnSpc>
                <a:spcPts val="3080"/>
              </a:lnSpc>
            </a:pP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“Our BBC, who art in heaven...”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97942" y="3461756"/>
            <a:ext cx="5915441" cy="427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Valerii Zelinskii,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Portret sheptuna 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(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The portrait of a Whisperer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), 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Perets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1963.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captions on the “headpones”: Voice of America, BBC, Radio “Liberty,” Radio  Rome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banner reads, “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Whereas  people in the West live! ... Between us, did you hear that in the USSR... They say that in this year..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33851" y="665926"/>
            <a:ext cx="20249813" cy="1293210"/>
            <a:chOff x="0" y="0"/>
            <a:chExt cx="8977185" cy="573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77185" cy="573308"/>
            </a:xfrm>
            <a:custGeom>
              <a:avLst/>
              <a:gdLst/>
              <a:ahLst/>
              <a:cxnLst/>
              <a:rect r="r" b="b" t="t" l="l"/>
              <a:pathLst>
                <a:path h="573308" w="8977185">
                  <a:moveTo>
                    <a:pt x="0" y="0"/>
                  </a:moveTo>
                  <a:lnTo>
                    <a:pt x="8977185" y="0"/>
                  </a:lnTo>
                  <a:lnTo>
                    <a:pt x="8977185" y="573308"/>
                  </a:lnTo>
                  <a:lnTo>
                    <a:pt x="0" y="5733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47625"/>
              <a:ext cx="8977185" cy="525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41823" y="2466953"/>
            <a:ext cx="4891671" cy="6457006"/>
          </a:xfrm>
          <a:custGeom>
            <a:avLst/>
            <a:gdLst/>
            <a:ahLst/>
            <a:cxnLst/>
            <a:rect r="r" b="b" t="t" l="l"/>
            <a:pathLst>
              <a:path h="6457006" w="4891671">
                <a:moveTo>
                  <a:pt x="0" y="0"/>
                </a:moveTo>
                <a:lnTo>
                  <a:pt x="4891671" y="0"/>
                </a:lnTo>
                <a:lnTo>
                  <a:pt x="4891671" y="6457006"/>
                </a:lnTo>
                <a:lnTo>
                  <a:pt x="0" y="6457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28149" y="2466953"/>
            <a:ext cx="8708044" cy="6179902"/>
          </a:xfrm>
          <a:custGeom>
            <a:avLst/>
            <a:gdLst/>
            <a:ahLst/>
            <a:cxnLst/>
            <a:rect r="r" b="b" t="t" l="l"/>
            <a:pathLst>
              <a:path h="6179902" w="8708044">
                <a:moveTo>
                  <a:pt x="0" y="0"/>
                </a:moveTo>
                <a:lnTo>
                  <a:pt x="8708044" y="0"/>
                </a:lnTo>
                <a:lnTo>
                  <a:pt x="8708044" y="6179902"/>
                </a:lnTo>
                <a:lnTo>
                  <a:pt x="0" y="6179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20484" y="920213"/>
            <a:ext cx="3588379" cy="5750608"/>
          </a:xfrm>
          <a:custGeom>
            <a:avLst/>
            <a:gdLst/>
            <a:ahLst/>
            <a:cxnLst/>
            <a:rect r="r" b="b" t="t" l="l"/>
            <a:pathLst>
              <a:path h="5750608" w="3588379">
                <a:moveTo>
                  <a:pt x="0" y="0"/>
                </a:moveTo>
                <a:lnTo>
                  <a:pt x="3588380" y="0"/>
                </a:lnTo>
                <a:lnTo>
                  <a:pt x="3588380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73131" y="1023229"/>
            <a:ext cx="12796015" cy="70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427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Radio and Soviet Subculture(s)?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1823" y="8885859"/>
            <a:ext cx="5915441" cy="1153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Leonid Khudiakov, 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Apes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1957.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poster mockes the Soviet 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stiliagi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(style-hunters)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871139" y="8885859"/>
            <a:ext cx="5915441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Czerwone Gitary, 1966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636193" y="6838300"/>
            <a:ext cx="3536594" cy="1153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Timothy W. Ryback, </a:t>
            </a:r>
            <a:r>
              <a:rPr lang="en-US" sz="2200" i="true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Rock Around the Bloc</a:t>
            </a:r>
            <a:r>
              <a:rPr lang="en-US" sz="2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1990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DAG5baBAwEo</dc:identifier>
  <dcterms:modified xsi:type="dcterms:W3CDTF">2011-08-01T06:04:30Z</dcterms:modified>
  <cp:revision>1</cp:revision>
  <dc:title>White and Yellow Simple Minimalist Architecture Presentation</dc:title>
</cp:coreProperties>
</file>