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0"/>
  </p:notesMasterIdLst>
  <p:handoutMasterIdLst>
    <p:handoutMasterId r:id="rId21"/>
  </p:handoutMasterIdLst>
  <p:sldIdLst>
    <p:sldId id="268" r:id="rId5"/>
    <p:sldId id="284" r:id="rId6"/>
    <p:sldId id="270" r:id="rId7"/>
    <p:sldId id="272" r:id="rId8"/>
    <p:sldId id="273" r:id="rId9"/>
    <p:sldId id="283" r:id="rId10"/>
    <p:sldId id="276" r:id="rId11"/>
    <p:sldId id="275" r:id="rId12"/>
    <p:sldId id="274" r:id="rId13"/>
    <p:sldId id="277" r:id="rId14"/>
    <p:sldId id="280" r:id="rId15"/>
    <p:sldId id="279" r:id="rId16"/>
    <p:sldId id="278" r:id="rId17"/>
    <p:sldId id="281" r:id="rId18"/>
    <p:sldId id="282" r:id="rId19"/>
  </p:sldIdLst>
  <p:sldSz cx="12192000" cy="6858000"/>
  <p:notesSz cx="6858000" cy="9144000"/>
  <p:defaultTextStyle>
    <a:defPPr rtl="0">
      <a:defRPr lang="tr-t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AB4EBF-EEB5-4573-B110-072A5D762F7F}" v="14" dt="2025-11-13T16:13:41.5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60"/>
  </p:normalViewPr>
  <p:slideViewPr>
    <p:cSldViewPr snapToGrid="0">
      <p:cViewPr varScale="1">
        <p:scale>
          <a:sx n="79" d="100"/>
          <a:sy n="79" d="100"/>
        </p:scale>
        <p:origin x="850" y="43"/>
      </p:cViewPr>
      <p:guideLst/>
    </p:cSldViewPr>
  </p:slideViewPr>
  <p:notesTextViewPr>
    <p:cViewPr>
      <p:scale>
        <a:sx n="1" d="1"/>
        <a:sy n="1" d="1"/>
      </p:scale>
      <p:origin x="0" y="0"/>
    </p:cViewPr>
  </p:notesTextViewPr>
  <p:notesViewPr>
    <p:cSldViewPr snapToGrid="0">
      <p:cViewPr varScale="1">
        <p:scale>
          <a:sx n="88" d="100"/>
          <a:sy n="88" d="100"/>
        </p:scale>
        <p:origin x="307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92458ED-2EE0-420C-B13A-FF92A7E47916}" type="datetime1">
              <a:rPr lang="tr-TR" smtClean="0"/>
              <a:t>14.11.2025</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A823BED-889D-4675-B830-85EC3976F687}" type="slidenum">
              <a:rPr lang="tr-TR" smtClean="0"/>
              <a:t>‹#›</a:t>
            </a:fld>
            <a:endParaRPr lang="tr-TR" dirty="0"/>
          </a:p>
        </p:txBody>
      </p:sp>
    </p:spTree>
    <p:extLst>
      <p:ext uri="{BB962C8B-B14F-4D97-AF65-F5344CB8AC3E}">
        <p14:creationId xmlns:p14="http://schemas.microsoft.com/office/powerpoint/2010/main" val="8110226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EC2EF3B-3ADA-4C5E-92AB-4CCFD5D0AAD2}" type="datetime1">
              <a:rPr lang="tr-TR" noProof="0" smtClean="0"/>
              <a:t>14.11.2025</a:t>
            </a:fld>
            <a:endParaRPr lang="tr-TR" noProof="0"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2F7FBCA-4BE8-4FB5-91BD-69C6AC6BDB5D}" type="slidenum">
              <a:rPr lang="tr-TR" noProof="0" smtClean="0"/>
              <a:t>‹#›</a:t>
            </a:fld>
            <a:endParaRPr lang="tr-TR" noProof="0" dirty="0"/>
          </a:p>
        </p:txBody>
      </p:sp>
    </p:spTree>
    <p:extLst>
      <p:ext uri="{BB962C8B-B14F-4D97-AF65-F5344CB8AC3E}">
        <p14:creationId xmlns:p14="http://schemas.microsoft.com/office/powerpoint/2010/main" val="7112367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2F7FBCA-4BE8-4FB5-91BD-69C6AC6BDB5D}" type="slidenum">
              <a:rPr lang="tr-TR" smtClean="0"/>
              <a:t>1</a:t>
            </a:fld>
            <a:endParaRPr lang="tr-TR" dirty="0"/>
          </a:p>
        </p:txBody>
      </p:sp>
    </p:spTree>
    <p:extLst>
      <p:ext uri="{BB962C8B-B14F-4D97-AF65-F5344CB8AC3E}">
        <p14:creationId xmlns:p14="http://schemas.microsoft.com/office/powerpoint/2010/main" val="1875544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66993-A280-526C-E553-090CE1DFE73C}"/>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5041A832-851C-5775-8F92-259A51C73CDF}"/>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28AC9F15-BD5F-9BF6-CF0E-B0213D464467}"/>
              </a:ext>
            </a:extLst>
          </p:cNvPr>
          <p:cNvSpPr>
            <a:spLocks noGrp="1"/>
          </p:cNvSpPr>
          <p:nvPr>
            <p:ph type="body" idx="1"/>
          </p:nvPr>
        </p:nvSpPr>
        <p:spPr/>
        <p:txBody>
          <a:bodyPr rtlCol="0"/>
          <a:lstStyle/>
          <a:p>
            <a:pPr rtl="0"/>
            <a:endParaRPr lang="tr-TR" dirty="0"/>
          </a:p>
        </p:txBody>
      </p:sp>
      <p:sp>
        <p:nvSpPr>
          <p:cNvPr id="4" name="Slayt Numarası Yer Tutucusu 3">
            <a:extLst>
              <a:ext uri="{FF2B5EF4-FFF2-40B4-BE49-F238E27FC236}">
                <a16:creationId xmlns:a16="http://schemas.microsoft.com/office/drawing/2014/main" id="{5298BFB0-460C-F802-C4F1-13B3D33B7156}"/>
              </a:ext>
            </a:extLst>
          </p:cNvPr>
          <p:cNvSpPr>
            <a:spLocks noGrp="1"/>
          </p:cNvSpPr>
          <p:nvPr>
            <p:ph type="sldNum" sz="quarter" idx="10"/>
          </p:nvPr>
        </p:nvSpPr>
        <p:spPr/>
        <p:txBody>
          <a:bodyPr rtlCol="0"/>
          <a:lstStyle/>
          <a:p>
            <a:pPr rtl="0"/>
            <a:fld id="{52F7FBCA-4BE8-4FB5-91BD-69C6AC6BDB5D}" type="slidenum">
              <a:rPr lang="tr-TR" smtClean="0"/>
              <a:t>11</a:t>
            </a:fld>
            <a:endParaRPr lang="tr-TR" dirty="0"/>
          </a:p>
        </p:txBody>
      </p:sp>
    </p:spTree>
    <p:extLst>
      <p:ext uri="{BB962C8B-B14F-4D97-AF65-F5344CB8AC3E}">
        <p14:creationId xmlns:p14="http://schemas.microsoft.com/office/powerpoint/2010/main" val="1824846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52F7FBCA-4BE8-4FB5-91BD-69C6AC6BDB5D}" type="slidenum">
              <a:rPr lang="tr-TR" noProof="0" smtClean="0"/>
              <a:t>12</a:t>
            </a:fld>
            <a:endParaRPr lang="tr-TR" noProof="0" dirty="0"/>
          </a:p>
        </p:txBody>
      </p:sp>
    </p:spTree>
    <p:extLst>
      <p:ext uri="{BB962C8B-B14F-4D97-AF65-F5344CB8AC3E}">
        <p14:creationId xmlns:p14="http://schemas.microsoft.com/office/powerpoint/2010/main" val="4086709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78468-66E1-3664-3A64-FDA34894422C}"/>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0246C1CD-461C-D31B-2D57-27A748A2DA21}"/>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2983E4BF-5D93-88A0-A4E3-1E59B4454F67}"/>
              </a:ext>
            </a:extLst>
          </p:cNvPr>
          <p:cNvSpPr>
            <a:spLocks noGrp="1"/>
          </p:cNvSpPr>
          <p:nvPr>
            <p:ph type="body" idx="1"/>
          </p:nvPr>
        </p:nvSpPr>
        <p:spPr/>
        <p:txBody>
          <a:bodyPr rtlCol="0"/>
          <a:lstStyle/>
          <a:p>
            <a:pPr rtl="0"/>
            <a:endParaRPr lang="tr-TR" dirty="0"/>
          </a:p>
        </p:txBody>
      </p:sp>
      <p:sp>
        <p:nvSpPr>
          <p:cNvPr id="4" name="Slayt Numarası Yer Tutucusu 3">
            <a:extLst>
              <a:ext uri="{FF2B5EF4-FFF2-40B4-BE49-F238E27FC236}">
                <a16:creationId xmlns:a16="http://schemas.microsoft.com/office/drawing/2014/main" id="{10FB2E68-8AF9-FDDB-394D-B5660FAA8DC2}"/>
              </a:ext>
            </a:extLst>
          </p:cNvPr>
          <p:cNvSpPr>
            <a:spLocks noGrp="1"/>
          </p:cNvSpPr>
          <p:nvPr>
            <p:ph type="sldNum" sz="quarter" idx="10"/>
          </p:nvPr>
        </p:nvSpPr>
        <p:spPr/>
        <p:txBody>
          <a:bodyPr rtlCol="0"/>
          <a:lstStyle/>
          <a:p>
            <a:pPr rtl="0"/>
            <a:fld id="{52F7FBCA-4BE8-4FB5-91BD-69C6AC6BDB5D}" type="slidenum">
              <a:rPr lang="tr-TR" smtClean="0"/>
              <a:t>13</a:t>
            </a:fld>
            <a:endParaRPr lang="tr-TR" dirty="0"/>
          </a:p>
        </p:txBody>
      </p:sp>
    </p:spTree>
    <p:extLst>
      <p:ext uri="{BB962C8B-B14F-4D97-AF65-F5344CB8AC3E}">
        <p14:creationId xmlns:p14="http://schemas.microsoft.com/office/powerpoint/2010/main" val="1842144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69A17-76D5-3037-9DB6-C5ED99DCF890}"/>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5340225C-DB7B-3D27-7FE3-5B3FF2BE7EE3}"/>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C20535E9-8C0B-BB5C-1AD4-9463D56FA1A2}"/>
              </a:ext>
            </a:extLst>
          </p:cNvPr>
          <p:cNvSpPr>
            <a:spLocks noGrp="1"/>
          </p:cNvSpPr>
          <p:nvPr>
            <p:ph type="body" idx="1"/>
          </p:nvPr>
        </p:nvSpPr>
        <p:spPr/>
        <p:txBody>
          <a:bodyPr rtlCol="0"/>
          <a:lstStyle/>
          <a:p>
            <a:pPr rtl="0"/>
            <a:endParaRPr lang="tr-TR" dirty="0"/>
          </a:p>
        </p:txBody>
      </p:sp>
      <p:sp>
        <p:nvSpPr>
          <p:cNvPr id="4" name="Slayt Numarası Yer Tutucusu 3">
            <a:extLst>
              <a:ext uri="{FF2B5EF4-FFF2-40B4-BE49-F238E27FC236}">
                <a16:creationId xmlns:a16="http://schemas.microsoft.com/office/drawing/2014/main" id="{F864C398-C1C6-09BA-DF16-9FFF139991EC}"/>
              </a:ext>
            </a:extLst>
          </p:cNvPr>
          <p:cNvSpPr>
            <a:spLocks noGrp="1"/>
          </p:cNvSpPr>
          <p:nvPr>
            <p:ph type="sldNum" sz="quarter" idx="10"/>
          </p:nvPr>
        </p:nvSpPr>
        <p:spPr/>
        <p:txBody>
          <a:bodyPr rtlCol="0"/>
          <a:lstStyle/>
          <a:p>
            <a:pPr rtl="0"/>
            <a:fld id="{52F7FBCA-4BE8-4FB5-91BD-69C6AC6BDB5D}" type="slidenum">
              <a:rPr lang="tr-TR" smtClean="0"/>
              <a:t>15</a:t>
            </a:fld>
            <a:endParaRPr lang="tr-TR" dirty="0"/>
          </a:p>
        </p:txBody>
      </p:sp>
    </p:spTree>
    <p:extLst>
      <p:ext uri="{BB962C8B-B14F-4D97-AF65-F5344CB8AC3E}">
        <p14:creationId xmlns:p14="http://schemas.microsoft.com/office/powerpoint/2010/main" val="15490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F94A5-36E0-0888-A0DA-97CB0FF0F6F8}"/>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61C3FDE1-0F75-E274-7622-5EFF2E4C72E3}"/>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9C1015CD-4DA1-6449-89AF-5E262B3BA9AE}"/>
              </a:ext>
            </a:extLst>
          </p:cNvPr>
          <p:cNvSpPr>
            <a:spLocks noGrp="1"/>
          </p:cNvSpPr>
          <p:nvPr>
            <p:ph type="body" idx="1"/>
          </p:nvPr>
        </p:nvSpPr>
        <p:spPr/>
        <p:txBody>
          <a:bodyPr rtlCol="0"/>
          <a:lstStyle/>
          <a:p>
            <a:pPr rtl="0"/>
            <a:endParaRPr lang="tr-TR" dirty="0"/>
          </a:p>
        </p:txBody>
      </p:sp>
      <p:sp>
        <p:nvSpPr>
          <p:cNvPr id="4" name="Slayt Numarası Yer Tutucusu 3">
            <a:extLst>
              <a:ext uri="{FF2B5EF4-FFF2-40B4-BE49-F238E27FC236}">
                <a16:creationId xmlns:a16="http://schemas.microsoft.com/office/drawing/2014/main" id="{9CA6BFE7-B17F-94DF-3547-A448E94BFD9A}"/>
              </a:ext>
            </a:extLst>
          </p:cNvPr>
          <p:cNvSpPr>
            <a:spLocks noGrp="1"/>
          </p:cNvSpPr>
          <p:nvPr>
            <p:ph type="sldNum" sz="quarter" idx="10"/>
          </p:nvPr>
        </p:nvSpPr>
        <p:spPr/>
        <p:txBody>
          <a:bodyPr rtlCol="0"/>
          <a:lstStyle/>
          <a:p>
            <a:pPr rtl="0"/>
            <a:fld id="{52F7FBCA-4BE8-4FB5-91BD-69C6AC6BDB5D}" type="slidenum">
              <a:rPr lang="tr-TR" smtClean="0"/>
              <a:t>2</a:t>
            </a:fld>
            <a:endParaRPr lang="tr-TR" dirty="0"/>
          </a:p>
        </p:txBody>
      </p:sp>
    </p:spTree>
    <p:extLst>
      <p:ext uri="{BB962C8B-B14F-4D97-AF65-F5344CB8AC3E}">
        <p14:creationId xmlns:p14="http://schemas.microsoft.com/office/powerpoint/2010/main" val="446662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2F7FBCA-4BE8-4FB5-91BD-69C6AC6BDB5D}" type="slidenum">
              <a:rPr lang="tr-TR" smtClean="0"/>
              <a:t>3</a:t>
            </a:fld>
            <a:endParaRPr lang="tr-TR" dirty="0"/>
          </a:p>
        </p:txBody>
      </p:sp>
    </p:spTree>
    <p:extLst>
      <p:ext uri="{BB962C8B-B14F-4D97-AF65-F5344CB8AC3E}">
        <p14:creationId xmlns:p14="http://schemas.microsoft.com/office/powerpoint/2010/main" val="2596785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6F60D-B783-EE41-76A0-C89B4F1BB454}"/>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BAA29550-5328-46DD-F0CC-9B8D72D7654D}"/>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35A4E424-1579-5D1B-39B5-A4352D3809DA}"/>
              </a:ext>
            </a:extLst>
          </p:cNvPr>
          <p:cNvSpPr>
            <a:spLocks noGrp="1"/>
          </p:cNvSpPr>
          <p:nvPr>
            <p:ph type="body" idx="1"/>
          </p:nvPr>
        </p:nvSpPr>
        <p:spPr/>
        <p:txBody>
          <a:bodyPr rtlCol="0"/>
          <a:lstStyle/>
          <a:p>
            <a:pPr rtl="0"/>
            <a:endParaRPr lang="tr-TR" dirty="0"/>
          </a:p>
        </p:txBody>
      </p:sp>
      <p:sp>
        <p:nvSpPr>
          <p:cNvPr id="4" name="Slayt Numarası Yer Tutucusu 3">
            <a:extLst>
              <a:ext uri="{FF2B5EF4-FFF2-40B4-BE49-F238E27FC236}">
                <a16:creationId xmlns:a16="http://schemas.microsoft.com/office/drawing/2014/main" id="{40806BCE-47F9-D24B-CD42-3B18D781D1C0}"/>
              </a:ext>
            </a:extLst>
          </p:cNvPr>
          <p:cNvSpPr>
            <a:spLocks noGrp="1"/>
          </p:cNvSpPr>
          <p:nvPr>
            <p:ph type="sldNum" sz="quarter" idx="10"/>
          </p:nvPr>
        </p:nvSpPr>
        <p:spPr/>
        <p:txBody>
          <a:bodyPr rtlCol="0"/>
          <a:lstStyle/>
          <a:p>
            <a:pPr rtl="0"/>
            <a:fld id="{52F7FBCA-4BE8-4FB5-91BD-69C6AC6BDB5D}" type="slidenum">
              <a:rPr lang="tr-TR" smtClean="0"/>
              <a:t>4</a:t>
            </a:fld>
            <a:endParaRPr lang="tr-TR" dirty="0"/>
          </a:p>
        </p:txBody>
      </p:sp>
    </p:spTree>
    <p:extLst>
      <p:ext uri="{BB962C8B-B14F-4D97-AF65-F5344CB8AC3E}">
        <p14:creationId xmlns:p14="http://schemas.microsoft.com/office/powerpoint/2010/main" val="3174004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52F7FBCA-4BE8-4FB5-91BD-69C6AC6BDB5D}" type="slidenum">
              <a:rPr lang="tr-TR" noProof="0" smtClean="0"/>
              <a:t>5</a:t>
            </a:fld>
            <a:endParaRPr lang="tr-TR" noProof="0" dirty="0"/>
          </a:p>
        </p:txBody>
      </p:sp>
    </p:spTree>
    <p:extLst>
      <p:ext uri="{BB962C8B-B14F-4D97-AF65-F5344CB8AC3E}">
        <p14:creationId xmlns:p14="http://schemas.microsoft.com/office/powerpoint/2010/main" val="3416460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676BF-D5D4-BC88-9D75-71E26883B024}"/>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D0E04918-8573-88F8-A961-DA4140FC086A}"/>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06F95434-3034-A1BB-74D0-DEA3FB667C47}"/>
              </a:ext>
            </a:extLst>
          </p:cNvPr>
          <p:cNvSpPr>
            <a:spLocks noGrp="1"/>
          </p:cNvSpPr>
          <p:nvPr>
            <p:ph type="body" idx="1"/>
          </p:nvPr>
        </p:nvSpPr>
        <p:spPr/>
        <p:txBody>
          <a:bodyPr rtlCol="0"/>
          <a:lstStyle/>
          <a:p>
            <a:pPr rtl="0"/>
            <a:endParaRPr lang="tr-TR" dirty="0"/>
          </a:p>
        </p:txBody>
      </p:sp>
      <p:sp>
        <p:nvSpPr>
          <p:cNvPr id="4" name="Slayt Numarası Yer Tutucusu 3">
            <a:extLst>
              <a:ext uri="{FF2B5EF4-FFF2-40B4-BE49-F238E27FC236}">
                <a16:creationId xmlns:a16="http://schemas.microsoft.com/office/drawing/2014/main" id="{2230C8FB-689D-9A17-BED7-BD5984DB3660}"/>
              </a:ext>
            </a:extLst>
          </p:cNvPr>
          <p:cNvSpPr>
            <a:spLocks noGrp="1"/>
          </p:cNvSpPr>
          <p:nvPr>
            <p:ph type="sldNum" sz="quarter" idx="10"/>
          </p:nvPr>
        </p:nvSpPr>
        <p:spPr/>
        <p:txBody>
          <a:bodyPr rtlCol="0"/>
          <a:lstStyle/>
          <a:p>
            <a:pPr rtl="0"/>
            <a:fld id="{52F7FBCA-4BE8-4FB5-91BD-69C6AC6BDB5D}" type="slidenum">
              <a:rPr lang="tr-TR" smtClean="0"/>
              <a:t>7</a:t>
            </a:fld>
            <a:endParaRPr lang="tr-TR" dirty="0"/>
          </a:p>
        </p:txBody>
      </p:sp>
    </p:spTree>
    <p:extLst>
      <p:ext uri="{BB962C8B-B14F-4D97-AF65-F5344CB8AC3E}">
        <p14:creationId xmlns:p14="http://schemas.microsoft.com/office/powerpoint/2010/main" val="2770573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FA6E8-28EF-24ED-61F4-0C87F51765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C75B9C-BF4B-25BD-3EDF-D71C6F1928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F14C6A-BB6F-2C80-DF09-D23F1FE6AFE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DB3FC74-74DD-724C-55B2-E7E60FC3001C}"/>
              </a:ext>
            </a:extLst>
          </p:cNvPr>
          <p:cNvSpPr>
            <a:spLocks noGrp="1"/>
          </p:cNvSpPr>
          <p:nvPr>
            <p:ph type="sldNum" sz="quarter" idx="5"/>
          </p:nvPr>
        </p:nvSpPr>
        <p:spPr/>
        <p:txBody>
          <a:bodyPr/>
          <a:lstStyle/>
          <a:p>
            <a:pPr rtl="0"/>
            <a:fld id="{52F7FBCA-4BE8-4FB5-91BD-69C6AC6BDB5D}" type="slidenum">
              <a:rPr lang="tr-TR" noProof="0" smtClean="0"/>
              <a:t>8</a:t>
            </a:fld>
            <a:endParaRPr lang="tr-TR" noProof="0" dirty="0"/>
          </a:p>
        </p:txBody>
      </p:sp>
    </p:spTree>
    <p:extLst>
      <p:ext uri="{BB962C8B-B14F-4D97-AF65-F5344CB8AC3E}">
        <p14:creationId xmlns:p14="http://schemas.microsoft.com/office/powerpoint/2010/main" val="842966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BCC12-1924-7150-F77E-4997AE078806}"/>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5179ACC3-F780-290F-3745-D4BE399976EB}"/>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4F5336C9-2B1B-30CA-C18D-53C3C80A6083}"/>
              </a:ext>
            </a:extLst>
          </p:cNvPr>
          <p:cNvSpPr>
            <a:spLocks noGrp="1"/>
          </p:cNvSpPr>
          <p:nvPr>
            <p:ph type="body" idx="1"/>
          </p:nvPr>
        </p:nvSpPr>
        <p:spPr/>
        <p:txBody>
          <a:bodyPr rtlCol="0"/>
          <a:lstStyle/>
          <a:p>
            <a:pPr rtl="0"/>
            <a:endParaRPr lang="tr-TR" dirty="0"/>
          </a:p>
        </p:txBody>
      </p:sp>
      <p:sp>
        <p:nvSpPr>
          <p:cNvPr id="4" name="Slayt Numarası Yer Tutucusu 3">
            <a:extLst>
              <a:ext uri="{FF2B5EF4-FFF2-40B4-BE49-F238E27FC236}">
                <a16:creationId xmlns:a16="http://schemas.microsoft.com/office/drawing/2014/main" id="{E6DBD61E-95C2-56D9-3A6F-01D3D051AD4C}"/>
              </a:ext>
            </a:extLst>
          </p:cNvPr>
          <p:cNvSpPr>
            <a:spLocks noGrp="1"/>
          </p:cNvSpPr>
          <p:nvPr>
            <p:ph type="sldNum" sz="quarter" idx="10"/>
          </p:nvPr>
        </p:nvSpPr>
        <p:spPr/>
        <p:txBody>
          <a:bodyPr rtlCol="0"/>
          <a:lstStyle/>
          <a:p>
            <a:pPr rtl="0"/>
            <a:fld id="{52F7FBCA-4BE8-4FB5-91BD-69C6AC6BDB5D}" type="slidenum">
              <a:rPr lang="tr-TR" smtClean="0"/>
              <a:t>9</a:t>
            </a:fld>
            <a:endParaRPr lang="tr-TR" dirty="0"/>
          </a:p>
        </p:txBody>
      </p:sp>
    </p:spTree>
    <p:extLst>
      <p:ext uri="{BB962C8B-B14F-4D97-AF65-F5344CB8AC3E}">
        <p14:creationId xmlns:p14="http://schemas.microsoft.com/office/powerpoint/2010/main" val="2965955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52F7FBCA-4BE8-4FB5-91BD-69C6AC6BDB5D}" type="slidenum">
              <a:rPr lang="tr-TR" noProof="0" smtClean="0"/>
              <a:t>10</a:t>
            </a:fld>
            <a:endParaRPr lang="tr-TR" noProof="0" dirty="0"/>
          </a:p>
        </p:txBody>
      </p:sp>
    </p:spTree>
    <p:extLst>
      <p:ext uri="{BB962C8B-B14F-4D97-AF65-F5344CB8AC3E}">
        <p14:creationId xmlns:p14="http://schemas.microsoft.com/office/powerpoint/2010/main" val="2622210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lumMod val="75000"/>
          </a:schemeClr>
        </a:soli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1261872" y="758952"/>
            <a:ext cx="9418320" cy="4041648"/>
          </a:xfrm>
        </p:spPr>
        <p:txBody>
          <a:bodyPr rtlCol="0" anchor="b">
            <a:normAutofit/>
          </a:bodyPr>
          <a:lstStyle>
            <a:lvl1pPr algn="l">
              <a:lnSpc>
                <a:spcPct val="85000"/>
              </a:lnSpc>
              <a:defRPr sz="7200" baseline="0">
                <a:solidFill>
                  <a:schemeClr val="tx1"/>
                </a:solidFill>
              </a:defRPr>
            </a:lvl1pPr>
          </a:lstStyle>
          <a:p>
            <a:pPr rtl="0"/>
            <a:r>
              <a:rPr lang="en-GB" noProof="0"/>
              <a:t>Click to edit Master title style</a:t>
            </a:r>
            <a:endParaRPr lang="tr-TR" noProof="0" dirty="0"/>
          </a:p>
        </p:txBody>
      </p:sp>
      <p:sp>
        <p:nvSpPr>
          <p:cNvPr id="3" name="Alt Başlık 2"/>
          <p:cNvSpPr>
            <a:spLocks noGrp="1"/>
          </p:cNvSpPr>
          <p:nvPr>
            <p:ph type="subTitle" idx="1"/>
          </p:nvPr>
        </p:nvSpPr>
        <p:spPr>
          <a:xfrm>
            <a:off x="1261872" y="4800600"/>
            <a:ext cx="9418320" cy="1691640"/>
          </a:xfrm>
        </p:spPr>
        <p:txBody>
          <a:bodyPr rtlCol="0">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en-GB" noProof="0"/>
              <a:t>Click to edit Master subtitle style</a:t>
            </a:r>
            <a:endParaRPr lang="tr-TR" noProof="0" dirty="0"/>
          </a:p>
        </p:txBody>
      </p:sp>
      <p:sp>
        <p:nvSpPr>
          <p:cNvPr id="4" name="Tarih Yer Tutucusu 3"/>
          <p:cNvSpPr>
            <a:spLocks noGrp="1"/>
          </p:cNvSpPr>
          <p:nvPr>
            <p:ph type="dt" sz="half" idx="10"/>
          </p:nvPr>
        </p:nvSpPr>
        <p:spPr/>
        <p:txBody>
          <a:bodyPr rtlCol="0"/>
          <a:lstStyle>
            <a:lvl1pPr>
              <a:defRPr>
                <a:solidFill>
                  <a:schemeClr val="tx1">
                    <a:lumMod val="50000"/>
                  </a:schemeClr>
                </a:solidFill>
              </a:defRPr>
            </a:lvl1pPr>
          </a:lstStyle>
          <a:p>
            <a:pPr rtl="0"/>
            <a:fld id="{2F5F207C-91DC-49FB-9362-A35C8FBB57DD}" type="datetime1">
              <a:rPr lang="tr-TR" noProof="0" smtClean="0"/>
              <a:t>14.11.2025</a:t>
            </a:fld>
            <a:endParaRPr lang="tr-TR" noProof="0" dirty="0"/>
          </a:p>
        </p:txBody>
      </p:sp>
      <p:sp>
        <p:nvSpPr>
          <p:cNvPr id="5" name="Alt Bilgi Yer Tutucusu 4"/>
          <p:cNvSpPr>
            <a:spLocks noGrp="1"/>
          </p:cNvSpPr>
          <p:nvPr>
            <p:ph type="ftr" sz="quarter" idx="11"/>
          </p:nvPr>
        </p:nvSpPr>
        <p:spPr/>
        <p:txBody>
          <a:bodyPr rtlCol="0"/>
          <a:lstStyle>
            <a:lvl1pPr>
              <a:defRPr>
                <a:solidFill>
                  <a:schemeClr val="tx1">
                    <a:lumMod val="65000"/>
                  </a:schemeClr>
                </a:solidFill>
              </a:defRPr>
            </a:lvl1pPr>
          </a:lstStyle>
          <a:p>
            <a:pPr rtl="0"/>
            <a:endParaRPr lang="tr-TR" noProof="0" dirty="0"/>
          </a:p>
        </p:txBody>
      </p:sp>
      <p:sp>
        <p:nvSpPr>
          <p:cNvPr id="6" name="Slayt Numarası Yer Tutucusu 5"/>
          <p:cNvSpPr>
            <a:spLocks noGrp="1"/>
          </p:cNvSpPr>
          <p:nvPr>
            <p:ph type="sldNum" sz="quarter" idx="12"/>
          </p:nvPr>
        </p:nvSpPr>
        <p:spPr/>
        <p:txBody>
          <a:bodyPr rtlCol="0"/>
          <a:lstStyle>
            <a:lvl1pPr>
              <a:defRPr>
                <a:solidFill>
                  <a:schemeClr val="tx1">
                    <a:lumMod val="65000"/>
                  </a:schemeClr>
                </a:solidFill>
              </a:defRPr>
            </a:lvl1pPr>
          </a:lstStyle>
          <a:p>
            <a:pPr rtl="0"/>
            <a:fld id="{4FAB73BC-B049-4115-A692-8D63A059BFB8}" type="slidenum">
              <a:rPr lang="tr-TR" noProof="0" smtClean="0"/>
              <a:pPr/>
              <a:t>‹#›</a:t>
            </a:fld>
            <a:endParaRPr lang="tr-TR" noProof="0" dirty="0"/>
          </a:p>
        </p:txBody>
      </p:sp>
      <p:sp>
        <p:nvSpPr>
          <p:cNvPr id="7" name="Dikdörtgen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en-GB" noProof="0"/>
              <a:t>Click to edit Master title style</a:t>
            </a:r>
            <a:endParaRPr lang="tr-TR" noProof="0" dirty="0"/>
          </a:p>
        </p:txBody>
      </p:sp>
      <p:sp>
        <p:nvSpPr>
          <p:cNvPr id="3" name="Dikey Metin Yer Tutucusu 2"/>
          <p:cNvSpPr>
            <a:spLocks noGrp="1"/>
          </p:cNvSpPr>
          <p:nvPr>
            <p:ph type="body" orient="vert" idx="1"/>
          </p:nvPr>
        </p:nvSpPr>
        <p:spPr/>
        <p:txBody>
          <a:bodyPr vert="eaVert"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tr-TR" noProof="0" dirty="0"/>
          </a:p>
        </p:txBody>
      </p:sp>
      <p:sp>
        <p:nvSpPr>
          <p:cNvPr id="4" name="Tarih Yer Tutucusu 3"/>
          <p:cNvSpPr>
            <a:spLocks noGrp="1"/>
          </p:cNvSpPr>
          <p:nvPr>
            <p:ph type="dt" sz="half" idx="10"/>
          </p:nvPr>
        </p:nvSpPr>
        <p:spPr/>
        <p:txBody>
          <a:bodyPr rtlCol="0"/>
          <a:lstStyle/>
          <a:p>
            <a:pPr rtl="0"/>
            <a:fld id="{FC6F9EAC-8E53-48EE-B5F2-51016B3DE036}" type="datetime1">
              <a:rPr lang="tr-TR" noProof="0" smtClean="0"/>
              <a:t>14.11.2025</a:t>
            </a:fld>
            <a:endParaRPr lang="tr-TR" noProof="0"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4FAB73BC-B049-4115-A692-8D63A059BFB8}" type="slidenum">
              <a:rPr lang="tr-TR" noProof="0" smtClean="0"/>
              <a:t>‹#›</a:t>
            </a:fld>
            <a:endParaRPr lang="tr-TR"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648700" y="381000"/>
            <a:ext cx="2476500" cy="5897562"/>
          </a:xfrm>
        </p:spPr>
        <p:txBody>
          <a:bodyPr vert="eaVert" rtlCol="0"/>
          <a:lstStyle/>
          <a:p>
            <a:pPr rtl="0"/>
            <a:r>
              <a:rPr lang="en-GB" noProof="0"/>
              <a:t>Click to edit Master title style</a:t>
            </a:r>
            <a:endParaRPr lang="tr-TR" noProof="0" dirty="0"/>
          </a:p>
        </p:txBody>
      </p:sp>
      <p:sp>
        <p:nvSpPr>
          <p:cNvPr id="3" name="Dikey Metin Yer Tutucusu 2"/>
          <p:cNvSpPr>
            <a:spLocks noGrp="1"/>
          </p:cNvSpPr>
          <p:nvPr>
            <p:ph type="body" orient="vert" idx="1"/>
          </p:nvPr>
        </p:nvSpPr>
        <p:spPr>
          <a:xfrm>
            <a:off x="762000" y="381000"/>
            <a:ext cx="7734300" cy="5897562"/>
          </a:xfrm>
        </p:spPr>
        <p:txBody>
          <a:bodyPr vert="eaVert"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tr-TR" noProof="0" dirty="0"/>
          </a:p>
        </p:txBody>
      </p:sp>
      <p:sp>
        <p:nvSpPr>
          <p:cNvPr id="4" name="Tarih Yer Tutucusu 3"/>
          <p:cNvSpPr>
            <a:spLocks noGrp="1"/>
          </p:cNvSpPr>
          <p:nvPr>
            <p:ph type="dt" sz="half" idx="10"/>
          </p:nvPr>
        </p:nvSpPr>
        <p:spPr/>
        <p:txBody>
          <a:bodyPr rtlCol="0"/>
          <a:lstStyle/>
          <a:p>
            <a:pPr rtl="0"/>
            <a:fld id="{A03D1B7A-F17E-4ED5-9A54-863DA47E8A1C}" type="datetime1">
              <a:rPr lang="tr-TR" noProof="0" smtClean="0"/>
              <a:t>14.11.2025</a:t>
            </a:fld>
            <a:endParaRPr lang="tr-TR" noProof="0"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4FAB73BC-B049-4115-A692-8D63A059BFB8}" type="slidenum">
              <a:rPr lang="tr-TR" noProof="0" smtClean="0"/>
              <a:t>‹#›</a:t>
            </a:fld>
            <a:endParaRPr lang="tr-TR"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en-GB" noProof="0"/>
              <a:t>Click to edit Master title style</a:t>
            </a:r>
            <a:endParaRPr lang="tr-TR" noProof="0" dirty="0"/>
          </a:p>
        </p:txBody>
      </p:sp>
      <p:sp>
        <p:nvSpPr>
          <p:cNvPr id="3" name="İçerik Yer Tutucusu 2"/>
          <p:cNvSpPr>
            <a:spLocks noGrp="1"/>
          </p:cNvSpPr>
          <p:nvPr>
            <p:ph idx="1"/>
          </p:nvPr>
        </p:nvSpPr>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tr-TR" noProof="0" dirty="0"/>
          </a:p>
        </p:txBody>
      </p:sp>
      <p:sp>
        <p:nvSpPr>
          <p:cNvPr id="4" name="Tarih Yer Tutucusu 3"/>
          <p:cNvSpPr>
            <a:spLocks noGrp="1"/>
          </p:cNvSpPr>
          <p:nvPr>
            <p:ph type="dt" sz="half" idx="10"/>
          </p:nvPr>
        </p:nvSpPr>
        <p:spPr/>
        <p:txBody>
          <a:bodyPr rtlCol="0"/>
          <a:lstStyle/>
          <a:p>
            <a:pPr rtl="0"/>
            <a:fld id="{09F18F6F-B63B-43FD-9F6B-8C352AA15BB7}" type="datetime1">
              <a:rPr lang="tr-TR" noProof="0" smtClean="0"/>
              <a:t>14.11.2025</a:t>
            </a:fld>
            <a:endParaRPr lang="tr-TR" noProof="0"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4FAB73BC-B049-4115-A692-8D63A059BFB8}" type="slidenum">
              <a:rPr lang="tr-TR" noProof="0" smtClean="0"/>
              <a:t>‹#›</a:t>
            </a:fld>
            <a:endParaRPr lang="tr-TR"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Başlığı">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758952"/>
            <a:ext cx="9418320" cy="4041648"/>
          </a:xfrm>
        </p:spPr>
        <p:txBody>
          <a:bodyPr rtlCol="0" anchor="b">
            <a:normAutofit/>
          </a:bodyPr>
          <a:lstStyle>
            <a:lvl1pPr>
              <a:lnSpc>
                <a:spcPct val="85000"/>
              </a:lnSpc>
              <a:defRPr sz="7200" b="0"/>
            </a:lvl1pPr>
          </a:lstStyle>
          <a:p>
            <a:pPr rtl="0"/>
            <a:r>
              <a:rPr lang="en-GB" noProof="0"/>
              <a:t>Click to edit Master title style</a:t>
            </a:r>
            <a:endParaRPr lang="tr-TR" noProof="0" dirty="0"/>
          </a:p>
        </p:txBody>
      </p:sp>
      <p:sp>
        <p:nvSpPr>
          <p:cNvPr id="3" name="Metin Yer Tutucusu 2"/>
          <p:cNvSpPr>
            <a:spLocks noGrp="1"/>
          </p:cNvSpPr>
          <p:nvPr>
            <p:ph type="body" idx="1"/>
          </p:nvPr>
        </p:nvSpPr>
        <p:spPr>
          <a:xfrm>
            <a:off x="1261872" y="4800600"/>
            <a:ext cx="9418320" cy="1691640"/>
          </a:xfrm>
        </p:spPr>
        <p:txBody>
          <a:bodyPr rtlCol="0"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GB" noProof="0"/>
              <a:t>Click to edit Master text styles</a:t>
            </a:r>
          </a:p>
        </p:txBody>
      </p:sp>
      <p:sp>
        <p:nvSpPr>
          <p:cNvPr id="4" name="Tarih Yer Tutucusu 3"/>
          <p:cNvSpPr>
            <a:spLocks noGrp="1"/>
          </p:cNvSpPr>
          <p:nvPr>
            <p:ph type="dt" sz="half" idx="10"/>
          </p:nvPr>
        </p:nvSpPr>
        <p:spPr/>
        <p:txBody>
          <a:bodyPr rtlCol="0"/>
          <a:lstStyle/>
          <a:p>
            <a:pPr rtl="0"/>
            <a:fld id="{E86030BF-2EF0-4804-9238-265B60C30AAA}" type="datetime1">
              <a:rPr lang="tr-TR" noProof="0" smtClean="0"/>
              <a:t>14.11.2025</a:t>
            </a:fld>
            <a:endParaRPr lang="tr-TR" noProof="0"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4FAB73BC-B049-4115-A692-8D63A059BFB8}" type="slidenum">
              <a:rPr lang="tr-TR" noProof="0" smtClean="0"/>
              <a:t>‹#›</a:t>
            </a:fld>
            <a:endParaRPr lang="tr-TR" noProof="0" dirty="0"/>
          </a:p>
        </p:txBody>
      </p:sp>
      <p:sp>
        <p:nvSpPr>
          <p:cNvPr id="7" name="Dikdörtgen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en-GB" noProof="0"/>
              <a:t>Click to edit Master title style</a:t>
            </a:r>
            <a:endParaRPr lang="tr-TR" noProof="0" dirty="0"/>
          </a:p>
        </p:txBody>
      </p:sp>
      <p:sp>
        <p:nvSpPr>
          <p:cNvPr id="3" name="İçerik Yer Tutucusu 2"/>
          <p:cNvSpPr>
            <a:spLocks noGrp="1"/>
          </p:cNvSpPr>
          <p:nvPr>
            <p:ph sz="half" idx="1"/>
          </p:nvPr>
        </p:nvSpPr>
        <p:spPr>
          <a:xfrm>
            <a:off x="1261872" y="1828800"/>
            <a:ext cx="4480560" cy="4351337"/>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tr-TR" noProof="0" dirty="0"/>
          </a:p>
        </p:txBody>
      </p:sp>
      <p:sp>
        <p:nvSpPr>
          <p:cNvPr id="4" name="İçerik Yer Tutucusu 3"/>
          <p:cNvSpPr>
            <a:spLocks noGrp="1"/>
          </p:cNvSpPr>
          <p:nvPr>
            <p:ph sz="half" idx="2"/>
          </p:nvPr>
        </p:nvSpPr>
        <p:spPr>
          <a:xfrm>
            <a:off x="6126480" y="1828800"/>
            <a:ext cx="4480560" cy="4351337"/>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tr-TR" noProof="0" dirty="0"/>
          </a:p>
        </p:txBody>
      </p:sp>
      <p:sp>
        <p:nvSpPr>
          <p:cNvPr id="5" name="Tarih Yer Tutucusu 4"/>
          <p:cNvSpPr>
            <a:spLocks noGrp="1"/>
          </p:cNvSpPr>
          <p:nvPr>
            <p:ph type="dt" sz="half" idx="10"/>
          </p:nvPr>
        </p:nvSpPr>
        <p:spPr/>
        <p:txBody>
          <a:bodyPr rtlCol="0"/>
          <a:lstStyle/>
          <a:p>
            <a:pPr rtl="0"/>
            <a:fld id="{DE89A552-40D5-453E-A3AF-E93B8BDD08C9}" type="datetime1">
              <a:rPr lang="tr-TR" noProof="0" smtClean="0"/>
              <a:t>14.11.2025</a:t>
            </a:fld>
            <a:endParaRPr lang="tr-TR" noProof="0"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4FAB73BC-B049-4115-A692-8D63A059BFB8}" type="slidenum">
              <a:rPr lang="tr-TR" noProof="0" smtClean="0"/>
              <a:t>‹#›</a:t>
            </a:fld>
            <a:endParaRPr lang="tr-TR"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Başlık 9"/>
          <p:cNvSpPr>
            <a:spLocks noGrp="1"/>
          </p:cNvSpPr>
          <p:nvPr>
            <p:ph type="title"/>
          </p:nvPr>
        </p:nvSpPr>
        <p:spPr/>
        <p:txBody>
          <a:bodyPr rtlCol="0"/>
          <a:lstStyle/>
          <a:p>
            <a:pPr rtl="0"/>
            <a:r>
              <a:rPr lang="en-GB" noProof="0"/>
              <a:t>Click to edit Master title style</a:t>
            </a:r>
            <a:endParaRPr lang="tr-TR" noProof="0" dirty="0"/>
          </a:p>
        </p:txBody>
      </p:sp>
      <p:sp>
        <p:nvSpPr>
          <p:cNvPr id="3" name="Metin Yer Tutucusu 2"/>
          <p:cNvSpPr>
            <a:spLocks noGrp="1"/>
          </p:cNvSpPr>
          <p:nvPr>
            <p:ph type="body" idx="1"/>
          </p:nvPr>
        </p:nvSpPr>
        <p:spPr>
          <a:xfrm>
            <a:off x="1261872" y="1713655"/>
            <a:ext cx="4480560" cy="731520"/>
          </a:xfrm>
        </p:spPr>
        <p:txBody>
          <a:bodyPr rtlCol="0"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4" name="İçerik Yer Tutucusu 3"/>
          <p:cNvSpPr>
            <a:spLocks noGrp="1"/>
          </p:cNvSpPr>
          <p:nvPr>
            <p:ph sz="half" idx="2"/>
          </p:nvPr>
        </p:nvSpPr>
        <p:spPr>
          <a:xfrm>
            <a:off x="1261872" y="2507550"/>
            <a:ext cx="4480560" cy="366465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tr-TR" noProof="0" dirty="0"/>
          </a:p>
        </p:txBody>
      </p:sp>
      <p:sp>
        <p:nvSpPr>
          <p:cNvPr id="5" name="Metin Yer Tutucusu 4"/>
          <p:cNvSpPr>
            <a:spLocks noGrp="1"/>
          </p:cNvSpPr>
          <p:nvPr>
            <p:ph type="body" sz="quarter" idx="3"/>
          </p:nvPr>
        </p:nvSpPr>
        <p:spPr>
          <a:xfrm>
            <a:off x="6126480" y="1713655"/>
            <a:ext cx="4480560" cy="731520"/>
          </a:xfrm>
        </p:spPr>
        <p:txBody>
          <a:bodyPr rtlCol="0"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GB" noProof="0"/>
              <a:t>Click to edit Master text styles</a:t>
            </a:r>
          </a:p>
        </p:txBody>
      </p:sp>
      <p:sp>
        <p:nvSpPr>
          <p:cNvPr id="6" name="İçerik Yer Tutucusu 5"/>
          <p:cNvSpPr>
            <a:spLocks noGrp="1"/>
          </p:cNvSpPr>
          <p:nvPr>
            <p:ph sz="quarter" idx="4"/>
          </p:nvPr>
        </p:nvSpPr>
        <p:spPr>
          <a:xfrm>
            <a:off x="6126480" y="2507550"/>
            <a:ext cx="4480560" cy="366465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tr-TR" noProof="0" dirty="0"/>
          </a:p>
        </p:txBody>
      </p:sp>
      <p:sp>
        <p:nvSpPr>
          <p:cNvPr id="7" name="Tarih Yer Tutucusu 6"/>
          <p:cNvSpPr>
            <a:spLocks noGrp="1"/>
          </p:cNvSpPr>
          <p:nvPr>
            <p:ph type="dt" sz="half" idx="10"/>
          </p:nvPr>
        </p:nvSpPr>
        <p:spPr/>
        <p:txBody>
          <a:bodyPr rtlCol="0"/>
          <a:lstStyle/>
          <a:p>
            <a:pPr rtl="0"/>
            <a:fld id="{E8F78C46-0F8A-46A1-8290-979D30BA511F}" type="datetime1">
              <a:rPr lang="tr-TR" noProof="0" smtClean="0"/>
              <a:t>14.11.2025</a:t>
            </a:fld>
            <a:endParaRPr lang="tr-TR" noProof="0" dirty="0"/>
          </a:p>
        </p:txBody>
      </p:sp>
      <p:sp>
        <p:nvSpPr>
          <p:cNvPr id="8" name="Alt Bilgi Yer Tutucusu 7"/>
          <p:cNvSpPr>
            <a:spLocks noGrp="1"/>
          </p:cNvSpPr>
          <p:nvPr>
            <p:ph type="ftr" sz="quarter" idx="11"/>
          </p:nvPr>
        </p:nvSpPr>
        <p:spPr/>
        <p:txBody>
          <a:bodyPr rtlCol="0"/>
          <a:lstStyle/>
          <a:p>
            <a:pPr rtl="0"/>
            <a:endParaRPr lang="tr-TR" noProof="0" dirty="0"/>
          </a:p>
        </p:txBody>
      </p:sp>
      <p:sp>
        <p:nvSpPr>
          <p:cNvPr id="9" name="Slayt Numarası Yer Tutucusu 8"/>
          <p:cNvSpPr>
            <a:spLocks noGrp="1"/>
          </p:cNvSpPr>
          <p:nvPr>
            <p:ph type="sldNum" sz="quarter" idx="12"/>
          </p:nvPr>
        </p:nvSpPr>
        <p:spPr/>
        <p:txBody>
          <a:bodyPr rtlCol="0"/>
          <a:lstStyle/>
          <a:p>
            <a:pPr rtl="0"/>
            <a:fld id="{4FAB73BC-B049-4115-A692-8D63A059BFB8}" type="slidenum">
              <a:rPr lang="tr-TR" noProof="0" smtClean="0"/>
              <a:t>‹#›</a:t>
            </a:fld>
            <a:endParaRPr lang="tr-TR"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Başlık 5"/>
          <p:cNvSpPr>
            <a:spLocks noGrp="1"/>
          </p:cNvSpPr>
          <p:nvPr>
            <p:ph type="title"/>
          </p:nvPr>
        </p:nvSpPr>
        <p:spPr/>
        <p:txBody>
          <a:bodyPr rtlCol="0"/>
          <a:lstStyle/>
          <a:p>
            <a:pPr rtl="0"/>
            <a:r>
              <a:rPr lang="en-GB" noProof="0"/>
              <a:t>Click to edit Master title style</a:t>
            </a:r>
            <a:endParaRPr lang="tr-TR" noProof="0" dirty="0"/>
          </a:p>
        </p:txBody>
      </p:sp>
      <p:sp>
        <p:nvSpPr>
          <p:cNvPr id="3" name="Tarih Yer Tutucusu 2"/>
          <p:cNvSpPr>
            <a:spLocks noGrp="1"/>
          </p:cNvSpPr>
          <p:nvPr>
            <p:ph type="dt" sz="half" idx="10"/>
          </p:nvPr>
        </p:nvSpPr>
        <p:spPr/>
        <p:txBody>
          <a:bodyPr rtlCol="0"/>
          <a:lstStyle/>
          <a:p>
            <a:pPr rtl="0"/>
            <a:fld id="{B636D247-7C5F-497B-9577-7448A3E8FA81}" type="datetime1">
              <a:rPr lang="tr-TR" noProof="0" smtClean="0"/>
              <a:t>14.11.2025</a:t>
            </a:fld>
            <a:endParaRPr lang="tr-TR" noProof="0" dirty="0"/>
          </a:p>
        </p:txBody>
      </p:sp>
      <p:sp>
        <p:nvSpPr>
          <p:cNvPr id="4" name="Alt Bilgi Yer Tutucusu 3"/>
          <p:cNvSpPr>
            <a:spLocks noGrp="1"/>
          </p:cNvSpPr>
          <p:nvPr>
            <p:ph type="ftr" sz="quarter" idx="11"/>
          </p:nvPr>
        </p:nvSpPr>
        <p:spPr/>
        <p:txBody>
          <a:bodyPr rtlCol="0"/>
          <a:lstStyle/>
          <a:p>
            <a:pPr rtl="0"/>
            <a:endParaRPr lang="tr-TR" noProof="0" dirty="0"/>
          </a:p>
        </p:txBody>
      </p:sp>
      <p:sp>
        <p:nvSpPr>
          <p:cNvPr id="5" name="Slayt Numarası Yer Tutucusu 4"/>
          <p:cNvSpPr>
            <a:spLocks noGrp="1"/>
          </p:cNvSpPr>
          <p:nvPr>
            <p:ph type="sldNum" sz="quarter" idx="12"/>
          </p:nvPr>
        </p:nvSpPr>
        <p:spPr/>
        <p:txBody>
          <a:bodyPr rtlCol="0"/>
          <a:lstStyle/>
          <a:p>
            <a:pPr rtl="0"/>
            <a:fld id="{4FAB73BC-B049-4115-A692-8D63A059BFB8}" type="slidenum">
              <a:rPr lang="tr-TR" noProof="0" smtClean="0"/>
              <a:t>‹#›</a:t>
            </a:fld>
            <a:endParaRPr lang="tr-TR"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p>
            <a:pPr rtl="0"/>
            <a:fld id="{8244EACF-928B-4FE8-BEC7-52F87FA49D2A}" type="datetime1">
              <a:rPr lang="tr-TR" noProof="0" smtClean="0"/>
              <a:t>14.11.2025</a:t>
            </a:fld>
            <a:endParaRPr lang="tr-TR" noProof="0" dirty="0"/>
          </a:p>
        </p:txBody>
      </p:sp>
      <p:sp>
        <p:nvSpPr>
          <p:cNvPr id="3" name="Alt Bilgi Yer Tutucusu 2"/>
          <p:cNvSpPr>
            <a:spLocks noGrp="1"/>
          </p:cNvSpPr>
          <p:nvPr>
            <p:ph type="ftr" sz="quarter" idx="11"/>
          </p:nvPr>
        </p:nvSpPr>
        <p:spPr/>
        <p:txBody>
          <a:bodyPr rtlCol="0"/>
          <a:lstStyle/>
          <a:p>
            <a:pPr rtl="0"/>
            <a:endParaRPr lang="tr-TR" noProof="0" dirty="0"/>
          </a:p>
        </p:txBody>
      </p:sp>
      <p:sp>
        <p:nvSpPr>
          <p:cNvPr id="4" name="Slayt Numarası Yer Tutucusu 3"/>
          <p:cNvSpPr>
            <a:spLocks noGrp="1"/>
          </p:cNvSpPr>
          <p:nvPr>
            <p:ph type="sldNum" sz="quarter" idx="12"/>
          </p:nvPr>
        </p:nvSpPr>
        <p:spPr/>
        <p:txBody>
          <a:bodyPr rtlCol="0"/>
          <a:lstStyle/>
          <a:p>
            <a:pPr rtl="0"/>
            <a:fld id="{4FAB73BC-B049-4115-A692-8D63A059BFB8}" type="slidenum">
              <a:rPr lang="tr-TR" noProof="0" smtClean="0"/>
              <a:t>‹#›</a:t>
            </a:fld>
            <a:endParaRPr lang="tr-TR"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41248" y="457200"/>
            <a:ext cx="3200400" cy="1600197"/>
          </a:xfrm>
        </p:spPr>
        <p:txBody>
          <a:bodyPr rtlCol="0" anchor="b">
            <a:normAutofit/>
          </a:bodyPr>
          <a:lstStyle>
            <a:lvl1pPr>
              <a:defRPr sz="3200" b="0" baseline="0"/>
            </a:lvl1pPr>
          </a:lstStyle>
          <a:p>
            <a:pPr rtl="0"/>
            <a:r>
              <a:rPr lang="en-GB" noProof="0"/>
              <a:t>Click to edit Master title style</a:t>
            </a:r>
            <a:endParaRPr lang="tr-TR" noProof="0" dirty="0"/>
          </a:p>
        </p:txBody>
      </p:sp>
      <p:sp>
        <p:nvSpPr>
          <p:cNvPr id="3" name="İçerik Yer Tutucusu 2"/>
          <p:cNvSpPr>
            <a:spLocks noGrp="1"/>
          </p:cNvSpPr>
          <p:nvPr>
            <p:ph idx="1"/>
          </p:nvPr>
        </p:nvSpPr>
        <p:spPr>
          <a:xfrm>
            <a:off x="4504267" y="685800"/>
            <a:ext cx="6079066" cy="5486400"/>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tr-TR" noProof="0" dirty="0"/>
          </a:p>
        </p:txBody>
      </p:sp>
      <p:sp>
        <p:nvSpPr>
          <p:cNvPr id="4" name="Metin Yer Tutucusu 3"/>
          <p:cNvSpPr>
            <a:spLocks noGrp="1"/>
          </p:cNvSpPr>
          <p:nvPr>
            <p:ph type="body" sz="half" idx="2"/>
          </p:nvPr>
        </p:nvSpPr>
        <p:spPr>
          <a:xfrm>
            <a:off x="841248" y="2099734"/>
            <a:ext cx="3200400" cy="3810001"/>
          </a:xfrm>
        </p:spPr>
        <p:txBody>
          <a:bodyPr rtlCol="0">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5" name="Tarih Yer Tutucusu 4"/>
          <p:cNvSpPr>
            <a:spLocks noGrp="1"/>
          </p:cNvSpPr>
          <p:nvPr>
            <p:ph type="dt" sz="half" idx="10"/>
          </p:nvPr>
        </p:nvSpPr>
        <p:spPr/>
        <p:txBody>
          <a:bodyPr rtlCol="0"/>
          <a:lstStyle/>
          <a:p>
            <a:pPr rtl="0"/>
            <a:fld id="{F1975C94-46A4-4E01-8ED2-36AFCA023E8B}" type="datetime1">
              <a:rPr lang="tr-TR" noProof="0" smtClean="0"/>
              <a:t>14.11.2025</a:t>
            </a:fld>
            <a:endParaRPr lang="tr-TR" noProof="0"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4FAB73BC-B049-4115-A692-8D63A059BFB8}" type="slidenum">
              <a:rPr lang="tr-TR" noProof="0" smtClean="0"/>
              <a:t>‹#›</a:t>
            </a:fld>
            <a:endParaRPr lang="tr-TR"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8" name="Dikdörtgen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a:xfrm>
            <a:off x="914400" y="5257800"/>
            <a:ext cx="9982200" cy="914400"/>
          </a:xfrm>
        </p:spPr>
        <p:txBody>
          <a:bodyPr rtlCol="0" anchor="b">
            <a:normAutofit/>
          </a:bodyPr>
          <a:lstStyle>
            <a:lvl1pPr>
              <a:defRPr sz="2800" b="0">
                <a:solidFill>
                  <a:schemeClr val="bg1"/>
                </a:solidFill>
              </a:defRPr>
            </a:lvl1pPr>
          </a:lstStyle>
          <a:p>
            <a:pPr rtl="0"/>
            <a:r>
              <a:rPr lang="en-GB" noProof="0"/>
              <a:t>Click to edit Master title style</a:t>
            </a:r>
            <a:endParaRPr lang="tr-TR" noProof="0" dirty="0"/>
          </a:p>
        </p:txBody>
      </p:sp>
      <p:sp>
        <p:nvSpPr>
          <p:cNvPr id="3" name="Resim Yer Tutucusu 2"/>
          <p:cNvSpPr>
            <a:spLocks noGrp="1" noChangeAspect="1"/>
          </p:cNvSpPr>
          <p:nvPr>
            <p:ph type="pic" idx="1"/>
          </p:nvPr>
        </p:nvSpPr>
        <p:spPr>
          <a:xfrm>
            <a:off x="0" y="0"/>
            <a:ext cx="11292840" cy="5128923"/>
          </a:xfrm>
          <a:solidFill>
            <a:schemeClr val="accent1"/>
          </a:solidFill>
        </p:spPr>
        <p:txBody>
          <a:bodyPr rtlCol="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noProof="0"/>
              <a:t>Click icon to add picture</a:t>
            </a:r>
            <a:endParaRPr lang="tr-TR" noProof="0" dirty="0"/>
          </a:p>
        </p:txBody>
      </p:sp>
      <p:sp>
        <p:nvSpPr>
          <p:cNvPr id="4" name="Metin Yer Tutucusu 3"/>
          <p:cNvSpPr>
            <a:spLocks noGrp="1"/>
          </p:cNvSpPr>
          <p:nvPr>
            <p:ph type="body" sz="half" idx="2"/>
          </p:nvPr>
        </p:nvSpPr>
        <p:spPr>
          <a:xfrm>
            <a:off x="914400" y="6108589"/>
            <a:ext cx="9982200" cy="597011"/>
          </a:xfrm>
        </p:spPr>
        <p:txBody>
          <a:bodyPr rtlCol="0">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5" name="Tarih Yer Tutucusu 4"/>
          <p:cNvSpPr>
            <a:spLocks noGrp="1"/>
          </p:cNvSpPr>
          <p:nvPr>
            <p:ph type="dt" sz="half" idx="10"/>
          </p:nvPr>
        </p:nvSpPr>
        <p:spPr/>
        <p:txBody>
          <a:bodyPr rtlCol="0"/>
          <a:lstStyle/>
          <a:p>
            <a:pPr rtl="0"/>
            <a:fld id="{9F4CF6FB-1B3A-4136-A498-89610AC623C9}" type="datetime1">
              <a:rPr lang="tr-TR" noProof="0" smtClean="0"/>
              <a:t>14.11.2025</a:t>
            </a:fld>
            <a:endParaRPr lang="tr-TR" noProof="0"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4FAB73BC-B049-4115-A692-8D63A059BFB8}" type="slidenum">
              <a:rPr lang="tr-TR" noProof="0" smtClean="0"/>
              <a:t>‹#›</a:t>
            </a:fld>
            <a:endParaRPr lang="tr-TR"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ikdörtgen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Başlık Yer Tutucusu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pPr rtl="0"/>
            <a:r>
              <a:rPr lang="tr-TR" noProof="0" dirty="0"/>
              <a:t>Asıl başlık stilini düzenlemek için tıklayın</a:t>
            </a:r>
          </a:p>
        </p:txBody>
      </p:sp>
      <p:sp>
        <p:nvSpPr>
          <p:cNvPr id="3" name="Metin Yer Tutucusu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4" name="Tarih Yer Tutucusu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pPr rtl="0"/>
            <a:fld id="{3D8B6AE9-020F-495A-ABB9-5E6B2D07FCF3}" type="datetime1">
              <a:rPr lang="tr-TR" noProof="0" smtClean="0"/>
              <a:t>14.11.2025</a:t>
            </a:fld>
            <a:endParaRPr lang="tr-TR" noProof="0" dirty="0"/>
          </a:p>
        </p:txBody>
      </p:sp>
      <p:sp>
        <p:nvSpPr>
          <p:cNvPr id="5" name="Alt Bilgi Yer Tutucusu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pPr rtl="0"/>
            <a:endParaRPr lang="tr-TR" noProof="0" dirty="0"/>
          </a:p>
        </p:txBody>
      </p:sp>
      <p:sp>
        <p:nvSpPr>
          <p:cNvPr id="6" name="Slayt Numarası Yer Tutucusu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pPr rtl="0"/>
            <a:fld id="{4FAB73BC-B049-4115-A692-8D63A059BFB8}" type="slidenum">
              <a:rPr lang="tr-TR" noProof="0" smtClean="0"/>
              <a:pPr/>
              <a:t>‹#›</a:t>
            </a:fld>
            <a:endParaRPr lang="tr-TR" noProof="0"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4.xml"/><Relationship Id="rId1" Type="http://schemas.openxmlformats.org/officeDocument/2006/relationships/video" Target="https://www.youtube.com/embed/a55S1nsFlgw?list=OLAK5uy_ml-xVMKs8VVuVnOzhufIVDsjeM3vZ-vKo" TargetMode="External"/><Relationship Id="rId6" Type="http://schemas.openxmlformats.org/officeDocument/2006/relationships/hyperlink" Target="https://www.youtube.com/watch?v=a55S1nsFlgw&amp;list=OLAK5uy_ml-xVMKs8VVuVnOzhufIVDsjeM3vZ-vKo&amp;index=72" TargetMode="Externa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youtube.com/watch?v=lWKMsOK1hR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hyperlink" Target="https://youtu.be/JPDSWe2R9dU?si=bXVvxHaRv0I31W9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E48B8D-7A59-42A4-A61B-B66E6063DD0D}"/>
              </a:ext>
            </a:extLst>
          </p:cNvPr>
          <p:cNvSpPr>
            <a:spLocks noGrp="1"/>
          </p:cNvSpPr>
          <p:nvPr>
            <p:ph type="ctrTitle"/>
          </p:nvPr>
        </p:nvSpPr>
        <p:spPr>
          <a:xfrm>
            <a:off x="5894961" y="175292"/>
            <a:ext cx="6089516" cy="3667133"/>
          </a:xfrm>
        </p:spPr>
        <p:txBody>
          <a:bodyPr rtlCol="0">
            <a:noAutofit/>
          </a:bodyPr>
          <a:lstStyle/>
          <a:p>
            <a:r>
              <a:rPr lang="en-US" sz="4000"/>
              <a:t>Constructing a National Sound:</a:t>
            </a:r>
            <a:br>
              <a:rPr lang="tr-TR" sz="4000"/>
            </a:br>
            <a:r>
              <a:rPr lang="en-US" sz="4000"/>
              <a:t>Music as Social Engineering in the Early Turkish Republic</a:t>
            </a:r>
            <a:endParaRPr lang="tr-TR" sz="4000" dirty="0"/>
          </a:p>
        </p:txBody>
      </p:sp>
      <p:sp>
        <p:nvSpPr>
          <p:cNvPr id="3" name="Alt Başlık 2">
            <a:extLst>
              <a:ext uri="{FF2B5EF4-FFF2-40B4-BE49-F238E27FC236}">
                <a16:creationId xmlns:a16="http://schemas.microsoft.com/office/drawing/2014/main" id="{93871044-9D2C-42D1-8B31-E3D6F11C6013}"/>
              </a:ext>
            </a:extLst>
          </p:cNvPr>
          <p:cNvSpPr>
            <a:spLocks noGrp="1"/>
          </p:cNvSpPr>
          <p:nvPr>
            <p:ph type="subTitle" idx="1"/>
          </p:nvPr>
        </p:nvSpPr>
        <p:spPr>
          <a:xfrm>
            <a:off x="8241497" y="5617724"/>
            <a:ext cx="3950503" cy="1691640"/>
          </a:xfrm>
        </p:spPr>
        <p:txBody>
          <a:bodyPr rtlCol="0">
            <a:normAutofit/>
          </a:bodyPr>
          <a:lstStyle/>
          <a:p>
            <a:pPr algn="r"/>
            <a:r>
              <a:rPr lang="en-US" sz="2000">
                <a:solidFill>
                  <a:schemeClr val="tx1">
                    <a:lumMod val="85000"/>
                  </a:schemeClr>
                </a:solidFill>
              </a:rPr>
              <a:t>Sound, Music, Noise: Historical Perspectives 2025/26 Fall</a:t>
            </a:r>
            <a:endParaRPr lang="tr-TR" sz="2000">
              <a:solidFill>
                <a:schemeClr val="tx1">
                  <a:lumMod val="85000"/>
                </a:schemeClr>
              </a:solidFill>
            </a:endParaRPr>
          </a:p>
          <a:p>
            <a:pPr algn="r" rtl="0"/>
            <a:r>
              <a:rPr lang="tr-TR" sz="2000">
                <a:solidFill>
                  <a:schemeClr val="tx1">
                    <a:lumMod val="85000"/>
                  </a:schemeClr>
                </a:solidFill>
              </a:rPr>
              <a:t>D. Giray Kalkan</a:t>
            </a:r>
            <a:endParaRPr lang="tr-TR" sz="2000" dirty="0">
              <a:solidFill>
                <a:schemeClr val="tx1">
                  <a:lumMod val="85000"/>
                </a:schemeClr>
              </a:solidFill>
            </a:endParaRPr>
          </a:p>
        </p:txBody>
      </p:sp>
      <p:pic>
        <p:nvPicPr>
          <p:cNvPr id="6" name="Picture 5">
            <a:extLst>
              <a:ext uri="{FF2B5EF4-FFF2-40B4-BE49-F238E27FC236}">
                <a16:creationId xmlns:a16="http://schemas.microsoft.com/office/drawing/2014/main" id="{5341603F-16E9-1DAC-D678-CFBCFB66B61D}"/>
              </a:ext>
            </a:extLst>
          </p:cNvPr>
          <p:cNvPicPr>
            <a:picLocks noChangeAspect="1"/>
          </p:cNvPicPr>
          <p:nvPr/>
        </p:nvPicPr>
        <p:blipFill>
          <a:blip r:embed="rId3"/>
          <a:stretch>
            <a:fillRect/>
          </a:stretch>
        </p:blipFill>
        <p:spPr>
          <a:xfrm>
            <a:off x="0" y="0"/>
            <a:ext cx="5090746" cy="6858000"/>
          </a:xfrm>
          <a:prstGeom prst="rect">
            <a:avLst/>
          </a:prstGeom>
        </p:spPr>
      </p:pic>
      <p:sp>
        <p:nvSpPr>
          <p:cNvPr id="8" name="TextBox 7">
            <a:extLst>
              <a:ext uri="{FF2B5EF4-FFF2-40B4-BE49-F238E27FC236}">
                <a16:creationId xmlns:a16="http://schemas.microsoft.com/office/drawing/2014/main" id="{742CD23C-BDC0-935B-5281-61B6C4BDCEB5}"/>
              </a:ext>
            </a:extLst>
          </p:cNvPr>
          <p:cNvSpPr txBox="1"/>
          <p:nvPr/>
        </p:nvSpPr>
        <p:spPr>
          <a:xfrm>
            <a:off x="5090746" y="6150114"/>
            <a:ext cx="1757526" cy="646331"/>
          </a:xfrm>
          <a:prstGeom prst="rect">
            <a:avLst/>
          </a:prstGeom>
          <a:noFill/>
        </p:spPr>
        <p:txBody>
          <a:bodyPr wrap="square">
            <a:spAutoFit/>
          </a:bodyPr>
          <a:lstStyle/>
          <a:p>
            <a:r>
              <a:rPr lang="en-GB" sz="900"/>
              <a:t>The cover of Ali Rıfat Bey's composition of the National Anthem</a:t>
            </a:r>
            <a:r>
              <a:rPr lang="tr-TR" sz="900"/>
              <a:t> (before the Latin alphabet reform)</a:t>
            </a:r>
            <a:endParaRPr lang="en-GB" sz="900"/>
          </a:p>
        </p:txBody>
      </p:sp>
    </p:spTree>
    <p:extLst>
      <p:ext uri="{BB962C8B-B14F-4D97-AF65-F5344CB8AC3E}">
        <p14:creationId xmlns:p14="http://schemas.microsoft.com/office/powerpoint/2010/main" val="3226644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B2BB40A-70CB-5A0E-5300-0013EDDFDD64}"/>
              </a:ext>
            </a:extLst>
          </p:cNvPr>
          <p:cNvSpPr txBox="1"/>
          <p:nvPr/>
        </p:nvSpPr>
        <p:spPr>
          <a:xfrm>
            <a:off x="622570" y="141210"/>
            <a:ext cx="10291864" cy="369332"/>
          </a:xfrm>
          <a:prstGeom prst="rect">
            <a:avLst/>
          </a:prstGeom>
          <a:noFill/>
        </p:spPr>
        <p:txBody>
          <a:bodyPr wrap="square">
            <a:spAutoFit/>
          </a:bodyPr>
          <a:lstStyle/>
          <a:p>
            <a:r>
              <a:rPr lang="en-US" b="1">
                <a:latin typeface="+mj-lt"/>
              </a:rPr>
              <a:t>The Agents of the Constructing</a:t>
            </a:r>
            <a:r>
              <a:rPr lang="tr-TR" b="1">
                <a:latin typeface="+mj-lt"/>
              </a:rPr>
              <a:t> National Music</a:t>
            </a:r>
            <a:r>
              <a:rPr lang="en-US" b="1">
                <a:latin typeface="+mj-lt"/>
              </a:rPr>
              <a:t>: Composers, Experts, and Collectors</a:t>
            </a:r>
            <a:endParaRPr lang="en-GB" b="1">
              <a:latin typeface="+mj-lt"/>
            </a:endParaRPr>
          </a:p>
        </p:txBody>
      </p:sp>
      <p:sp>
        <p:nvSpPr>
          <p:cNvPr id="12" name="TextBox 11">
            <a:extLst>
              <a:ext uri="{FF2B5EF4-FFF2-40B4-BE49-F238E27FC236}">
                <a16:creationId xmlns:a16="http://schemas.microsoft.com/office/drawing/2014/main" id="{AF0497C4-2858-AFA7-EDBB-79350483BFBE}"/>
              </a:ext>
            </a:extLst>
          </p:cNvPr>
          <p:cNvSpPr txBox="1"/>
          <p:nvPr/>
        </p:nvSpPr>
        <p:spPr>
          <a:xfrm>
            <a:off x="622570" y="890240"/>
            <a:ext cx="6104106" cy="861774"/>
          </a:xfrm>
          <a:prstGeom prst="rect">
            <a:avLst/>
          </a:prstGeom>
          <a:noFill/>
        </p:spPr>
        <p:txBody>
          <a:bodyPr wrap="square">
            <a:spAutoFit/>
          </a:bodyPr>
          <a:lstStyle/>
          <a:p>
            <a:pPr marL="342900" indent="-342900">
              <a:buAutoNum type="arabicPeriod"/>
            </a:pPr>
            <a:r>
              <a:rPr lang="tr-TR" b="1"/>
              <a:t>The </a:t>
            </a:r>
            <a:r>
              <a:rPr lang="en-US" b="1"/>
              <a:t>Turkish Five.</a:t>
            </a:r>
            <a:endParaRPr lang="tr-TR" b="1"/>
          </a:p>
          <a:p>
            <a:pPr marL="342900" indent="-342900">
              <a:buFont typeface="Wingdings" panose="05000000000000000000" pitchFamily="2" charset="2"/>
              <a:buChar char="§"/>
            </a:pPr>
            <a:r>
              <a:rPr lang="tr-TR" sz="1400"/>
              <a:t>state-sponsored composers that were </a:t>
            </a:r>
            <a:r>
              <a:rPr lang="en-US" sz="1400"/>
              <a:t>sent to Europe to be educated</a:t>
            </a:r>
          </a:p>
          <a:p>
            <a:pPr marL="342900" indent="-342900">
              <a:buFont typeface="Wingdings" panose="05000000000000000000" pitchFamily="2" charset="2"/>
              <a:buChar char="§"/>
            </a:pPr>
            <a:endParaRPr lang="tr-TR"/>
          </a:p>
        </p:txBody>
      </p:sp>
      <p:pic>
        <p:nvPicPr>
          <p:cNvPr id="14" name="Picture 13" descr="A collage of a person&#10;&#10;AI-generated content may be incorrect.">
            <a:extLst>
              <a:ext uri="{FF2B5EF4-FFF2-40B4-BE49-F238E27FC236}">
                <a16:creationId xmlns:a16="http://schemas.microsoft.com/office/drawing/2014/main" id="{082E2D03-2E92-CB6D-B391-3341B660AB89}"/>
              </a:ext>
            </a:extLst>
          </p:cNvPr>
          <p:cNvPicPr>
            <a:picLocks noChangeAspect="1"/>
          </p:cNvPicPr>
          <p:nvPr/>
        </p:nvPicPr>
        <p:blipFill>
          <a:blip r:embed="rId3"/>
          <a:stretch>
            <a:fillRect/>
          </a:stretch>
        </p:blipFill>
        <p:spPr>
          <a:xfrm>
            <a:off x="0" y="1529048"/>
            <a:ext cx="11303540" cy="3413655"/>
          </a:xfrm>
          <a:prstGeom prst="rect">
            <a:avLst/>
          </a:prstGeom>
        </p:spPr>
      </p:pic>
      <p:sp>
        <p:nvSpPr>
          <p:cNvPr id="16" name="TextBox 15">
            <a:extLst>
              <a:ext uri="{FF2B5EF4-FFF2-40B4-BE49-F238E27FC236}">
                <a16:creationId xmlns:a16="http://schemas.microsoft.com/office/drawing/2014/main" id="{AEF8AEDB-E47D-CFF9-D752-3EFF3B918CD4}"/>
              </a:ext>
            </a:extLst>
          </p:cNvPr>
          <p:cNvSpPr txBox="1"/>
          <p:nvPr/>
        </p:nvSpPr>
        <p:spPr>
          <a:xfrm>
            <a:off x="6726676" y="5425102"/>
            <a:ext cx="2099959" cy="1384995"/>
          </a:xfrm>
          <a:prstGeom prst="rect">
            <a:avLst/>
          </a:prstGeom>
          <a:noFill/>
        </p:spPr>
        <p:txBody>
          <a:bodyPr wrap="square">
            <a:spAutoFit/>
          </a:bodyPr>
          <a:lstStyle/>
          <a:p>
            <a:r>
              <a:rPr lang="en-US" sz="1050"/>
              <a:t>During his years of study in Vienna, under the guidance of his teacher Joseph Marx, he composed his early works</a:t>
            </a:r>
            <a:endParaRPr lang="tr-TR" sz="1050"/>
          </a:p>
          <a:p>
            <a:r>
              <a:rPr lang="tr-TR" sz="1050"/>
              <a:t>When</a:t>
            </a:r>
            <a:r>
              <a:rPr lang="en-US" sz="1050"/>
              <a:t> he</a:t>
            </a:r>
            <a:r>
              <a:rPr lang="tr-TR" sz="1050"/>
              <a:t> returned, he</a:t>
            </a:r>
            <a:r>
              <a:rPr lang="en-US" sz="1050"/>
              <a:t> began working as the music director of the Istanbul City Theater in 1932.</a:t>
            </a:r>
          </a:p>
        </p:txBody>
      </p:sp>
      <p:sp>
        <p:nvSpPr>
          <p:cNvPr id="18" name="TextBox 17">
            <a:extLst>
              <a:ext uri="{FF2B5EF4-FFF2-40B4-BE49-F238E27FC236}">
                <a16:creationId xmlns:a16="http://schemas.microsoft.com/office/drawing/2014/main" id="{D464E3BA-A551-7002-05AD-D5B3BD44B1E9}"/>
              </a:ext>
            </a:extLst>
          </p:cNvPr>
          <p:cNvSpPr txBox="1"/>
          <p:nvPr/>
        </p:nvSpPr>
        <p:spPr>
          <a:xfrm>
            <a:off x="260215" y="5667477"/>
            <a:ext cx="1772866" cy="1061829"/>
          </a:xfrm>
          <a:prstGeom prst="rect">
            <a:avLst/>
          </a:prstGeom>
          <a:noFill/>
        </p:spPr>
        <p:txBody>
          <a:bodyPr wrap="square">
            <a:spAutoFit/>
          </a:bodyPr>
          <a:lstStyle/>
          <a:p>
            <a:pPr>
              <a:buNone/>
            </a:pPr>
            <a:r>
              <a:rPr lang="tr-TR" sz="1050"/>
              <a:t>Studied in France</a:t>
            </a:r>
          </a:p>
          <a:p>
            <a:pPr>
              <a:buNone/>
            </a:pPr>
            <a:r>
              <a:rPr lang="en-US" sz="1050"/>
              <a:t>writer of Özsoy </a:t>
            </a:r>
            <a:r>
              <a:rPr lang="en-US" sz="1050" b="1"/>
              <a:t>Opera</a:t>
            </a:r>
            <a:r>
              <a:rPr lang="tr-TR" sz="1050" b="1"/>
              <a:t> </a:t>
            </a:r>
            <a:r>
              <a:rPr lang="tr-TR" sz="1050"/>
              <a:t>and the one</a:t>
            </a:r>
          </a:p>
          <a:p>
            <a:pPr>
              <a:buNone/>
            </a:pPr>
            <a:r>
              <a:rPr lang="en-US" sz="1050"/>
              <a:t>accompanied </a:t>
            </a:r>
            <a:r>
              <a:rPr lang="en-US" sz="1050" b="1"/>
              <a:t>Béla Bartók</a:t>
            </a:r>
            <a:r>
              <a:rPr lang="en-US" sz="1050"/>
              <a:t> on his 1936 research trip</a:t>
            </a:r>
            <a:r>
              <a:rPr lang="tr-TR" sz="1050"/>
              <a:t>.</a:t>
            </a:r>
            <a:endParaRPr lang="en-US" sz="1050"/>
          </a:p>
        </p:txBody>
      </p:sp>
      <p:sp>
        <p:nvSpPr>
          <p:cNvPr id="20" name="TextBox 19">
            <a:extLst>
              <a:ext uri="{FF2B5EF4-FFF2-40B4-BE49-F238E27FC236}">
                <a16:creationId xmlns:a16="http://schemas.microsoft.com/office/drawing/2014/main" id="{CDEED89C-C708-90BE-ABB4-072D1010D9D7}"/>
              </a:ext>
            </a:extLst>
          </p:cNvPr>
          <p:cNvSpPr txBox="1"/>
          <p:nvPr/>
        </p:nvSpPr>
        <p:spPr>
          <a:xfrm>
            <a:off x="2675107" y="5586685"/>
            <a:ext cx="1772866" cy="1223412"/>
          </a:xfrm>
          <a:prstGeom prst="rect">
            <a:avLst/>
          </a:prstGeom>
          <a:noFill/>
        </p:spPr>
        <p:txBody>
          <a:bodyPr wrap="square">
            <a:spAutoFit/>
          </a:bodyPr>
          <a:lstStyle/>
          <a:p>
            <a:pPr>
              <a:buNone/>
            </a:pPr>
            <a:r>
              <a:rPr lang="tr-TR" sz="1050"/>
              <a:t>Studied in Austria </a:t>
            </a:r>
            <a:r>
              <a:rPr lang="en-US" sz="1050"/>
              <a:t>assigned by the Ministry of Education to guide </a:t>
            </a:r>
            <a:r>
              <a:rPr lang="en-US" sz="1050" b="1"/>
              <a:t>Paul Hindemith</a:t>
            </a:r>
            <a:r>
              <a:rPr lang="en-US" sz="1050"/>
              <a:t> in the founding of the </a:t>
            </a:r>
            <a:r>
              <a:rPr lang="en-US" sz="1050" b="1"/>
              <a:t>Ankara State Conservatory</a:t>
            </a:r>
            <a:r>
              <a:rPr lang="en-US" sz="1050"/>
              <a:t> in 1935-1936</a:t>
            </a:r>
          </a:p>
        </p:txBody>
      </p:sp>
      <p:sp>
        <p:nvSpPr>
          <p:cNvPr id="22" name="TextBox 21">
            <a:extLst>
              <a:ext uri="{FF2B5EF4-FFF2-40B4-BE49-F238E27FC236}">
                <a16:creationId xmlns:a16="http://schemas.microsoft.com/office/drawing/2014/main" id="{FAD49572-53BE-D64F-60A1-DFB47ED42EAC}"/>
              </a:ext>
            </a:extLst>
          </p:cNvPr>
          <p:cNvSpPr txBox="1"/>
          <p:nvPr/>
        </p:nvSpPr>
        <p:spPr>
          <a:xfrm>
            <a:off x="4700891" y="5654961"/>
            <a:ext cx="1772866" cy="1061829"/>
          </a:xfrm>
          <a:prstGeom prst="rect">
            <a:avLst/>
          </a:prstGeom>
          <a:noFill/>
        </p:spPr>
        <p:txBody>
          <a:bodyPr wrap="square">
            <a:spAutoFit/>
          </a:bodyPr>
          <a:lstStyle/>
          <a:p>
            <a:pPr>
              <a:buNone/>
            </a:pPr>
            <a:r>
              <a:rPr lang="en-US" sz="1050"/>
              <a:t>studied in Paris, and returned in 1930 to teach at the </a:t>
            </a:r>
            <a:r>
              <a:rPr lang="en-US" sz="1050" b="1"/>
              <a:t>Musiki Muallim Mektebi</a:t>
            </a:r>
            <a:r>
              <a:rPr lang="en-US" sz="1050"/>
              <a:t> (Music Teachers School) in Ankara</a:t>
            </a:r>
          </a:p>
        </p:txBody>
      </p:sp>
      <p:sp>
        <p:nvSpPr>
          <p:cNvPr id="24" name="TextBox 23">
            <a:extLst>
              <a:ext uri="{FF2B5EF4-FFF2-40B4-BE49-F238E27FC236}">
                <a16:creationId xmlns:a16="http://schemas.microsoft.com/office/drawing/2014/main" id="{5A9163EF-753C-A51A-3641-19F3FE6058E5}"/>
              </a:ext>
            </a:extLst>
          </p:cNvPr>
          <p:cNvSpPr txBox="1"/>
          <p:nvPr/>
        </p:nvSpPr>
        <p:spPr>
          <a:xfrm>
            <a:off x="260215" y="5045403"/>
            <a:ext cx="10865796" cy="276999"/>
          </a:xfrm>
          <a:prstGeom prst="rect">
            <a:avLst/>
          </a:prstGeom>
          <a:noFill/>
        </p:spPr>
        <p:txBody>
          <a:bodyPr wrap="square">
            <a:spAutoFit/>
          </a:bodyPr>
          <a:lstStyle/>
          <a:p>
            <a:r>
              <a:rPr lang="tr-TR" sz="1200" b="0" i="0">
                <a:solidFill>
                  <a:srgbClr val="1E1E1E"/>
                </a:solidFill>
                <a:effectLst/>
                <a:latin typeface="Raleway" pitchFamily="2" charset="-94"/>
              </a:rPr>
              <a:t>Ahmet Adnan Saygun,                   Necil Kazım Akses                 Ulvi Cemal Erkin                                    Hasan Ferit Alnar                                   Cemal Reşit Rey</a:t>
            </a:r>
            <a:endParaRPr lang="en-GB" sz="1200"/>
          </a:p>
        </p:txBody>
      </p:sp>
      <p:sp>
        <p:nvSpPr>
          <p:cNvPr id="26" name="TextBox 25">
            <a:extLst>
              <a:ext uri="{FF2B5EF4-FFF2-40B4-BE49-F238E27FC236}">
                <a16:creationId xmlns:a16="http://schemas.microsoft.com/office/drawing/2014/main" id="{8F9C8E1B-A798-DAC2-D32A-8A4A00E7EC0C}"/>
              </a:ext>
            </a:extLst>
          </p:cNvPr>
          <p:cNvSpPr txBox="1"/>
          <p:nvPr/>
        </p:nvSpPr>
        <p:spPr>
          <a:xfrm>
            <a:off x="9305723" y="5425102"/>
            <a:ext cx="1997817" cy="1384995"/>
          </a:xfrm>
          <a:prstGeom prst="rect">
            <a:avLst/>
          </a:prstGeom>
          <a:noFill/>
        </p:spPr>
        <p:txBody>
          <a:bodyPr wrap="square">
            <a:spAutoFit/>
          </a:bodyPr>
          <a:lstStyle/>
          <a:p>
            <a:r>
              <a:rPr lang="en-US" sz="1050"/>
              <a:t>became a student of pianist Marguerite Long in France.</a:t>
            </a:r>
            <a:endParaRPr lang="tr-TR" sz="1050"/>
          </a:p>
          <a:p>
            <a:endParaRPr lang="tr-TR" sz="1050"/>
          </a:p>
          <a:p>
            <a:r>
              <a:rPr lang="tr-TR" sz="1050"/>
              <a:t>T</a:t>
            </a:r>
            <a:r>
              <a:rPr lang="en-GB" sz="1050"/>
              <a:t>aught at the Istanbul Conservatory starting in 1923 and composed his foundational 12 Anatolian Folk Songs in 1925.</a:t>
            </a:r>
          </a:p>
        </p:txBody>
      </p:sp>
    </p:spTree>
    <p:extLst>
      <p:ext uri="{BB962C8B-B14F-4D97-AF65-F5344CB8AC3E}">
        <p14:creationId xmlns:p14="http://schemas.microsoft.com/office/powerpoint/2010/main" val="219128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A935C-0F56-9187-AE40-276A34750C6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3EC7AF3-0027-3422-D5C7-84BB96BC2377}"/>
              </a:ext>
            </a:extLst>
          </p:cNvPr>
          <p:cNvSpPr txBox="1"/>
          <p:nvPr/>
        </p:nvSpPr>
        <p:spPr>
          <a:xfrm>
            <a:off x="490836" y="287511"/>
            <a:ext cx="4803033" cy="3323987"/>
          </a:xfrm>
          <a:prstGeom prst="rect">
            <a:avLst/>
          </a:prstGeom>
          <a:noFill/>
        </p:spPr>
        <p:txBody>
          <a:bodyPr wrap="square">
            <a:spAutoFit/>
          </a:bodyPr>
          <a:lstStyle/>
          <a:p>
            <a:r>
              <a:rPr lang="tr-TR"/>
              <a:t>2. </a:t>
            </a:r>
            <a:r>
              <a:rPr lang="en-US" b="1"/>
              <a:t>The Foreign Experts:</a:t>
            </a:r>
            <a:endParaRPr lang="tr-TR" b="1"/>
          </a:p>
          <a:p>
            <a:endParaRPr lang="tr-TR" b="1"/>
          </a:p>
          <a:p>
            <a:pPr marL="285750" indent="-285750">
              <a:buFont typeface="Arial" panose="020B0604020202020204" pitchFamily="34" charset="0"/>
              <a:buChar char="•"/>
            </a:pPr>
            <a:r>
              <a:rPr lang="en-US" b="1"/>
              <a:t>Paul Hindemith</a:t>
            </a:r>
            <a:endParaRPr lang="tr-TR" b="1"/>
          </a:p>
          <a:p>
            <a:pPr marL="285750" indent="-285750">
              <a:buFont typeface="Arial" panose="020B0604020202020204" pitchFamily="34" charset="0"/>
              <a:buChar char="•"/>
            </a:pPr>
            <a:endParaRPr lang="tr-TR" b="1"/>
          </a:p>
          <a:p>
            <a:pPr marL="285750" indent="-285750">
              <a:buFont typeface="Wingdings" panose="05000000000000000000" pitchFamily="2" charset="2"/>
              <a:buChar char="Ø"/>
            </a:pPr>
            <a:r>
              <a:rPr lang="tr-TR" sz="1400"/>
              <a:t>Invited in 1935 and </a:t>
            </a:r>
            <a:r>
              <a:rPr lang="en-US" sz="1400"/>
              <a:t>hired to establish the Ankara Conservatory.</a:t>
            </a:r>
            <a:endParaRPr lang="tr-TR" sz="1400"/>
          </a:p>
          <a:p>
            <a:pPr marL="285750" indent="-285750">
              <a:buFont typeface="Wingdings" panose="05000000000000000000" pitchFamily="2" charset="2"/>
              <a:buChar char="Ø"/>
            </a:pPr>
            <a:r>
              <a:rPr lang="en-US" sz="1400"/>
              <a:t>reports “Suggestions on how to emancipate the musical life in Turkey” were published in March and May 1936</a:t>
            </a:r>
            <a:r>
              <a:rPr lang="tr-TR" sz="1400"/>
              <a:t> and </a:t>
            </a:r>
            <a:r>
              <a:rPr lang="en-US" sz="1400"/>
              <a:t>the Ankara conservatory was founded in the same year."</a:t>
            </a:r>
          </a:p>
          <a:p>
            <a:pPr marL="285750" indent="-285750">
              <a:buFont typeface="Wingdings" panose="05000000000000000000" pitchFamily="2" charset="2"/>
              <a:buChar char="Ø"/>
            </a:pPr>
            <a:endParaRPr lang="en-US"/>
          </a:p>
          <a:p>
            <a:pPr marL="285750" indent="-285750">
              <a:buFont typeface="Wingdings" panose="05000000000000000000" pitchFamily="2" charset="2"/>
              <a:buChar char="Ø"/>
            </a:pPr>
            <a:endParaRPr lang="en-US"/>
          </a:p>
          <a:p>
            <a:endParaRPr lang="en-GB"/>
          </a:p>
        </p:txBody>
      </p:sp>
      <p:pic>
        <p:nvPicPr>
          <p:cNvPr id="5" name="Picture 4" descr="A person in a suit and bow tie&#10;&#10;AI-generated content may be incorrect.">
            <a:extLst>
              <a:ext uri="{FF2B5EF4-FFF2-40B4-BE49-F238E27FC236}">
                <a16:creationId xmlns:a16="http://schemas.microsoft.com/office/drawing/2014/main" id="{83784CC0-D4A0-5428-9330-B488B7AED062}"/>
              </a:ext>
            </a:extLst>
          </p:cNvPr>
          <p:cNvPicPr>
            <a:picLocks noChangeAspect="1"/>
          </p:cNvPicPr>
          <p:nvPr/>
        </p:nvPicPr>
        <p:blipFill>
          <a:blip r:embed="rId3"/>
          <a:stretch>
            <a:fillRect/>
          </a:stretch>
        </p:blipFill>
        <p:spPr>
          <a:xfrm>
            <a:off x="1070042" y="3182289"/>
            <a:ext cx="2363821" cy="3675711"/>
          </a:xfrm>
          <a:prstGeom prst="rect">
            <a:avLst/>
          </a:prstGeom>
        </p:spPr>
      </p:pic>
      <p:sp>
        <p:nvSpPr>
          <p:cNvPr id="9" name="TextBox 8">
            <a:extLst>
              <a:ext uri="{FF2B5EF4-FFF2-40B4-BE49-F238E27FC236}">
                <a16:creationId xmlns:a16="http://schemas.microsoft.com/office/drawing/2014/main" id="{3C907F1F-5C0D-D331-A44E-6E976CBD9F34}"/>
              </a:ext>
            </a:extLst>
          </p:cNvPr>
          <p:cNvSpPr txBox="1"/>
          <p:nvPr/>
        </p:nvSpPr>
        <p:spPr>
          <a:xfrm>
            <a:off x="6773696" y="802691"/>
            <a:ext cx="5321028" cy="3016210"/>
          </a:xfrm>
          <a:prstGeom prst="rect">
            <a:avLst/>
          </a:prstGeom>
          <a:noFill/>
        </p:spPr>
        <p:txBody>
          <a:bodyPr wrap="square">
            <a:spAutoFit/>
          </a:bodyPr>
          <a:lstStyle/>
          <a:p>
            <a:pPr marL="285750" indent="-285750">
              <a:buFont typeface="Arial" panose="020B0604020202020204" pitchFamily="34" charset="0"/>
              <a:buChar char="•"/>
            </a:pPr>
            <a:r>
              <a:rPr lang="tr-TR" b="1"/>
              <a:t>Béla Bartók</a:t>
            </a:r>
          </a:p>
          <a:p>
            <a:pPr marL="285750" indent="-285750">
              <a:buFont typeface="Arial" panose="020B0604020202020204" pitchFamily="34" charset="0"/>
              <a:buChar char="•"/>
            </a:pPr>
            <a:endParaRPr lang="tr-TR" sz="1200" b="1"/>
          </a:p>
          <a:p>
            <a:pPr marL="285750" indent="-285750">
              <a:buFont typeface="Wingdings" panose="05000000000000000000" pitchFamily="2" charset="2"/>
              <a:buChar char="Ø"/>
            </a:pPr>
            <a:r>
              <a:rPr lang="tr-TR" sz="1200"/>
              <a:t>was </a:t>
            </a:r>
            <a:r>
              <a:rPr lang="en-US" sz="1200"/>
              <a:t>invited in 193</a:t>
            </a:r>
            <a:r>
              <a:rPr lang="tr-TR" sz="1200"/>
              <a:t>5</a:t>
            </a:r>
            <a:r>
              <a:rPr lang="en-US" sz="1200"/>
              <a:t> by the László Rásonyi—a Hungarian-born philologist and professor at the newly founded University of Ankar</a:t>
            </a:r>
            <a:r>
              <a:rPr lang="tr-TR" sz="1200"/>
              <a:t>a, and in 1936 by People’s Houses </a:t>
            </a:r>
          </a:p>
          <a:p>
            <a:pPr marL="285750" indent="-285750">
              <a:buFont typeface="Wingdings" panose="05000000000000000000" pitchFamily="2" charset="2"/>
              <a:buChar char="Ø"/>
            </a:pPr>
            <a:r>
              <a:rPr lang="tr-TR" sz="1200"/>
              <a:t>to</a:t>
            </a:r>
            <a:r>
              <a:rPr lang="en-US" sz="1200"/>
              <a:t> find the raw material</a:t>
            </a:r>
            <a:r>
              <a:rPr lang="tr-TR" sz="1200"/>
              <a:t> for the national folklore collection.</a:t>
            </a:r>
          </a:p>
          <a:p>
            <a:pPr marL="285750" indent="-285750">
              <a:buFont typeface="Wingdings" panose="05000000000000000000" pitchFamily="2" charset="2"/>
              <a:buChar char="Ø"/>
            </a:pPr>
            <a:r>
              <a:rPr lang="en-US" sz="1200"/>
              <a:t>His companions were the composer A. Adnan Saygun, whose task was the collecting of data from the performers as well as the jotting down of the texts</a:t>
            </a:r>
            <a:endParaRPr lang="tr-TR" sz="1200"/>
          </a:p>
          <a:p>
            <a:pPr marL="285750" indent="-285750">
              <a:buFont typeface="Wingdings" panose="05000000000000000000" pitchFamily="2" charset="2"/>
              <a:buChar char="Ø"/>
            </a:pPr>
            <a:r>
              <a:rPr lang="en-US" sz="1200"/>
              <a:t>"I very gladly accepted the invitation as I had long desired to investigate Turkish folk music at first hand and, especially, to find out if there was any relation between Old Hungarian and Old Turkish folk music... "</a:t>
            </a:r>
          </a:p>
          <a:p>
            <a:pPr marL="285750" indent="-285750">
              <a:buFont typeface="Wingdings" panose="05000000000000000000" pitchFamily="2" charset="2"/>
              <a:buChar char="Ø"/>
            </a:pPr>
            <a:endParaRPr lang="en-US" sz="1400"/>
          </a:p>
          <a:p>
            <a:pPr marL="285750" indent="-285750">
              <a:buFont typeface="Wingdings" panose="05000000000000000000" pitchFamily="2" charset="2"/>
              <a:buChar char="Ø"/>
            </a:pPr>
            <a:endParaRPr lang="en-US" sz="1400"/>
          </a:p>
        </p:txBody>
      </p:sp>
      <p:pic>
        <p:nvPicPr>
          <p:cNvPr id="11" name="Picture 10" descr="A group of men sitting on a wagon&#10;&#10;AI-generated content may be incorrect.">
            <a:extLst>
              <a:ext uri="{FF2B5EF4-FFF2-40B4-BE49-F238E27FC236}">
                <a16:creationId xmlns:a16="http://schemas.microsoft.com/office/drawing/2014/main" id="{D4A20516-F22E-D1AA-EAAE-CFD07D647EDF}"/>
              </a:ext>
            </a:extLst>
          </p:cNvPr>
          <p:cNvPicPr>
            <a:picLocks noChangeAspect="1"/>
          </p:cNvPicPr>
          <p:nvPr/>
        </p:nvPicPr>
        <p:blipFill>
          <a:blip r:embed="rId4"/>
          <a:stretch>
            <a:fillRect/>
          </a:stretch>
        </p:blipFill>
        <p:spPr>
          <a:xfrm>
            <a:off x="6870972" y="3439238"/>
            <a:ext cx="5321028" cy="3418761"/>
          </a:xfrm>
          <a:prstGeom prst="rect">
            <a:avLst/>
          </a:prstGeom>
        </p:spPr>
      </p:pic>
      <p:sp>
        <p:nvSpPr>
          <p:cNvPr id="13" name="TextBox 12">
            <a:extLst>
              <a:ext uri="{FF2B5EF4-FFF2-40B4-BE49-F238E27FC236}">
                <a16:creationId xmlns:a16="http://schemas.microsoft.com/office/drawing/2014/main" id="{E79E6CE4-4038-EE56-C5D0-F75BE3FC57E7}"/>
              </a:ext>
            </a:extLst>
          </p:cNvPr>
          <p:cNvSpPr txBox="1"/>
          <p:nvPr/>
        </p:nvSpPr>
        <p:spPr>
          <a:xfrm>
            <a:off x="4299626" y="6303442"/>
            <a:ext cx="2571346" cy="461665"/>
          </a:xfrm>
          <a:prstGeom prst="rect">
            <a:avLst/>
          </a:prstGeom>
          <a:noFill/>
        </p:spPr>
        <p:txBody>
          <a:bodyPr wrap="square">
            <a:spAutoFit/>
          </a:bodyPr>
          <a:lstStyle/>
          <a:p>
            <a:pPr algn="r"/>
            <a:r>
              <a:rPr lang="en-GB" sz="1200"/>
              <a:t>Béla Bartók and composer Ahmet Adnan Saygun in Anatolia</a:t>
            </a:r>
          </a:p>
        </p:txBody>
      </p:sp>
    </p:spTree>
    <p:extLst>
      <p:ext uri="{BB962C8B-B14F-4D97-AF65-F5344CB8AC3E}">
        <p14:creationId xmlns:p14="http://schemas.microsoft.com/office/powerpoint/2010/main" val="2179046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itting in a tent&#10;&#10;AI-generated content may be incorrect.">
            <a:extLst>
              <a:ext uri="{FF2B5EF4-FFF2-40B4-BE49-F238E27FC236}">
                <a16:creationId xmlns:a16="http://schemas.microsoft.com/office/drawing/2014/main" id="{0F502132-64C4-B297-3ED5-E8E8B5250A46}"/>
              </a:ext>
            </a:extLst>
          </p:cNvPr>
          <p:cNvPicPr>
            <a:picLocks noChangeAspect="1"/>
          </p:cNvPicPr>
          <p:nvPr/>
        </p:nvPicPr>
        <p:blipFill>
          <a:blip r:embed="rId3"/>
          <a:stretch>
            <a:fillRect/>
          </a:stretch>
        </p:blipFill>
        <p:spPr>
          <a:xfrm rot="5400000">
            <a:off x="7189470" y="1855470"/>
            <a:ext cx="4168140" cy="5836920"/>
          </a:xfrm>
          <a:prstGeom prst="rect">
            <a:avLst/>
          </a:prstGeom>
        </p:spPr>
      </p:pic>
      <p:sp>
        <p:nvSpPr>
          <p:cNvPr id="8" name="TextBox 7">
            <a:extLst>
              <a:ext uri="{FF2B5EF4-FFF2-40B4-BE49-F238E27FC236}">
                <a16:creationId xmlns:a16="http://schemas.microsoft.com/office/drawing/2014/main" id="{CE7E5F2D-0886-388E-701B-884CF7523C1B}"/>
              </a:ext>
            </a:extLst>
          </p:cNvPr>
          <p:cNvSpPr txBox="1"/>
          <p:nvPr/>
        </p:nvSpPr>
        <p:spPr>
          <a:xfrm>
            <a:off x="-8106" y="92573"/>
            <a:ext cx="4074268" cy="369332"/>
          </a:xfrm>
          <a:prstGeom prst="rect">
            <a:avLst/>
          </a:prstGeom>
          <a:noFill/>
        </p:spPr>
        <p:txBody>
          <a:bodyPr wrap="square">
            <a:spAutoFit/>
          </a:bodyPr>
          <a:lstStyle/>
          <a:p>
            <a:pPr>
              <a:buNone/>
            </a:pPr>
            <a:r>
              <a:rPr lang="tr-TR"/>
              <a:t>Shortcomings</a:t>
            </a:r>
            <a:r>
              <a:rPr lang="en-US"/>
              <a:t> of his trip </a:t>
            </a:r>
          </a:p>
        </p:txBody>
      </p:sp>
      <p:sp>
        <p:nvSpPr>
          <p:cNvPr id="10" name="TextBox 9">
            <a:extLst>
              <a:ext uri="{FF2B5EF4-FFF2-40B4-BE49-F238E27FC236}">
                <a16:creationId xmlns:a16="http://schemas.microsoft.com/office/drawing/2014/main" id="{9932CBAC-D590-4FD0-5D06-FA7EB0410F47}"/>
              </a:ext>
            </a:extLst>
          </p:cNvPr>
          <p:cNvSpPr txBox="1"/>
          <p:nvPr/>
        </p:nvSpPr>
        <p:spPr>
          <a:xfrm>
            <a:off x="221791" y="547462"/>
            <a:ext cx="10955289" cy="2246769"/>
          </a:xfrm>
          <a:prstGeom prst="rect">
            <a:avLst/>
          </a:prstGeom>
          <a:noFill/>
        </p:spPr>
        <p:txBody>
          <a:bodyPr wrap="square">
            <a:spAutoFit/>
          </a:bodyPr>
          <a:lstStyle/>
          <a:p>
            <a:pPr marL="285750" indent="-285750">
              <a:buFont typeface="Arial" panose="020B0604020202020204" pitchFamily="34" charset="0"/>
              <a:buChar char="•"/>
            </a:pPr>
            <a:r>
              <a:rPr lang="tr-TR" sz="1400"/>
              <a:t>W</a:t>
            </a:r>
            <a:r>
              <a:rPr lang="en-US" sz="1400"/>
              <a:t>hat had been achieved did not come up to his standards of perfection</a:t>
            </a:r>
            <a:endParaRPr lang="tr-TR" sz="1400"/>
          </a:p>
          <a:p>
            <a:pPr marL="285750" indent="-285750">
              <a:buFont typeface="Wingdings" panose="05000000000000000000" pitchFamily="2" charset="2"/>
              <a:buChar char="Ø"/>
            </a:pPr>
            <a:r>
              <a:rPr lang="en-US" sz="1400"/>
              <a:t>inability to obtain all the relevant information about the collected material</a:t>
            </a:r>
            <a:endParaRPr lang="tr-TR" sz="1400"/>
          </a:p>
          <a:p>
            <a:pPr marL="285750" indent="-285750">
              <a:buFont typeface="Wingdings" panose="05000000000000000000" pitchFamily="2" charset="2"/>
              <a:buChar char="Ø"/>
            </a:pPr>
            <a:r>
              <a:rPr lang="en-US" sz="1400"/>
              <a:t>obtained data were either incorrect or contradictory; there was not enough time to thoroughly check these data and simultaneously pursue the recording of the available performers</a:t>
            </a:r>
            <a:endParaRPr lang="tr-TR" sz="1400"/>
          </a:p>
          <a:p>
            <a:pPr marL="285750" indent="-285750">
              <a:buFont typeface="Wingdings" panose="05000000000000000000" pitchFamily="2" charset="2"/>
              <a:buChar char="Ø"/>
            </a:pPr>
            <a:r>
              <a:rPr lang="en-US" sz="1400"/>
              <a:t>linguistic problems: he could not talk to the peasants directly.</a:t>
            </a:r>
            <a:endParaRPr lang="tr-TR" sz="1400"/>
          </a:p>
          <a:p>
            <a:endParaRPr lang="en-US" sz="1400"/>
          </a:p>
          <a:p>
            <a:endParaRPr lang="en-US" sz="1400"/>
          </a:p>
          <a:p>
            <a:endParaRPr lang="en-US" sz="1400"/>
          </a:p>
          <a:p>
            <a:pPr marL="285750" indent="-285750">
              <a:buFont typeface="Wingdings" panose="05000000000000000000" pitchFamily="2" charset="2"/>
              <a:buChar char="Ø"/>
            </a:pPr>
            <a:endParaRPr lang="tr-TR" sz="1400"/>
          </a:p>
          <a:p>
            <a:pPr>
              <a:buNone/>
            </a:pPr>
            <a:endParaRPr lang="en-US" sz="1400"/>
          </a:p>
        </p:txBody>
      </p:sp>
      <p:sp>
        <p:nvSpPr>
          <p:cNvPr id="12" name="TextBox 11">
            <a:extLst>
              <a:ext uri="{FF2B5EF4-FFF2-40B4-BE49-F238E27FC236}">
                <a16:creationId xmlns:a16="http://schemas.microsoft.com/office/drawing/2014/main" id="{531AF2BD-A3B1-D307-14C2-8F417D8C14B1}"/>
              </a:ext>
            </a:extLst>
          </p:cNvPr>
          <p:cNvSpPr txBox="1"/>
          <p:nvPr/>
        </p:nvSpPr>
        <p:spPr>
          <a:xfrm>
            <a:off x="441311" y="4353765"/>
            <a:ext cx="5435168" cy="2677656"/>
          </a:xfrm>
          <a:prstGeom prst="rect">
            <a:avLst/>
          </a:prstGeom>
          <a:noFill/>
        </p:spPr>
        <p:txBody>
          <a:bodyPr wrap="square">
            <a:spAutoFit/>
          </a:bodyPr>
          <a:lstStyle/>
          <a:p>
            <a:r>
              <a:rPr lang="tr-TR" sz="1400"/>
              <a:t>"</a:t>
            </a:r>
            <a:r>
              <a:rPr lang="en-US" sz="1400"/>
              <a:t>Bekir oglu Mustafa was the first singer to sing into the phonograph in his tribal settlement, and he could only be persuaded with great difficulty to do so; he was afraid he would "lose his voice" permanently if the machine should "take it." It is a joy for the student of folk music to find that as late as 1936 there were still people quite unfamiliar with talking machines, though it is quite natural that nomad tribes neither possess nor transport gramaphones on the backs of their camels to and fro between their summer and winter settlements!</a:t>
            </a:r>
            <a:r>
              <a:rPr lang="tr-TR" sz="1400"/>
              <a:t> "</a:t>
            </a:r>
          </a:p>
          <a:p>
            <a:r>
              <a:rPr lang="tr-TR" sz="1100"/>
              <a:t>Bela Bartok, </a:t>
            </a:r>
            <a:r>
              <a:rPr lang="tr-TR" sz="1100" i="1"/>
              <a:t>Turkish Folk Music from Asia Minor</a:t>
            </a:r>
            <a:r>
              <a:rPr lang="tr-TR" sz="1100"/>
              <a:t>, ed. Benjamin Suchoff, (Princeton: 1976), 58</a:t>
            </a:r>
            <a:r>
              <a:rPr lang="tr-TR" sz="1400"/>
              <a:t>.</a:t>
            </a:r>
          </a:p>
          <a:p>
            <a:endParaRPr lang="en-GB" sz="1400"/>
          </a:p>
        </p:txBody>
      </p:sp>
      <p:sp>
        <p:nvSpPr>
          <p:cNvPr id="14" name="TextBox 13">
            <a:extLst>
              <a:ext uri="{FF2B5EF4-FFF2-40B4-BE49-F238E27FC236}">
                <a16:creationId xmlns:a16="http://schemas.microsoft.com/office/drawing/2014/main" id="{E76E0116-D8E5-05DB-38AC-2903AE1D1D65}"/>
              </a:ext>
            </a:extLst>
          </p:cNvPr>
          <p:cNvSpPr txBox="1"/>
          <p:nvPr/>
        </p:nvSpPr>
        <p:spPr>
          <a:xfrm>
            <a:off x="221791" y="1904310"/>
            <a:ext cx="5874209" cy="2246769"/>
          </a:xfrm>
          <a:prstGeom prst="rect">
            <a:avLst/>
          </a:prstGeom>
          <a:noFill/>
        </p:spPr>
        <p:txBody>
          <a:bodyPr wrap="square">
            <a:spAutoFit/>
          </a:bodyPr>
          <a:lstStyle/>
          <a:p>
            <a:pPr marL="285750" indent="-285750">
              <a:buFont typeface="Wingdings" panose="05000000000000000000" pitchFamily="2" charset="2"/>
              <a:buChar char="Ø"/>
            </a:pPr>
            <a:r>
              <a:rPr lang="en-US" sz="1400"/>
              <a:t>"All my trials resulted in a complete failure, which would indicate that singing in chorus was unknown in this part of the world. But even that statement should be accepted with caution. It is almost unthinkable that Turkish people should never sing together, never form a chorus (if only in one part).«</a:t>
            </a:r>
            <a:endParaRPr lang="tr-TR" sz="1400"/>
          </a:p>
          <a:p>
            <a:pPr marL="285750" indent="-285750">
              <a:buFont typeface="Wingdings" panose="05000000000000000000" pitchFamily="2" charset="2"/>
              <a:buChar char="Ø"/>
            </a:pPr>
            <a:r>
              <a:rPr lang="en-US" sz="1400"/>
              <a:t>inability to record songs performed by</a:t>
            </a:r>
            <a:r>
              <a:rPr lang="tr-TR" sz="1400"/>
              <a:t> Moslem</a:t>
            </a:r>
            <a:r>
              <a:rPr lang="en-US" sz="1400"/>
              <a:t> women</a:t>
            </a:r>
            <a:r>
              <a:rPr lang="tr-TR" sz="1400"/>
              <a:t> who did not </a:t>
            </a:r>
            <a:r>
              <a:rPr lang="en-US" sz="1400"/>
              <a:t>not sing in public</a:t>
            </a:r>
            <a:endParaRPr lang="tr-TR" sz="1400"/>
          </a:p>
          <a:p>
            <a:pPr marL="285750" indent="-285750">
              <a:buFont typeface="Wingdings" panose="05000000000000000000" pitchFamily="2" charset="2"/>
              <a:buChar char="Ø"/>
            </a:pPr>
            <a:r>
              <a:rPr lang="en-US" sz="1400"/>
              <a:t>The old Edison recording machine that Bartok brought with him from Budapest could not clearly record both voice and accompanying instruments at the same time.</a:t>
            </a:r>
          </a:p>
        </p:txBody>
      </p:sp>
    </p:spTree>
    <p:extLst>
      <p:ext uri="{BB962C8B-B14F-4D97-AF65-F5344CB8AC3E}">
        <p14:creationId xmlns:p14="http://schemas.microsoft.com/office/powerpoint/2010/main" val="30426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53D54-6C34-05D1-B9E9-816EE007BB27}"/>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1437C478-4B7F-C6B3-0D98-3902D006ADF9}"/>
              </a:ext>
            </a:extLst>
          </p:cNvPr>
          <p:cNvSpPr txBox="1"/>
          <p:nvPr/>
        </p:nvSpPr>
        <p:spPr>
          <a:xfrm>
            <a:off x="566636" y="180122"/>
            <a:ext cx="3859449" cy="369332"/>
          </a:xfrm>
          <a:prstGeom prst="rect">
            <a:avLst/>
          </a:prstGeom>
          <a:noFill/>
        </p:spPr>
        <p:txBody>
          <a:bodyPr wrap="square">
            <a:spAutoFit/>
          </a:bodyPr>
          <a:lstStyle/>
          <a:p>
            <a:pPr>
              <a:buNone/>
            </a:pPr>
            <a:r>
              <a:rPr lang="tr-TR"/>
              <a:t>Summary</a:t>
            </a:r>
            <a:r>
              <a:rPr lang="en-US"/>
              <a:t> of his </a:t>
            </a:r>
            <a:r>
              <a:rPr lang="tr-TR"/>
              <a:t>findings</a:t>
            </a:r>
            <a:r>
              <a:rPr lang="en-US"/>
              <a:t> </a:t>
            </a:r>
          </a:p>
        </p:txBody>
      </p:sp>
      <p:sp>
        <p:nvSpPr>
          <p:cNvPr id="17" name="TextBox 16">
            <a:extLst>
              <a:ext uri="{FF2B5EF4-FFF2-40B4-BE49-F238E27FC236}">
                <a16:creationId xmlns:a16="http://schemas.microsoft.com/office/drawing/2014/main" id="{E71D4996-C7F2-AE7B-B067-AD40D466D1FD}"/>
              </a:ext>
            </a:extLst>
          </p:cNvPr>
          <p:cNvSpPr txBox="1"/>
          <p:nvPr/>
        </p:nvSpPr>
        <p:spPr>
          <a:xfrm>
            <a:off x="722278" y="762904"/>
            <a:ext cx="11145466" cy="2462213"/>
          </a:xfrm>
          <a:prstGeom prst="rect">
            <a:avLst/>
          </a:prstGeom>
          <a:noFill/>
        </p:spPr>
        <p:txBody>
          <a:bodyPr wrap="square">
            <a:spAutoFit/>
          </a:bodyPr>
          <a:lstStyle/>
          <a:p>
            <a:pPr>
              <a:buFont typeface="Arial" panose="020B0604020202020204" pitchFamily="34" charset="0"/>
              <a:buChar char="•"/>
            </a:pPr>
            <a:r>
              <a:rPr lang="en-US" sz="1400" b="1"/>
              <a:t>The Classification System:</a:t>
            </a:r>
            <a:r>
              <a:rPr lang="en-US" sz="1400"/>
              <a:t> He immediately classified the 78 vocal melodies he collected based on</a:t>
            </a:r>
            <a:r>
              <a:rPr lang="tr-TR" sz="1400"/>
              <a:t> Rhythm (</a:t>
            </a:r>
            <a:r>
              <a:rPr lang="en-US" sz="1400"/>
              <a:t>Primarily "Parlando" (a free, speech-like rhythm) versus "Tempo giusto" (a strict, rigid rhythm).</a:t>
            </a:r>
            <a:endParaRPr lang="tr-TR" sz="1400"/>
          </a:p>
          <a:p>
            <a:pPr>
              <a:buFont typeface="Arial" panose="020B0604020202020204" pitchFamily="34" charset="0"/>
              <a:buChar char="•"/>
            </a:pPr>
            <a:r>
              <a:rPr lang="tr-TR" sz="1400"/>
              <a:t>He argued that his</a:t>
            </a:r>
            <a:r>
              <a:rPr lang="tr-TR" sz="1400" b="1"/>
              <a:t> </a:t>
            </a:r>
            <a:r>
              <a:rPr lang="en-US" sz="1400"/>
              <a:t>system "proved" </a:t>
            </a:r>
            <a:r>
              <a:rPr lang="tr-TR" sz="1400"/>
              <a:t>the</a:t>
            </a:r>
            <a:r>
              <a:rPr lang="en-US" sz="1400"/>
              <a:t> hypothesis.</a:t>
            </a:r>
            <a:endParaRPr lang="tr-TR" sz="1400"/>
          </a:p>
          <a:p>
            <a:pPr>
              <a:buFont typeface="Arial" panose="020B0604020202020204" pitchFamily="34" charset="0"/>
              <a:buChar char="•"/>
            </a:pPr>
            <a:endParaRPr lang="en-US" sz="1400"/>
          </a:p>
          <a:p>
            <a:pPr marL="742950" lvl="1" indent="-285750">
              <a:buFont typeface="Arial" panose="020B0604020202020204" pitchFamily="34" charset="0"/>
              <a:buChar char="•"/>
            </a:pPr>
            <a:r>
              <a:rPr lang="en-US" sz="1400"/>
              <a:t>He found that the "Old Hungarian" melodies and the "Old Turkish" melodies were </a:t>
            </a:r>
            <a:r>
              <a:rPr lang="en-US" sz="1400" b="1"/>
              <a:t>"practically identical"</a:t>
            </a:r>
            <a:r>
              <a:rPr lang="en-US" sz="1400"/>
              <a:t>.</a:t>
            </a:r>
          </a:p>
          <a:p>
            <a:pPr marL="742950" lvl="1" indent="-285750">
              <a:buFont typeface="Arial" panose="020B0604020202020204" pitchFamily="34" charset="0"/>
              <a:buChar char="•"/>
            </a:pPr>
            <a:r>
              <a:rPr lang="en-US" sz="1400"/>
              <a:t>He finds "irrefutable proof" that this shared musical style </a:t>
            </a:r>
            <a:r>
              <a:rPr lang="en-US" sz="1400" b="1"/>
              <a:t>must be at least "fifteen hundred years old"</a:t>
            </a:r>
            <a:r>
              <a:rPr lang="en-US" sz="1400"/>
              <a:t> and originates from a common period in Central Asia, </a:t>
            </a:r>
            <a:r>
              <a:rPr lang="en-US" sz="1400" i="1"/>
              <a:t>before</a:t>
            </a:r>
            <a:r>
              <a:rPr lang="en-US" sz="1400"/>
              <a:t> the Ottoman Empire.</a:t>
            </a:r>
          </a:p>
          <a:p>
            <a:pPr marL="742950" lvl="1" indent="-285750">
              <a:buFont typeface="Arial" panose="020B0604020202020204" pitchFamily="34" charset="0"/>
              <a:buChar char="•"/>
            </a:pPr>
            <a:r>
              <a:rPr lang="en-US" sz="1400"/>
              <a:t>He explicitly </a:t>
            </a:r>
            <a:r>
              <a:rPr lang="en-US" sz="1400" b="1"/>
              <a:t>rejects the idea that the Ottoman occupation of Hungary</a:t>
            </a:r>
            <a:r>
              <a:rPr lang="en-US" sz="1400"/>
              <a:t> caused this similarity, claiming there was </a:t>
            </a:r>
            <a:r>
              <a:rPr lang="en-US" sz="1400" b="1"/>
              <a:t>"no social interaction"</a:t>
            </a:r>
            <a:r>
              <a:rPr lang="en-US" sz="1400"/>
              <a:t> </a:t>
            </a:r>
            <a:endParaRPr lang="tr-TR" sz="1400"/>
          </a:p>
          <a:p>
            <a:pPr marL="742950" lvl="1" indent="-285750">
              <a:buFont typeface="Arial" panose="020B0604020202020204" pitchFamily="34" charset="0"/>
              <a:buChar char="•"/>
            </a:pPr>
            <a:r>
              <a:rPr lang="tr-TR" sz="1400"/>
              <a:t>He found </a:t>
            </a:r>
            <a:r>
              <a:rPr lang="en-US" sz="1400"/>
              <a:t>evidence of Old Turkish linguistic influences, exerted by some Turkish people on the Finno-Ugrian Hungarian language.</a:t>
            </a:r>
          </a:p>
        </p:txBody>
      </p:sp>
      <p:sp>
        <p:nvSpPr>
          <p:cNvPr id="21" name="TextBox 20">
            <a:extLst>
              <a:ext uri="{FF2B5EF4-FFF2-40B4-BE49-F238E27FC236}">
                <a16:creationId xmlns:a16="http://schemas.microsoft.com/office/drawing/2014/main" id="{32AB6FAA-FEFB-E605-788D-28A10D2F11FE}"/>
              </a:ext>
            </a:extLst>
          </p:cNvPr>
          <p:cNvSpPr txBox="1"/>
          <p:nvPr/>
        </p:nvSpPr>
        <p:spPr>
          <a:xfrm>
            <a:off x="1442125" y="3224003"/>
            <a:ext cx="9968420" cy="2416046"/>
          </a:xfrm>
          <a:prstGeom prst="rect">
            <a:avLst/>
          </a:prstGeom>
          <a:noFill/>
        </p:spPr>
        <p:txBody>
          <a:bodyPr wrap="square">
            <a:spAutoFit/>
          </a:bodyPr>
          <a:lstStyle/>
          <a:p>
            <a:r>
              <a:rPr lang="tr-TR" sz="1400" b="1"/>
              <a:t>"</a:t>
            </a:r>
            <a:r>
              <a:rPr lang="en-US" sz="1400"/>
              <a:t>And now, in step, musicology brings proof of the identity of the Old Hungarian and the Old Turkish music, proof corroborated by the specimens of the mentioned Cheremiss and Kazan</a:t>
            </a:r>
            <a:r>
              <a:rPr lang="tr-TR" sz="1400"/>
              <a:t>-</a:t>
            </a:r>
            <a:r>
              <a:rPr lang="en-US" sz="1400"/>
              <a:t>Turkish folk music, which show a related music structure and even near-variants of Hungarian melodies. Considering the historical fact that these peoples lived near each other twelve to fifteen centuries ago, later moved apart to rather distant territories, and could not have had any contact with each other since their separation, it is evident that this musical style must be at least fifteen hundred years old. The fact that such a statement is at all possible makes this subject of international importance, for there is no other instance known in the world, to my knowledge, which offers the possibility of this kind of irrefutable determination of the age of folk music traced back for so many centuries.</a:t>
            </a:r>
            <a:r>
              <a:rPr lang="tr-TR" sz="1400" b="1"/>
              <a:t> "</a:t>
            </a:r>
            <a:endParaRPr lang="tr-TR" sz="1400"/>
          </a:p>
          <a:p>
            <a:endParaRPr lang="tr-TR" sz="1400"/>
          </a:p>
          <a:p>
            <a:r>
              <a:rPr lang="en-GB" sz="1100"/>
              <a:t>Bela Bartok, Turkish Folk Music from Asia Minor, ed. Benjamin Suchoff, (Princeton: 1976), </a:t>
            </a:r>
            <a:r>
              <a:rPr lang="tr-TR" sz="1100"/>
              <a:t>40</a:t>
            </a:r>
            <a:r>
              <a:rPr lang="en-GB" sz="1100"/>
              <a:t>.</a:t>
            </a:r>
          </a:p>
          <a:p>
            <a:endParaRPr lang="en-GB" sz="1400"/>
          </a:p>
        </p:txBody>
      </p:sp>
    </p:spTree>
    <p:extLst>
      <p:ext uri="{BB962C8B-B14F-4D97-AF65-F5344CB8AC3E}">
        <p14:creationId xmlns:p14="http://schemas.microsoft.com/office/powerpoint/2010/main" val="4271823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heet of music with notes&#10;&#10;AI-generated content may be incorrect.">
            <a:extLst>
              <a:ext uri="{FF2B5EF4-FFF2-40B4-BE49-F238E27FC236}">
                <a16:creationId xmlns:a16="http://schemas.microsoft.com/office/drawing/2014/main" id="{1EE21178-37A7-7437-2AE4-A3B85CE715DA}"/>
              </a:ext>
            </a:extLst>
          </p:cNvPr>
          <p:cNvPicPr>
            <a:picLocks noChangeAspect="1"/>
          </p:cNvPicPr>
          <p:nvPr/>
        </p:nvPicPr>
        <p:blipFill>
          <a:blip r:embed="rId3"/>
          <a:stretch>
            <a:fillRect/>
          </a:stretch>
        </p:blipFill>
        <p:spPr>
          <a:xfrm>
            <a:off x="-359736" y="0"/>
            <a:ext cx="4872789" cy="6858000"/>
          </a:xfrm>
          <a:prstGeom prst="rect">
            <a:avLst/>
          </a:prstGeom>
        </p:spPr>
      </p:pic>
      <p:pic>
        <p:nvPicPr>
          <p:cNvPr id="12" name="Picture 11" descr="A close-up of a paper&#10;&#10;AI-generated content may be incorrect.">
            <a:extLst>
              <a:ext uri="{FF2B5EF4-FFF2-40B4-BE49-F238E27FC236}">
                <a16:creationId xmlns:a16="http://schemas.microsoft.com/office/drawing/2014/main" id="{4CE64271-2B16-F8C1-D960-E6A2F106F040}"/>
              </a:ext>
            </a:extLst>
          </p:cNvPr>
          <p:cNvPicPr>
            <a:picLocks noChangeAspect="1"/>
          </p:cNvPicPr>
          <p:nvPr/>
        </p:nvPicPr>
        <p:blipFill>
          <a:blip r:embed="rId4"/>
          <a:stretch>
            <a:fillRect/>
          </a:stretch>
        </p:blipFill>
        <p:spPr>
          <a:xfrm>
            <a:off x="3361069" y="3819525"/>
            <a:ext cx="7981950" cy="3038475"/>
          </a:xfrm>
          <a:prstGeom prst="rect">
            <a:avLst/>
          </a:prstGeom>
        </p:spPr>
      </p:pic>
      <p:pic>
        <p:nvPicPr>
          <p:cNvPr id="14" name="Online Media 13" title="What you call falcon, is a rather small bird">
            <a:hlinkClick r:id="" action="ppaction://media"/>
            <a:extLst>
              <a:ext uri="{FF2B5EF4-FFF2-40B4-BE49-F238E27FC236}">
                <a16:creationId xmlns:a16="http://schemas.microsoft.com/office/drawing/2014/main" id="{2DD7E95E-DEDD-8EA1-1356-3E1B5611E0CC}"/>
              </a:ext>
            </a:extLst>
          </p:cNvPr>
          <p:cNvPicPr>
            <a:picLocks noRot="1" noChangeAspect="1"/>
          </p:cNvPicPr>
          <p:nvPr>
            <a:videoFile r:link="rId1"/>
          </p:nvPr>
        </p:nvPicPr>
        <p:blipFill>
          <a:blip r:embed="rId5"/>
          <a:stretch>
            <a:fillRect/>
          </a:stretch>
        </p:blipFill>
        <p:spPr>
          <a:xfrm>
            <a:off x="6848271" y="-9103"/>
            <a:ext cx="4378015" cy="3283511"/>
          </a:xfrm>
          <a:prstGeom prst="rect">
            <a:avLst/>
          </a:prstGeom>
        </p:spPr>
      </p:pic>
      <p:sp>
        <p:nvSpPr>
          <p:cNvPr id="16" name="TextBox 15">
            <a:extLst>
              <a:ext uri="{FF2B5EF4-FFF2-40B4-BE49-F238E27FC236}">
                <a16:creationId xmlns:a16="http://schemas.microsoft.com/office/drawing/2014/main" id="{666BE620-D3EB-7F14-BE21-8C3AC4EB6FEC}"/>
              </a:ext>
            </a:extLst>
          </p:cNvPr>
          <p:cNvSpPr txBox="1"/>
          <p:nvPr/>
        </p:nvSpPr>
        <p:spPr>
          <a:xfrm>
            <a:off x="6848272" y="3274408"/>
            <a:ext cx="4378015" cy="600164"/>
          </a:xfrm>
          <a:prstGeom prst="rect">
            <a:avLst/>
          </a:prstGeom>
          <a:noFill/>
        </p:spPr>
        <p:txBody>
          <a:bodyPr wrap="square">
            <a:spAutoFit/>
          </a:bodyPr>
          <a:lstStyle/>
          <a:p>
            <a:r>
              <a:rPr lang="en-GB" sz="1100">
                <a:hlinkClick r:id="rId6"/>
              </a:rPr>
              <a:t>https://www.youtube.com/watch?v=a55S1nsFlgw&amp;list=OLAK5uy_ml-xVMKs8VVuVnOzhufIVDsjeM3vZ-vKo&amp;index=72</a:t>
            </a:r>
            <a:endParaRPr lang="tr-TR" sz="1100"/>
          </a:p>
          <a:p>
            <a:endParaRPr lang="en-GB" sz="1100"/>
          </a:p>
        </p:txBody>
      </p:sp>
      <p:sp>
        <p:nvSpPr>
          <p:cNvPr id="18" name="TextBox 17">
            <a:extLst>
              <a:ext uri="{FF2B5EF4-FFF2-40B4-BE49-F238E27FC236}">
                <a16:creationId xmlns:a16="http://schemas.microsoft.com/office/drawing/2014/main" id="{B500DE16-D81C-66C7-C9B0-24FC07217FBB}"/>
              </a:ext>
            </a:extLst>
          </p:cNvPr>
          <p:cNvSpPr txBox="1"/>
          <p:nvPr/>
        </p:nvSpPr>
        <p:spPr>
          <a:xfrm>
            <a:off x="3949432" y="1315229"/>
            <a:ext cx="2470825" cy="1384995"/>
          </a:xfrm>
          <a:prstGeom prst="rect">
            <a:avLst/>
          </a:prstGeom>
          <a:noFill/>
        </p:spPr>
        <p:txBody>
          <a:bodyPr wrap="square">
            <a:spAutoFit/>
          </a:bodyPr>
          <a:lstStyle/>
          <a:p>
            <a:r>
              <a:rPr lang="tr-TR" sz="1400"/>
              <a:t>"</a:t>
            </a:r>
            <a:r>
              <a:rPr lang="en-US" sz="1400"/>
              <a:t>Memik Mustafa oglu Osman, a boy, was the only singer available at the tent settlement, since all the men were away and the women refused to sing.</a:t>
            </a:r>
            <a:r>
              <a:rPr lang="tr-TR" sz="1400"/>
              <a:t>"</a:t>
            </a:r>
          </a:p>
        </p:txBody>
      </p:sp>
    </p:spTree>
    <p:extLst>
      <p:ext uri="{BB962C8B-B14F-4D97-AF65-F5344CB8AC3E}">
        <p14:creationId xmlns:p14="http://schemas.microsoft.com/office/powerpoint/2010/main" val="328418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3E45A-15B4-98A9-25E4-194D88F9BD3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80D7625-0B4B-B854-B08C-2B3CB0E82399}"/>
              </a:ext>
            </a:extLst>
          </p:cNvPr>
          <p:cNvSpPr txBox="1"/>
          <p:nvPr/>
        </p:nvSpPr>
        <p:spPr>
          <a:xfrm>
            <a:off x="1053020" y="141210"/>
            <a:ext cx="6094378" cy="461665"/>
          </a:xfrm>
          <a:prstGeom prst="rect">
            <a:avLst/>
          </a:prstGeom>
          <a:noFill/>
        </p:spPr>
        <p:txBody>
          <a:bodyPr wrap="square">
            <a:spAutoFit/>
          </a:bodyPr>
          <a:lstStyle/>
          <a:p>
            <a:r>
              <a:rPr lang="tr-TR" sz="2400" b="0" u="sng">
                <a:effectLst>
                  <a:outerShdw blurRad="38100" dist="38100" dir="2700000" algn="tl">
                    <a:srgbClr val="000000">
                      <a:alpha val="43137"/>
                    </a:srgbClr>
                  </a:outerShdw>
                </a:effectLst>
                <a:latin typeface="+mj-lt"/>
              </a:rPr>
              <a:t>Thank You</a:t>
            </a:r>
            <a:endParaRPr lang="en-GB" sz="2400" u="sng">
              <a:effectLst>
                <a:outerShdw blurRad="38100" dist="38100" dir="2700000" algn="tl">
                  <a:srgbClr val="000000">
                    <a:alpha val="43137"/>
                  </a:srgbClr>
                </a:outerShdw>
              </a:effectLst>
              <a:latin typeface="+mj-lt"/>
            </a:endParaRPr>
          </a:p>
        </p:txBody>
      </p:sp>
      <p:sp>
        <p:nvSpPr>
          <p:cNvPr id="9" name="TextBox 8">
            <a:extLst>
              <a:ext uri="{FF2B5EF4-FFF2-40B4-BE49-F238E27FC236}">
                <a16:creationId xmlns:a16="http://schemas.microsoft.com/office/drawing/2014/main" id="{71AB8FB0-96EA-1F2C-5AB6-730656857B88}"/>
              </a:ext>
            </a:extLst>
          </p:cNvPr>
          <p:cNvSpPr txBox="1"/>
          <p:nvPr/>
        </p:nvSpPr>
        <p:spPr>
          <a:xfrm>
            <a:off x="854006" y="1120676"/>
            <a:ext cx="11062377" cy="5262979"/>
          </a:xfrm>
          <a:prstGeom prst="rect">
            <a:avLst/>
          </a:prstGeom>
          <a:noFill/>
        </p:spPr>
        <p:txBody>
          <a:bodyPr wrap="square">
            <a:spAutoFit/>
          </a:bodyPr>
          <a:lstStyle/>
          <a:p>
            <a:pPr marL="285750" indent="-285750">
              <a:buFont typeface="Arial" panose="020B0604020202020204" pitchFamily="34" charset="0"/>
              <a:buChar char="•"/>
            </a:pPr>
            <a:r>
              <a:rPr lang="tr-TR" sz="1400"/>
              <a:t>Balkıç, Özgür. “Kemalist Views and Works on Turkish Folk Music During the Early Republican Period,” Master's thesis, Middle East Technical Univesity, 2005.</a:t>
            </a:r>
          </a:p>
          <a:p>
            <a:pPr marL="285750" indent="-285750">
              <a:buFont typeface="Arial" panose="020B0604020202020204" pitchFamily="34" charset="0"/>
              <a:buChar char="•"/>
            </a:pPr>
            <a:r>
              <a:rPr lang="tr-TR" sz="1400">
                <a:effectLst/>
              </a:rPr>
              <a:t>Bartók, Béla. </a:t>
            </a:r>
            <a:r>
              <a:rPr lang="tr-TR" sz="1400" i="1">
                <a:effectLst/>
              </a:rPr>
              <a:t>Turkish Folk Music from Asia Minor</a:t>
            </a:r>
            <a:r>
              <a:rPr lang="tr-TR" sz="1400">
                <a:effectLst/>
              </a:rPr>
              <a:t>. Edited by Benjamin Suchoff. Princeton N.J.: Princeton University Press, 1976. </a:t>
            </a:r>
          </a:p>
          <a:p>
            <a:pPr marL="285750" indent="-285750">
              <a:buFont typeface="Arial" panose="020B0604020202020204" pitchFamily="34" charset="0"/>
              <a:buChar char="•"/>
            </a:pPr>
            <a:r>
              <a:rPr lang="tr-TR" sz="1400">
                <a:effectLst/>
              </a:rPr>
              <a:t>Demirci, Sevtap, and Okan Ceylan. “Constructing Turkish National Identity: Role of Folklore and Folk Music.” In </a:t>
            </a:r>
            <a:r>
              <a:rPr lang="tr-TR" sz="1400" i="1">
                <a:effectLst/>
              </a:rPr>
              <a:t>Europe and the Orient: Past Encounters, Heritage, Present-Day Interactions</a:t>
            </a:r>
            <a:r>
              <a:rPr lang="tr-TR" sz="1400">
                <a:effectLst/>
              </a:rPr>
              <a:t>, edited by Evgenii︠a︡ Troeva-Grigorova, Nikolai Vukov, and Galina Lozanova, 248–64. Sofia: Prof. Marin Drinov Publishing House, 2022.</a:t>
            </a:r>
          </a:p>
          <a:p>
            <a:pPr marL="285750" indent="-285750">
              <a:buFont typeface="Arial" panose="020B0604020202020204" pitchFamily="34" charset="0"/>
              <a:buChar char="•"/>
            </a:pPr>
            <a:r>
              <a:rPr lang="tr-TR" sz="1400">
                <a:effectLst/>
              </a:rPr>
              <a:t>Duman, Olcay Özkaya. “Yüzüncü Yılında Darülelhan’dan Konservatuar’a Musiki Eğitimi ve Cumhuriyet Dönemi Modernleşme ile Musikinin Millileşme Meselesi ‘Saray Müziğinden Salon Müziğine.’” </a:t>
            </a:r>
            <a:r>
              <a:rPr lang="tr-TR" sz="1400" i="1">
                <a:effectLst/>
              </a:rPr>
              <a:t>Ankara Üniversitesi Türk İnkılap Tarihi Enstitüsü  Atatürk Yolu Dergisi</a:t>
            </a:r>
            <a:r>
              <a:rPr lang="tr-TR" sz="1400">
                <a:effectLst/>
              </a:rPr>
              <a:t>, no. 61 (2017): 111–43.</a:t>
            </a:r>
          </a:p>
          <a:p>
            <a:pPr marL="285750" indent="-285750">
              <a:buFont typeface="Arial" panose="020B0604020202020204" pitchFamily="34" charset="0"/>
              <a:buChar char="•"/>
            </a:pPr>
            <a:r>
              <a:rPr lang="tr-TR" sz="1400">
                <a:effectLst/>
              </a:rPr>
              <a:t>Gökalp, Ziya. </a:t>
            </a:r>
            <a:r>
              <a:rPr lang="tr-TR" sz="1400" i="1">
                <a:effectLst/>
              </a:rPr>
              <a:t>The Principles of Turkism</a:t>
            </a:r>
            <a:r>
              <a:rPr lang="tr-TR" sz="1400">
                <a:effectLst/>
              </a:rPr>
              <a:t>. Translated by Robert Devereux. Leiden: Brill, 1968.</a:t>
            </a:r>
          </a:p>
          <a:p>
            <a:pPr marL="285750" indent="-285750">
              <a:buFont typeface="Arial" panose="020B0604020202020204" pitchFamily="34" charset="0"/>
              <a:buChar char="•"/>
            </a:pPr>
            <a:r>
              <a:rPr lang="tr-TR" sz="1400">
                <a:effectLst/>
              </a:rPr>
              <a:t>Helvaci, Ayhan. “Contemporary Turkish Composers - Turkish Five.” </a:t>
            </a:r>
            <a:r>
              <a:rPr lang="tr-TR" sz="1400" i="1">
                <a:effectLst/>
              </a:rPr>
              <a:t>Procedia - Social and Behavioral Sciences</a:t>
            </a:r>
            <a:r>
              <a:rPr lang="tr-TR" sz="1400">
                <a:effectLst/>
              </a:rPr>
              <a:t> 46 (2012): 2630–34.</a:t>
            </a:r>
          </a:p>
          <a:p>
            <a:pPr marL="285750" indent="-285750">
              <a:buFont typeface="Arial" panose="020B0604020202020204" pitchFamily="34" charset="0"/>
              <a:buChar char="•"/>
            </a:pPr>
            <a:r>
              <a:rPr lang="tr-TR" sz="1400">
                <a:effectLst/>
              </a:rPr>
              <a:t>Işıktaş , Bilen, and Namık  Sinan Turan. “Erken Cumhuriyet Dönemi’nde Ulusal Kimlik ve Kültür Kurgusunda Müziğin Yeri.” In </a:t>
            </a:r>
            <a:r>
              <a:rPr lang="tr-TR" sz="1400" i="1">
                <a:effectLst/>
              </a:rPr>
              <a:t>Yüzüncü Yılında Türkiye Tarih, Toplum, Siyaset</a:t>
            </a:r>
            <a:r>
              <a:rPr lang="tr-TR" sz="1400">
                <a:effectLst/>
              </a:rPr>
              <a:t>, edited by Serap Yolcu Yavuz and Ünsal Yavuz, 113–63. Paradigma Akademi, 2022.</a:t>
            </a:r>
          </a:p>
          <a:p>
            <a:pPr marL="285750" indent="-285750">
              <a:buFont typeface="Arial" panose="020B0604020202020204" pitchFamily="34" charset="0"/>
              <a:buChar char="•"/>
            </a:pPr>
            <a:r>
              <a:rPr lang="tr-TR" sz="1400">
                <a:effectLst/>
              </a:rPr>
              <a:t>Işıktaş, Bilen. “Sentez Arayişlariyla Geçen Tari̇hsel Bi̇r Müzi̇koloji̇k Tartişma: Cumhuri̇yet Dönemi̇nde Milli Müzi̇k İ̇nşasi [Historical Musicological Discussion in Search of Syntheses: Constructing National Music in the Republican Era.]” </a:t>
            </a:r>
            <a:r>
              <a:rPr lang="tr-TR" sz="1400" i="1">
                <a:effectLst/>
              </a:rPr>
              <a:t>International Journal of Interdisciplinary and Intercultural Art</a:t>
            </a:r>
            <a:r>
              <a:rPr lang="tr-TR" sz="1400">
                <a:effectLst/>
              </a:rPr>
              <a:t> 2, no. 2 (2017): 23–53. </a:t>
            </a:r>
          </a:p>
          <a:p>
            <a:pPr marL="285750" indent="-285750">
              <a:buFont typeface="Arial" panose="020B0604020202020204" pitchFamily="34" charset="0"/>
              <a:buChar char="•"/>
            </a:pPr>
            <a:r>
              <a:rPr lang="tr-TR" sz="1400">
                <a:effectLst/>
              </a:rPr>
              <a:t>Turan, Namık Sinan, and Bilen Işıktaş. “The Deadlock of Nation State: The Problem of Nationalisation of Music During the Early Republican Era in Turkey.” </a:t>
            </a:r>
            <a:r>
              <a:rPr lang="tr-TR" sz="1400" i="1">
                <a:effectLst/>
              </a:rPr>
              <a:t>Rast Müzikoloji Dergisi</a:t>
            </a:r>
            <a:r>
              <a:rPr lang="tr-TR" sz="1400">
                <a:effectLst/>
              </a:rPr>
              <a:t> 4, no. 1 (April 15, 2016): 1076–92. </a:t>
            </a:r>
          </a:p>
          <a:p>
            <a:pPr marL="285750" indent="-285750">
              <a:buFont typeface="Arial" panose="020B0604020202020204" pitchFamily="34" charset="0"/>
              <a:buChar char="•"/>
            </a:pPr>
            <a:r>
              <a:rPr lang="tr-TR" sz="1400">
                <a:effectLst/>
              </a:rPr>
              <a:t>Turan, Namık Sinan. “Erken Cumhuriyet Döneminde ‘Ulus Kimliğin’ Opera Sahnesinde İnşası: Özsoy.” </a:t>
            </a:r>
            <a:r>
              <a:rPr lang="tr-TR" sz="1400" i="1">
                <a:effectLst/>
              </a:rPr>
              <a:t>Ahenk Müzikoloji Dergisi</a:t>
            </a:r>
            <a:r>
              <a:rPr lang="tr-TR" sz="1400">
                <a:effectLst/>
              </a:rPr>
              <a:t> 2 (September 2018): 1–30. </a:t>
            </a:r>
          </a:p>
          <a:p>
            <a:pPr marL="285750" indent="-285750">
              <a:buFont typeface="Arial" panose="020B0604020202020204" pitchFamily="34" charset="0"/>
              <a:buChar char="•"/>
            </a:pPr>
            <a:r>
              <a:rPr lang="tr-TR" sz="1400">
                <a:effectLst/>
              </a:rPr>
              <a:t>İşkodral, Musa Eren. “Cumhuriyet, Türk Müziği ve Türk Beşlileri.” </a:t>
            </a:r>
            <a:r>
              <a:rPr lang="tr-TR" sz="1400" i="1">
                <a:effectLst/>
              </a:rPr>
              <a:t>Balkan Müzik ve Sanat Dergisi</a:t>
            </a:r>
            <a:r>
              <a:rPr lang="tr-TR" sz="1400">
                <a:effectLst/>
              </a:rPr>
              <a:t> 1 (April 2019): 23–30. </a:t>
            </a:r>
          </a:p>
        </p:txBody>
      </p:sp>
    </p:spTree>
    <p:extLst>
      <p:ext uri="{BB962C8B-B14F-4D97-AF65-F5344CB8AC3E}">
        <p14:creationId xmlns:p14="http://schemas.microsoft.com/office/powerpoint/2010/main" val="3736348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5D639D-D966-62A8-FB08-93135D35867C}"/>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EE0164D6-553D-A388-82B0-C895BF61CAF6}"/>
              </a:ext>
            </a:extLst>
          </p:cNvPr>
          <p:cNvSpPr>
            <a:spLocks noGrp="1"/>
          </p:cNvSpPr>
          <p:nvPr>
            <p:ph type="title"/>
          </p:nvPr>
        </p:nvSpPr>
        <p:spPr>
          <a:xfrm>
            <a:off x="2612136" y="164407"/>
            <a:ext cx="6967727" cy="689373"/>
          </a:xfrm>
        </p:spPr>
        <p:txBody>
          <a:bodyPr rtlCol="0">
            <a:normAutofit/>
          </a:bodyPr>
          <a:lstStyle/>
          <a:p>
            <a:r>
              <a:rPr lang="tr-TR" sz="3200"/>
              <a:t>"Alaturka" vs. "Alafranga"</a:t>
            </a:r>
            <a:endParaRPr lang="tr-TR" sz="3200" dirty="0"/>
          </a:p>
        </p:txBody>
      </p:sp>
      <p:sp>
        <p:nvSpPr>
          <p:cNvPr id="6" name="TextBox 5">
            <a:extLst>
              <a:ext uri="{FF2B5EF4-FFF2-40B4-BE49-F238E27FC236}">
                <a16:creationId xmlns:a16="http://schemas.microsoft.com/office/drawing/2014/main" id="{E88A7077-D200-3C4E-A7A5-5A68F81DD113}"/>
              </a:ext>
            </a:extLst>
          </p:cNvPr>
          <p:cNvSpPr txBox="1"/>
          <p:nvPr/>
        </p:nvSpPr>
        <p:spPr>
          <a:xfrm>
            <a:off x="217883" y="997831"/>
            <a:ext cx="8202850" cy="461665"/>
          </a:xfrm>
          <a:prstGeom prst="rect">
            <a:avLst/>
          </a:prstGeom>
          <a:noFill/>
        </p:spPr>
        <p:txBody>
          <a:bodyPr wrap="square">
            <a:spAutoFit/>
          </a:bodyPr>
          <a:lstStyle/>
          <a:p>
            <a:pPr algn="l">
              <a:buFont typeface="Arial" panose="020B0604020202020204" pitchFamily="34" charset="0"/>
              <a:buChar char="•"/>
            </a:pPr>
            <a:r>
              <a:rPr lang="tr-TR" sz="1200" b="0" i="1">
                <a:solidFill>
                  <a:srgbClr val="202122"/>
                </a:solidFill>
                <a:effectLst/>
                <a:latin typeface="Arial" panose="020B0604020202020204" pitchFamily="34" charset="0"/>
              </a:rPr>
              <a:t> </a:t>
            </a:r>
            <a:r>
              <a:rPr lang="en-US" sz="1200" b="0" i="1">
                <a:solidFill>
                  <a:srgbClr val="202122"/>
                </a:solidFill>
                <a:effectLst/>
                <a:latin typeface="Arial" panose="020B0604020202020204" pitchFamily="34" charset="0"/>
              </a:rPr>
              <a:t>Alafranga</a:t>
            </a:r>
            <a:r>
              <a:rPr lang="en-US" sz="1200" b="0" i="0">
                <a:solidFill>
                  <a:srgbClr val="202122"/>
                </a:solidFill>
                <a:effectLst/>
                <a:latin typeface="Arial" panose="020B0604020202020204" pitchFamily="34" charset="0"/>
              </a:rPr>
              <a:t> is music or other cultural expression in an adopted western or European style (with its own tradition).</a:t>
            </a:r>
          </a:p>
          <a:p>
            <a:pPr algn="l">
              <a:buFont typeface="Arial" panose="020B0604020202020204" pitchFamily="34" charset="0"/>
              <a:buChar char="•"/>
            </a:pPr>
            <a:r>
              <a:rPr lang="tr-TR" sz="1200" b="0" i="1">
                <a:solidFill>
                  <a:srgbClr val="202122"/>
                </a:solidFill>
                <a:effectLst/>
                <a:latin typeface="Arial" panose="020B0604020202020204" pitchFamily="34" charset="0"/>
              </a:rPr>
              <a:t> </a:t>
            </a:r>
            <a:r>
              <a:rPr lang="en-US" sz="1200" b="0" i="1">
                <a:solidFill>
                  <a:srgbClr val="202122"/>
                </a:solidFill>
                <a:effectLst/>
                <a:latin typeface="Arial" panose="020B0604020202020204" pitchFamily="34" charset="0"/>
              </a:rPr>
              <a:t>Alaturka</a:t>
            </a:r>
            <a:r>
              <a:rPr lang="en-US" sz="1200" b="0" i="0">
                <a:solidFill>
                  <a:srgbClr val="202122"/>
                </a:solidFill>
                <a:effectLst/>
                <a:latin typeface="Arial" panose="020B0604020202020204" pitchFamily="34" charset="0"/>
              </a:rPr>
              <a:t> is music or other cultural expression in a traditional</a:t>
            </a:r>
            <a:r>
              <a:rPr lang="tr-TR" sz="1200" b="0" i="0">
                <a:solidFill>
                  <a:srgbClr val="202122"/>
                </a:solidFill>
                <a:effectLst/>
                <a:latin typeface="Arial" panose="020B0604020202020204" pitchFamily="34" charset="0"/>
              </a:rPr>
              <a:t> Ottoman</a:t>
            </a:r>
            <a:r>
              <a:rPr lang="tr-TR" sz="1200">
                <a:solidFill>
                  <a:srgbClr val="202122"/>
                </a:solidFill>
                <a:latin typeface="Arial" panose="020B0604020202020204" pitchFamily="34" charset="0"/>
              </a:rPr>
              <a:t>-</a:t>
            </a:r>
            <a:r>
              <a:rPr lang="en-US" sz="1200" b="0" i="0">
                <a:solidFill>
                  <a:srgbClr val="202122"/>
                </a:solidFill>
                <a:effectLst/>
                <a:latin typeface="Arial" panose="020B0604020202020204" pitchFamily="34" charset="0"/>
              </a:rPr>
              <a:t>Turkish style.</a:t>
            </a:r>
          </a:p>
        </p:txBody>
      </p:sp>
      <p:pic>
        <p:nvPicPr>
          <p:cNvPr id="15" name="Picture 14" descr="A group of men marching with instruments&#10;&#10;AI-generated content may be incorrect.">
            <a:extLst>
              <a:ext uri="{FF2B5EF4-FFF2-40B4-BE49-F238E27FC236}">
                <a16:creationId xmlns:a16="http://schemas.microsoft.com/office/drawing/2014/main" id="{3B604514-01BD-F71C-30E5-48F8B1308622}"/>
              </a:ext>
            </a:extLst>
          </p:cNvPr>
          <p:cNvPicPr>
            <a:picLocks noChangeAspect="1"/>
          </p:cNvPicPr>
          <p:nvPr/>
        </p:nvPicPr>
        <p:blipFill>
          <a:blip r:embed="rId3"/>
          <a:stretch>
            <a:fillRect/>
          </a:stretch>
        </p:blipFill>
        <p:spPr>
          <a:xfrm>
            <a:off x="1524000" y="1677497"/>
            <a:ext cx="7811133" cy="4637860"/>
          </a:xfrm>
          <a:prstGeom prst="rect">
            <a:avLst/>
          </a:prstGeom>
        </p:spPr>
      </p:pic>
      <p:sp>
        <p:nvSpPr>
          <p:cNvPr id="18" name="TextBox 17">
            <a:extLst>
              <a:ext uri="{FF2B5EF4-FFF2-40B4-BE49-F238E27FC236}">
                <a16:creationId xmlns:a16="http://schemas.microsoft.com/office/drawing/2014/main" id="{1AA8C0B4-1D4A-D673-61E4-A93B174E42BA}"/>
              </a:ext>
            </a:extLst>
          </p:cNvPr>
          <p:cNvSpPr txBox="1"/>
          <p:nvPr/>
        </p:nvSpPr>
        <p:spPr>
          <a:xfrm>
            <a:off x="1460626" y="6315357"/>
            <a:ext cx="6102034" cy="600164"/>
          </a:xfrm>
          <a:prstGeom prst="rect">
            <a:avLst/>
          </a:prstGeom>
          <a:noFill/>
        </p:spPr>
        <p:txBody>
          <a:bodyPr wrap="square">
            <a:spAutoFit/>
          </a:bodyPr>
          <a:lstStyle/>
          <a:p>
            <a:r>
              <a:rPr lang="en-US" sz="1100"/>
              <a:t>Military band at the imperial palace on April 25, 1909</a:t>
            </a:r>
            <a:endParaRPr lang="tr-TR" sz="1100"/>
          </a:p>
          <a:p>
            <a:r>
              <a:rPr lang="tr-TR" sz="1100"/>
              <a:t>Sample, </a:t>
            </a:r>
            <a:r>
              <a:rPr lang="tr-TR" sz="1100">
                <a:hlinkClick r:id="rId4"/>
              </a:rPr>
              <a:t>https://www.youtube.com/watch?v=lWKMsOK1hRU</a:t>
            </a:r>
            <a:endParaRPr lang="tr-TR" sz="1100"/>
          </a:p>
          <a:p>
            <a:endParaRPr lang="tr-TR" sz="1100"/>
          </a:p>
        </p:txBody>
      </p:sp>
    </p:spTree>
    <p:extLst>
      <p:ext uri="{BB962C8B-B14F-4D97-AF65-F5344CB8AC3E}">
        <p14:creationId xmlns:p14="http://schemas.microsoft.com/office/powerpoint/2010/main" val="2314434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B5BABA-6BFF-4FE1-92EC-96E5906F5BC4}"/>
              </a:ext>
            </a:extLst>
          </p:cNvPr>
          <p:cNvSpPr>
            <a:spLocks noGrp="1"/>
          </p:cNvSpPr>
          <p:nvPr>
            <p:ph type="title"/>
          </p:nvPr>
        </p:nvSpPr>
        <p:spPr>
          <a:xfrm>
            <a:off x="2612136" y="164407"/>
            <a:ext cx="6967727" cy="689373"/>
          </a:xfrm>
        </p:spPr>
        <p:txBody>
          <a:bodyPr rtlCol="0">
            <a:normAutofit/>
          </a:bodyPr>
          <a:lstStyle/>
          <a:p>
            <a:r>
              <a:rPr lang="tr-TR" sz="3200"/>
              <a:t>"Alaturka" vs. "Alafranga"</a:t>
            </a:r>
            <a:endParaRPr lang="tr-TR" sz="3200" dirty="0"/>
          </a:p>
        </p:txBody>
      </p:sp>
      <p:sp>
        <p:nvSpPr>
          <p:cNvPr id="6" name="TextBox 5">
            <a:extLst>
              <a:ext uri="{FF2B5EF4-FFF2-40B4-BE49-F238E27FC236}">
                <a16:creationId xmlns:a16="http://schemas.microsoft.com/office/drawing/2014/main" id="{A2738D6A-F775-2C82-F188-60A6909C45B0}"/>
              </a:ext>
            </a:extLst>
          </p:cNvPr>
          <p:cNvSpPr txBox="1"/>
          <p:nvPr/>
        </p:nvSpPr>
        <p:spPr>
          <a:xfrm>
            <a:off x="217883" y="997831"/>
            <a:ext cx="8202850" cy="461665"/>
          </a:xfrm>
          <a:prstGeom prst="rect">
            <a:avLst/>
          </a:prstGeom>
          <a:noFill/>
        </p:spPr>
        <p:txBody>
          <a:bodyPr wrap="square">
            <a:spAutoFit/>
          </a:bodyPr>
          <a:lstStyle/>
          <a:p>
            <a:pPr algn="l">
              <a:buFont typeface="Arial" panose="020B0604020202020204" pitchFamily="34" charset="0"/>
              <a:buChar char="•"/>
            </a:pPr>
            <a:r>
              <a:rPr lang="tr-TR" sz="1200" b="0" i="1">
                <a:solidFill>
                  <a:srgbClr val="202122"/>
                </a:solidFill>
                <a:effectLst/>
                <a:latin typeface="Arial" panose="020B0604020202020204" pitchFamily="34" charset="0"/>
              </a:rPr>
              <a:t> </a:t>
            </a:r>
            <a:r>
              <a:rPr lang="en-US" sz="1200" b="0" i="1">
                <a:solidFill>
                  <a:srgbClr val="202122"/>
                </a:solidFill>
                <a:effectLst/>
                <a:latin typeface="Arial" panose="020B0604020202020204" pitchFamily="34" charset="0"/>
              </a:rPr>
              <a:t>Alafranga</a:t>
            </a:r>
            <a:r>
              <a:rPr lang="en-US" sz="1200" b="0" i="0">
                <a:solidFill>
                  <a:srgbClr val="202122"/>
                </a:solidFill>
                <a:effectLst/>
                <a:latin typeface="Arial" panose="020B0604020202020204" pitchFamily="34" charset="0"/>
              </a:rPr>
              <a:t> is music or other cultural expression in an adopted western or European style (with its own tradition).</a:t>
            </a:r>
          </a:p>
          <a:p>
            <a:pPr algn="l">
              <a:buFont typeface="Arial" panose="020B0604020202020204" pitchFamily="34" charset="0"/>
              <a:buChar char="•"/>
            </a:pPr>
            <a:r>
              <a:rPr lang="tr-TR" sz="1200" b="0" i="1">
                <a:solidFill>
                  <a:srgbClr val="202122"/>
                </a:solidFill>
                <a:effectLst/>
                <a:latin typeface="Arial" panose="020B0604020202020204" pitchFamily="34" charset="0"/>
              </a:rPr>
              <a:t> </a:t>
            </a:r>
            <a:r>
              <a:rPr lang="en-US" sz="1200" b="0" i="1">
                <a:solidFill>
                  <a:srgbClr val="202122"/>
                </a:solidFill>
                <a:effectLst/>
                <a:latin typeface="Arial" panose="020B0604020202020204" pitchFamily="34" charset="0"/>
              </a:rPr>
              <a:t>Alaturka</a:t>
            </a:r>
            <a:r>
              <a:rPr lang="en-US" sz="1200" b="0" i="0">
                <a:solidFill>
                  <a:srgbClr val="202122"/>
                </a:solidFill>
                <a:effectLst/>
                <a:latin typeface="Arial" panose="020B0604020202020204" pitchFamily="34" charset="0"/>
              </a:rPr>
              <a:t> is music or other cultural expression in a traditional</a:t>
            </a:r>
            <a:r>
              <a:rPr lang="tr-TR" sz="1200" b="0" i="0">
                <a:solidFill>
                  <a:srgbClr val="202122"/>
                </a:solidFill>
                <a:effectLst/>
                <a:latin typeface="Arial" panose="020B0604020202020204" pitchFamily="34" charset="0"/>
              </a:rPr>
              <a:t> Ottoman</a:t>
            </a:r>
            <a:r>
              <a:rPr lang="tr-TR" sz="1200">
                <a:solidFill>
                  <a:srgbClr val="202122"/>
                </a:solidFill>
                <a:latin typeface="Arial" panose="020B0604020202020204" pitchFamily="34" charset="0"/>
              </a:rPr>
              <a:t>-</a:t>
            </a:r>
            <a:r>
              <a:rPr lang="en-US" sz="1200" b="0" i="0">
                <a:solidFill>
                  <a:srgbClr val="202122"/>
                </a:solidFill>
                <a:effectLst/>
                <a:latin typeface="Arial" panose="020B0604020202020204" pitchFamily="34" charset="0"/>
              </a:rPr>
              <a:t>Turkish style.</a:t>
            </a:r>
          </a:p>
        </p:txBody>
      </p:sp>
      <p:pic>
        <p:nvPicPr>
          <p:cNvPr id="8" name="Picture 7" descr="A cartoon of a person playing a violin&#10;&#10;AI-generated content may be incorrect.">
            <a:extLst>
              <a:ext uri="{FF2B5EF4-FFF2-40B4-BE49-F238E27FC236}">
                <a16:creationId xmlns:a16="http://schemas.microsoft.com/office/drawing/2014/main" id="{4562FC48-3C2B-00DE-9F6E-09FB748ED515}"/>
              </a:ext>
            </a:extLst>
          </p:cNvPr>
          <p:cNvPicPr>
            <a:picLocks noChangeAspect="1"/>
          </p:cNvPicPr>
          <p:nvPr/>
        </p:nvPicPr>
        <p:blipFill>
          <a:blip r:embed="rId3"/>
          <a:stretch>
            <a:fillRect/>
          </a:stretch>
        </p:blipFill>
        <p:spPr>
          <a:xfrm>
            <a:off x="-1" y="1735108"/>
            <a:ext cx="12192000" cy="3387783"/>
          </a:xfrm>
          <a:prstGeom prst="rect">
            <a:avLst/>
          </a:prstGeom>
        </p:spPr>
      </p:pic>
      <p:sp>
        <p:nvSpPr>
          <p:cNvPr id="4" name="TextBox 3">
            <a:extLst>
              <a:ext uri="{FF2B5EF4-FFF2-40B4-BE49-F238E27FC236}">
                <a16:creationId xmlns:a16="http://schemas.microsoft.com/office/drawing/2014/main" id="{6A1CC93E-B499-AF64-EA6E-68BF011247DF}"/>
              </a:ext>
            </a:extLst>
          </p:cNvPr>
          <p:cNvSpPr txBox="1"/>
          <p:nvPr/>
        </p:nvSpPr>
        <p:spPr>
          <a:xfrm>
            <a:off x="11303540" y="5210440"/>
            <a:ext cx="888459" cy="1169551"/>
          </a:xfrm>
          <a:prstGeom prst="rect">
            <a:avLst/>
          </a:prstGeom>
          <a:noFill/>
        </p:spPr>
        <p:txBody>
          <a:bodyPr wrap="square">
            <a:spAutoFit/>
          </a:bodyPr>
          <a:lstStyle/>
          <a:p>
            <a:pPr algn="r"/>
            <a:r>
              <a:rPr lang="en-GB" sz="1000">
                <a:solidFill>
                  <a:schemeClr val="bg1"/>
                </a:solidFill>
              </a:rPr>
              <a:t>Amca Bey’e göre. (1934, 30 </a:t>
            </a:r>
            <a:r>
              <a:rPr lang="tr-TR" sz="1000">
                <a:solidFill>
                  <a:schemeClr val="bg1"/>
                </a:solidFill>
              </a:rPr>
              <a:t>January</a:t>
            </a:r>
            <a:r>
              <a:rPr lang="en-GB" sz="1000">
                <a:solidFill>
                  <a:schemeClr val="bg1"/>
                </a:solidFill>
              </a:rPr>
              <a:t>). Akşam </a:t>
            </a:r>
            <a:r>
              <a:rPr lang="tr-TR" sz="1000">
                <a:solidFill>
                  <a:schemeClr val="bg1"/>
                </a:solidFill>
              </a:rPr>
              <a:t>newspaper</a:t>
            </a:r>
            <a:r>
              <a:rPr lang="en-GB" sz="1000">
                <a:solidFill>
                  <a:schemeClr val="bg1"/>
                </a:solidFill>
              </a:rPr>
              <a:t>, s. 3;</a:t>
            </a:r>
          </a:p>
        </p:txBody>
      </p:sp>
      <p:sp>
        <p:nvSpPr>
          <p:cNvPr id="7" name="TextBox 6">
            <a:extLst>
              <a:ext uri="{FF2B5EF4-FFF2-40B4-BE49-F238E27FC236}">
                <a16:creationId xmlns:a16="http://schemas.microsoft.com/office/drawing/2014/main" id="{5D2B996F-93E2-E812-CBE6-214425B2C533}"/>
              </a:ext>
            </a:extLst>
          </p:cNvPr>
          <p:cNvSpPr txBox="1"/>
          <p:nvPr/>
        </p:nvSpPr>
        <p:spPr>
          <a:xfrm>
            <a:off x="362356" y="5311721"/>
            <a:ext cx="1651270" cy="1384995"/>
          </a:xfrm>
          <a:prstGeom prst="rect">
            <a:avLst/>
          </a:prstGeom>
          <a:noFill/>
        </p:spPr>
        <p:txBody>
          <a:bodyPr wrap="square">
            <a:spAutoFit/>
          </a:bodyPr>
          <a:lstStyle/>
          <a:p>
            <a:r>
              <a:rPr lang="en-GB" sz="1400"/>
              <a:t>The other day, at a gathering, they were discussing 'which is the most beautiful music?</a:t>
            </a:r>
          </a:p>
        </p:txBody>
      </p:sp>
      <p:sp>
        <p:nvSpPr>
          <p:cNvPr id="10" name="TextBox 9">
            <a:extLst>
              <a:ext uri="{FF2B5EF4-FFF2-40B4-BE49-F238E27FC236}">
                <a16:creationId xmlns:a16="http://schemas.microsoft.com/office/drawing/2014/main" id="{2CA4A200-FBE0-A65F-FDD4-4DA6694F7713}"/>
              </a:ext>
            </a:extLst>
          </p:cNvPr>
          <p:cNvSpPr txBox="1"/>
          <p:nvPr/>
        </p:nvSpPr>
        <p:spPr>
          <a:xfrm>
            <a:off x="2752928" y="5398503"/>
            <a:ext cx="2003898" cy="738664"/>
          </a:xfrm>
          <a:prstGeom prst="rect">
            <a:avLst/>
          </a:prstGeom>
          <a:noFill/>
        </p:spPr>
        <p:txBody>
          <a:bodyPr wrap="square">
            <a:spAutoFit/>
          </a:bodyPr>
          <a:lstStyle/>
          <a:p>
            <a:r>
              <a:rPr lang="en-US" sz="1400"/>
              <a:t>"...One gentleman said, 'it is Alaturka'..."</a:t>
            </a:r>
            <a:endParaRPr lang="en-GB" sz="1400"/>
          </a:p>
        </p:txBody>
      </p:sp>
      <p:sp>
        <p:nvSpPr>
          <p:cNvPr id="12" name="TextBox 11">
            <a:extLst>
              <a:ext uri="{FF2B5EF4-FFF2-40B4-BE49-F238E27FC236}">
                <a16:creationId xmlns:a16="http://schemas.microsoft.com/office/drawing/2014/main" id="{F5380508-57A5-8C2C-1F5B-A577A7FF773E}"/>
              </a:ext>
            </a:extLst>
          </p:cNvPr>
          <p:cNvSpPr txBox="1"/>
          <p:nvPr/>
        </p:nvSpPr>
        <p:spPr>
          <a:xfrm>
            <a:off x="5361560" y="5398503"/>
            <a:ext cx="1468877" cy="738664"/>
          </a:xfrm>
          <a:prstGeom prst="rect">
            <a:avLst/>
          </a:prstGeom>
          <a:noFill/>
        </p:spPr>
        <p:txBody>
          <a:bodyPr wrap="square">
            <a:spAutoFit/>
          </a:bodyPr>
          <a:lstStyle/>
          <a:p>
            <a:r>
              <a:rPr lang="tr-TR" sz="1400"/>
              <a:t>"...Another said, 'Alafranga'..."</a:t>
            </a:r>
            <a:endParaRPr lang="en-GB" sz="1400"/>
          </a:p>
        </p:txBody>
      </p:sp>
      <p:sp>
        <p:nvSpPr>
          <p:cNvPr id="14" name="TextBox 13">
            <a:extLst>
              <a:ext uri="{FF2B5EF4-FFF2-40B4-BE49-F238E27FC236}">
                <a16:creationId xmlns:a16="http://schemas.microsoft.com/office/drawing/2014/main" id="{3F4C7938-477E-E54F-309F-7A92E8F86707}"/>
              </a:ext>
            </a:extLst>
          </p:cNvPr>
          <p:cNvSpPr txBox="1"/>
          <p:nvPr/>
        </p:nvSpPr>
        <p:spPr>
          <a:xfrm>
            <a:off x="7686294" y="5398503"/>
            <a:ext cx="1468877" cy="738664"/>
          </a:xfrm>
          <a:prstGeom prst="rect">
            <a:avLst/>
          </a:prstGeom>
          <a:noFill/>
        </p:spPr>
        <p:txBody>
          <a:bodyPr wrap="square">
            <a:spAutoFit/>
          </a:bodyPr>
          <a:lstStyle/>
          <a:p>
            <a:r>
              <a:rPr lang="en-US" sz="1400"/>
              <a:t>"...Some</a:t>
            </a:r>
            <a:r>
              <a:rPr lang="tr-TR" sz="1400"/>
              <a:t>one</a:t>
            </a:r>
            <a:r>
              <a:rPr lang="en-US" sz="1400"/>
              <a:t> else said, 'it is jazz'..."</a:t>
            </a:r>
            <a:endParaRPr lang="en-GB" sz="1400"/>
          </a:p>
        </p:txBody>
      </p:sp>
      <p:sp>
        <p:nvSpPr>
          <p:cNvPr id="16" name="TextBox 15">
            <a:extLst>
              <a:ext uri="{FF2B5EF4-FFF2-40B4-BE49-F238E27FC236}">
                <a16:creationId xmlns:a16="http://schemas.microsoft.com/office/drawing/2014/main" id="{7B633D2D-7335-2660-91B9-58BC6C4B2405}"/>
              </a:ext>
            </a:extLst>
          </p:cNvPr>
          <p:cNvSpPr txBox="1"/>
          <p:nvPr/>
        </p:nvSpPr>
        <p:spPr>
          <a:xfrm>
            <a:off x="9651199" y="5096277"/>
            <a:ext cx="1723677" cy="1815882"/>
          </a:xfrm>
          <a:prstGeom prst="rect">
            <a:avLst/>
          </a:prstGeom>
          <a:noFill/>
        </p:spPr>
        <p:txBody>
          <a:bodyPr wrap="square">
            <a:spAutoFit/>
          </a:bodyPr>
          <a:lstStyle/>
          <a:p>
            <a:r>
              <a:rPr lang="en-US" sz="1400"/>
              <a:t>"They are all beautiful, but as long as this noise continues in the streets of Istanbul, the most beautiful music must be </a:t>
            </a:r>
            <a:r>
              <a:rPr lang="en-US" sz="1400" i="1"/>
              <a:t>silence</a:t>
            </a:r>
            <a:r>
              <a:rPr lang="en-US" sz="1400"/>
              <a:t>."</a:t>
            </a:r>
            <a:endParaRPr lang="en-GB" sz="1400"/>
          </a:p>
        </p:txBody>
      </p:sp>
    </p:spTree>
    <p:extLst>
      <p:ext uri="{BB962C8B-B14F-4D97-AF65-F5344CB8AC3E}">
        <p14:creationId xmlns:p14="http://schemas.microsoft.com/office/powerpoint/2010/main" val="692096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28FC5-CDE9-775D-D199-5D93DE9FC6A1}"/>
            </a:ext>
          </a:extLst>
        </p:cNvPr>
        <p:cNvGrpSpPr/>
        <p:nvPr/>
      </p:nvGrpSpPr>
      <p:grpSpPr>
        <a:xfrm>
          <a:off x="0" y="0"/>
          <a:ext cx="0" cy="0"/>
          <a:chOff x="0" y="0"/>
          <a:chExt cx="0" cy="0"/>
        </a:xfrm>
      </p:grpSpPr>
      <p:pic>
        <p:nvPicPr>
          <p:cNvPr id="3" name="Picture 2" descr="A person in a suit and tie&#10;&#10;AI-generated content may be incorrect.">
            <a:extLst>
              <a:ext uri="{FF2B5EF4-FFF2-40B4-BE49-F238E27FC236}">
                <a16:creationId xmlns:a16="http://schemas.microsoft.com/office/drawing/2014/main" id="{CF3F3D9A-5C5A-76C6-0CE0-6B7849D88413}"/>
              </a:ext>
            </a:extLst>
          </p:cNvPr>
          <p:cNvPicPr>
            <a:picLocks noChangeAspect="1"/>
          </p:cNvPicPr>
          <p:nvPr/>
        </p:nvPicPr>
        <p:blipFill>
          <a:blip r:embed="rId3"/>
          <a:stretch>
            <a:fillRect/>
          </a:stretch>
        </p:blipFill>
        <p:spPr>
          <a:xfrm>
            <a:off x="0" y="0"/>
            <a:ext cx="4416357" cy="6783292"/>
          </a:xfrm>
          <a:prstGeom prst="rect">
            <a:avLst/>
          </a:prstGeom>
          <a:ln>
            <a:noFill/>
          </a:ln>
          <a:effectLst>
            <a:softEdge rad="112500"/>
          </a:effectLst>
        </p:spPr>
      </p:pic>
      <p:sp>
        <p:nvSpPr>
          <p:cNvPr id="5" name="TextBox 4">
            <a:extLst>
              <a:ext uri="{FF2B5EF4-FFF2-40B4-BE49-F238E27FC236}">
                <a16:creationId xmlns:a16="http://schemas.microsoft.com/office/drawing/2014/main" id="{1CC56D9E-56CF-5EDF-2E9F-59BF52C79E43}"/>
              </a:ext>
            </a:extLst>
          </p:cNvPr>
          <p:cNvSpPr txBox="1"/>
          <p:nvPr/>
        </p:nvSpPr>
        <p:spPr>
          <a:xfrm>
            <a:off x="5257746" y="368417"/>
            <a:ext cx="6094324" cy="2062103"/>
          </a:xfrm>
          <a:prstGeom prst="rect">
            <a:avLst/>
          </a:prstGeom>
          <a:noFill/>
        </p:spPr>
        <p:txBody>
          <a:bodyPr wrap="square">
            <a:spAutoFit/>
          </a:bodyPr>
          <a:lstStyle/>
          <a:p>
            <a:pPr>
              <a:buNone/>
            </a:pPr>
            <a:r>
              <a:rPr lang="en-US" sz="1600"/>
              <a:t>"There are also two musical forms in our country. The first is Turkish music, which evolved naturally among the p</a:t>
            </a:r>
            <a:r>
              <a:rPr lang="tr-TR" sz="1600"/>
              <a:t>e</a:t>
            </a:r>
            <a:r>
              <a:rPr lang="en-US" sz="1600"/>
              <a:t>ople, while the second is Ottoman music, which was adapted from Byzantium by al-Fārābi. Turkish music has been the product of inspiration, not an imitation of something imported from abroad, whereas Ottoman music has been imitative and perpetuated by conscious action. The first is the music of our culture, the second of our civilization</a:t>
            </a:r>
            <a:r>
              <a:rPr lang="tr-TR" sz="1600"/>
              <a:t>..</a:t>
            </a:r>
            <a:r>
              <a:rPr lang="en-US" sz="1600"/>
              <a:t>."</a:t>
            </a:r>
          </a:p>
        </p:txBody>
      </p:sp>
      <p:sp>
        <p:nvSpPr>
          <p:cNvPr id="7" name="TextBox 6">
            <a:extLst>
              <a:ext uri="{FF2B5EF4-FFF2-40B4-BE49-F238E27FC236}">
                <a16:creationId xmlns:a16="http://schemas.microsoft.com/office/drawing/2014/main" id="{B7D0F102-09BA-4CB0-D961-9C8429A8B423}"/>
              </a:ext>
            </a:extLst>
          </p:cNvPr>
          <p:cNvSpPr txBox="1"/>
          <p:nvPr/>
        </p:nvSpPr>
        <p:spPr>
          <a:xfrm>
            <a:off x="5257746" y="2579906"/>
            <a:ext cx="6094324" cy="4278094"/>
          </a:xfrm>
          <a:prstGeom prst="rect">
            <a:avLst/>
          </a:prstGeom>
          <a:noFill/>
        </p:spPr>
        <p:txBody>
          <a:bodyPr wrap="square">
            <a:spAutoFit/>
          </a:bodyPr>
          <a:lstStyle/>
          <a:p>
            <a:pPr>
              <a:buNone/>
            </a:pPr>
            <a:r>
              <a:rPr lang="en-US" sz="1600"/>
              <a:t>"Today, we are thus confronted with three kinds of music: Eastern, Western and folk, I wonder which of them is our real national music? We have already noted that Eastern music is both sick and non- national, whereas neither folk nor West</a:t>
            </a:r>
            <a:r>
              <a:rPr lang="tr-TR" sz="1600"/>
              <a:t>e</a:t>
            </a:r>
            <a:r>
              <a:rPr lang="en-US" sz="1600"/>
              <a:t>rn music is foreign to us since the first is the music of our culture and the second that of our new civilization, I submit, therefore, that our national music will be born of a marriage between folk and Western music. Our folk music has given us many melodies. If we collect these and harmonize them in the Western manner, we shall have both national and European music. The music committe</a:t>
            </a:r>
            <a:r>
              <a:rPr lang="tr-TR" sz="1600"/>
              <a:t>e</a:t>
            </a:r>
            <a:r>
              <a:rPr lang="en-US" sz="1600"/>
              <a:t>s of the Türk Ocağı clubs are among those who will carry out this task. This, essentially, is the Turkist program in the field of music; the rest is up to our national musicians. "</a:t>
            </a:r>
            <a:endParaRPr lang="tr-TR" sz="1600"/>
          </a:p>
          <a:p>
            <a:pPr>
              <a:buNone/>
            </a:pPr>
            <a:endParaRPr lang="tr-TR" sz="1600"/>
          </a:p>
          <a:p>
            <a:pPr algn="r">
              <a:buNone/>
            </a:pPr>
            <a:r>
              <a:rPr lang="tr-TR" sz="1600"/>
              <a:t>Ziya Gökalp, </a:t>
            </a:r>
            <a:r>
              <a:rPr lang="tr-TR" sz="1600" i="1"/>
              <a:t>The Principles of Turkism</a:t>
            </a:r>
            <a:r>
              <a:rPr lang="tr-TR" sz="1600"/>
              <a:t>, trans. Robert Devereux (Leiden: Brill, 1968 [1920]).</a:t>
            </a:r>
            <a:endParaRPr lang="en-US" sz="1600"/>
          </a:p>
        </p:txBody>
      </p:sp>
    </p:spTree>
    <p:extLst>
      <p:ext uri="{BB962C8B-B14F-4D97-AF65-F5344CB8AC3E}">
        <p14:creationId xmlns:p14="http://schemas.microsoft.com/office/powerpoint/2010/main" val="2600240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
            <a:extLst>
              <a:ext uri="{FF2B5EF4-FFF2-40B4-BE49-F238E27FC236}">
                <a16:creationId xmlns:a16="http://schemas.microsoft.com/office/drawing/2014/main" id="{3F05F46C-2274-88DF-C058-5AA30846CF22}"/>
              </a:ext>
            </a:extLst>
          </p:cNvPr>
          <p:cNvSpPr>
            <a:spLocks noGrp="1"/>
          </p:cNvSpPr>
          <p:nvPr>
            <p:ph sz="half" idx="1"/>
          </p:nvPr>
        </p:nvSpPr>
        <p:spPr>
          <a:xfrm>
            <a:off x="859937" y="2908570"/>
            <a:ext cx="4480560" cy="3534214"/>
          </a:xfrm>
        </p:spPr>
        <p:txBody>
          <a:bodyPr>
            <a:normAutofit fontScale="92500" lnSpcReduction="10000"/>
          </a:bodyPr>
          <a:lstStyle/>
          <a:p>
            <a:pPr marL="0" indent="0" algn="just">
              <a:buNone/>
            </a:pPr>
            <a:r>
              <a:rPr lang="en-GB" sz="1500"/>
              <a:t>"</a:t>
            </a:r>
            <a:r>
              <a:rPr lang="en-US" sz="1500"/>
              <a:t>Fellows, I know how you want to advance the national youth in all of the fine arts. This is being realized. However, it is Turkish music that has to be the most urgent one and given top priority. The scale in the new transformation of a nation is the ability of comprehension and adaptation of the transformation in the music. The music which is intended to be listened to by the foreigners is not our music. In this sense, it is far from the value that will bleach the face. We should explicitly know this. It is a necessity of collecting the noble </a:t>
            </a:r>
            <a:r>
              <a:rPr lang="en-US" sz="1500" i="1"/>
              <a:t>deyiş</a:t>
            </a:r>
            <a:r>
              <a:rPr lang="en-US" sz="1500"/>
              <a:t>, </a:t>
            </a:r>
            <a:r>
              <a:rPr lang="tr-TR" sz="1500"/>
              <a:t>[</a:t>
            </a:r>
            <a:r>
              <a:rPr lang="en-US" sz="1500"/>
              <a:t>another name of folk poems</a:t>
            </a:r>
            <a:r>
              <a:rPr lang="tr-TR" sz="1500"/>
              <a:t>]</a:t>
            </a:r>
            <a:r>
              <a:rPr lang="en-US" sz="1500"/>
              <a:t> songs which express the delicate, national emotions and opinions and of elaborating them in terms of the last general music rules as soon as possible.</a:t>
            </a:r>
            <a:r>
              <a:rPr lang="en-GB" sz="1500"/>
              <a:t>"</a:t>
            </a:r>
            <a:endParaRPr lang="tr-TR" sz="1500"/>
          </a:p>
          <a:p>
            <a:pPr marL="0" indent="0">
              <a:buNone/>
            </a:pPr>
            <a:r>
              <a:rPr lang="tr-TR" sz="1500"/>
              <a:t>-TBMM Zabıt Ceridesi, 1934, p. 3.</a:t>
            </a:r>
            <a:endParaRPr lang="en-US" sz="1500"/>
          </a:p>
          <a:p>
            <a:pPr marL="0" indent="0">
              <a:buNone/>
            </a:pPr>
            <a:endParaRPr lang="en-US"/>
          </a:p>
        </p:txBody>
      </p:sp>
      <p:pic>
        <p:nvPicPr>
          <p:cNvPr id="10" name="Picture 9" descr="A person sitting in a chair holding a cup&#10;&#10;AI-generated content may be incorrect.">
            <a:extLst>
              <a:ext uri="{FF2B5EF4-FFF2-40B4-BE49-F238E27FC236}">
                <a16:creationId xmlns:a16="http://schemas.microsoft.com/office/drawing/2014/main" id="{9A642055-114C-6494-0CB2-BD771B1DCC6A}"/>
              </a:ext>
            </a:extLst>
          </p:cNvPr>
          <p:cNvPicPr>
            <a:picLocks noChangeAspect="1"/>
          </p:cNvPicPr>
          <p:nvPr/>
        </p:nvPicPr>
        <p:blipFill>
          <a:blip r:embed="rId3"/>
          <a:srcRect l="32165" r="9914" b="-1"/>
          <a:stretch>
            <a:fillRect/>
          </a:stretch>
        </p:blipFill>
        <p:spPr>
          <a:xfrm>
            <a:off x="6851504" y="1921110"/>
            <a:ext cx="3755536" cy="3647223"/>
          </a:xfrm>
          <a:prstGeom prst="rect">
            <a:avLst/>
          </a:prstGeom>
          <a:noFill/>
        </p:spPr>
      </p:pic>
      <p:sp>
        <p:nvSpPr>
          <p:cNvPr id="14" name="TextBox 13">
            <a:extLst>
              <a:ext uri="{FF2B5EF4-FFF2-40B4-BE49-F238E27FC236}">
                <a16:creationId xmlns:a16="http://schemas.microsoft.com/office/drawing/2014/main" id="{254A2F64-65CF-AA5C-9531-C6C9C65627C0}"/>
              </a:ext>
            </a:extLst>
          </p:cNvPr>
          <p:cNvSpPr txBox="1"/>
          <p:nvPr/>
        </p:nvSpPr>
        <p:spPr>
          <a:xfrm>
            <a:off x="859938" y="797726"/>
            <a:ext cx="4480560" cy="2400657"/>
          </a:xfrm>
          <a:prstGeom prst="rect">
            <a:avLst/>
          </a:prstGeom>
          <a:noFill/>
        </p:spPr>
        <p:txBody>
          <a:bodyPr wrap="square">
            <a:spAutoFit/>
          </a:bodyPr>
          <a:lstStyle/>
          <a:p>
            <a:pPr algn="just"/>
            <a:r>
              <a:rPr lang="en-GB" sz="1400"/>
              <a:t>"By a fortunate coincidence, I listened to two of the most distinguished musical ensembles of the region here tonigh</a:t>
            </a:r>
            <a:r>
              <a:rPr lang="tr-TR" sz="1400"/>
              <a:t>. Miss </a:t>
            </a:r>
            <a:r>
              <a:rPr lang="en-US" sz="1400"/>
              <a:t>Müniretül Mehdiye, who first adorned the stage, was particularly successful in her artistry.</a:t>
            </a:r>
            <a:r>
              <a:rPr lang="tr-TR" sz="1400"/>
              <a:t> </a:t>
            </a:r>
            <a:r>
              <a:rPr lang="en-GB" sz="1400"/>
              <a:t>However, to my Turkish sensibilities, this simple music no longer suffices to satisfy the Turk's highly sophisticated soul and feelings… «</a:t>
            </a:r>
            <a:endParaRPr lang="tr-TR" sz="1400"/>
          </a:p>
          <a:p>
            <a:pPr algn="just">
              <a:spcBef>
                <a:spcPts val="600"/>
              </a:spcBef>
              <a:spcAft>
                <a:spcPts val="600"/>
              </a:spcAft>
            </a:pPr>
            <a:r>
              <a:rPr lang="tr-TR" sz="1400"/>
              <a:t>- </a:t>
            </a:r>
            <a:r>
              <a:rPr lang="en-GB" sz="1400"/>
              <a:t>Sarayburnu Speech</a:t>
            </a:r>
            <a:r>
              <a:rPr lang="tr-TR" sz="1400"/>
              <a:t> 1928</a:t>
            </a:r>
          </a:p>
          <a:p>
            <a:pPr algn="just"/>
            <a:endParaRPr lang="tr-TR" sz="1400"/>
          </a:p>
          <a:p>
            <a:pPr algn="just"/>
            <a:endParaRPr lang="en-GB" sz="1400"/>
          </a:p>
        </p:txBody>
      </p:sp>
    </p:spTree>
    <p:extLst>
      <p:ext uri="{BB962C8B-B14F-4D97-AF65-F5344CB8AC3E}">
        <p14:creationId xmlns:p14="http://schemas.microsoft.com/office/powerpoint/2010/main" val="1685556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up of a comic&#10;&#10;AI-generated content may be incorrect.">
            <a:extLst>
              <a:ext uri="{FF2B5EF4-FFF2-40B4-BE49-F238E27FC236}">
                <a16:creationId xmlns:a16="http://schemas.microsoft.com/office/drawing/2014/main" id="{718CF1ED-1A8D-DA9A-CEF8-EB07F91FDA1D}"/>
              </a:ext>
            </a:extLst>
          </p:cNvPr>
          <p:cNvPicPr>
            <a:picLocks noChangeAspect="1"/>
          </p:cNvPicPr>
          <p:nvPr/>
        </p:nvPicPr>
        <p:blipFill>
          <a:blip r:embed="rId2"/>
          <a:stretch>
            <a:fillRect/>
          </a:stretch>
        </p:blipFill>
        <p:spPr>
          <a:xfrm>
            <a:off x="3786330" y="0"/>
            <a:ext cx="4619340" cy="6858000"/>
          </a:xfrm>
          <a:prstGeom prst="rect">
            <a:avLst/>
          </a:prstGeom>
        </p:spPr>
      </p:pic>
      <p:sp>
        <p:nvSpPr>
          <p:cNvPr id="13" name="TextBox 12">
            <a:extLst>
              <a:ext uri="{FF2B5EF4-FFF2-40B4-BE49-F238E27FC236}">
                <a16:creationId xmlns:a16="http://schemas.microsoft.com/office/drawing/2014/main" id="{84AA6F6C-10AA-F5D4-0BA7-5886B70FC20D}"/>
              </a:ext>
            </a:extLst>
          </p:cNvPr>
          <p:cNvSpPr txBox="1"/>
          <p:nvPr/>
        </p:nvSpPr>
        <p:spPr>
          <a:xfrm>
            <a:off x="1298481" y="1821784"/>
            <a:ext cx="2410028" cy="577081"/>
          </a:xfrm>
          <a:prstGeom prst="rect">
            <a:avLst/>
          </a:prstGeom>
          <a:noFill/>
        </p:spPr>
        <p:txBody>
          <a:bodyPr wrap="square">
            <a:spAutoFit/>
          </a:bodyPr>
          <a:lstStyle/>
          <a:p>
            <a:pPr algn="r"/>
            <a:r>
              <a:rPr lang="tr-TR" sz="1050"/>
              <a:t>1_</a:t>
            </a:r>
            <a:r>
              <a:rPr lang="en-GB" sz="1050"/>
              <a:t>After the great victory, we formed a shovel and pickaxe mobilization unit...</a:t>
            </a:r>
          </a:p>
        </p:txBody>
      </p:sp>
      <p:sp>
        <p:nvSpPr>
          <p:cNvPr id="15" name="TextBox 14">
            <a:extLst>
              <a:ext uri="{FF2B5EF4-FFF2-40B4-BE49-F238E27FC236}">
                <a16:creationId xmlns:a16="http://schemas.microsoft.com/office/drawing/2014/main" id="{FE850754-A62A-FA7A-F17D-4F2DA6263BBA}"/>
              </a:ext>
            </a:extLst>
          </p:cNvPr>
          <p:cNvSpPr txBox="1"/>
          <p:nvPr/>
        </p:nvSpPr>
        <p:spPr>
          <a:xfrm>
            <a:off x="8483492" y="2514759"/>
            <a:ext cx="3199428" cy="461665"/>
          </a:xfrm>
          <a:prstGeom prst="rect">
            <a:avLst/>
          </a:prstGeom>
          <a:noFill/>
        </p:spPr>
        <p:txBody>
          <a:bodyPr wrap="square">
            <a:spAutoFit/>
          </a:bodyPr>
          <a:lstStyle/>
          <a:p>
            <a:r>
              <a:rPr lang="tr-TR" sz="1200"/>
              <a:t>2_</a:t>
            </a:r>
            <a:r>
              <a:rPr lang="en-US" sz="1200"/>
              <a:t>We pierced the mountains, we laid down railways...</a:t>
            </a:r>
            <a:endParaRPr lang="en-GB" sz="1200"/>
          </a:p>
        </p:txBody>
      </p:sp>
      <p:sp>
        <p:nvSpPr>
          <p:cNvPr id="17" name="TextBox 16">
            <a:extLst>
              <a:ext uri="{FF2B5EF4-FFF2-40B4-BE49-F238E27FC236}">
                <a16:creationId xmlns:a16="http://schemas.microsoft.com/office/drawing/2014/main" id="{979510B3-30EE-F555-7331-BD449BC51F19}"/>
              </a:ext>
            </a:extLst>
          </p:cNvPr>
          <p:cNvSpPr txBox="1"/>
          <p:nvPr/>
        </p:nvSpPr>
        <p:spPr>
          <a:xfrm>
            <a:off x="1507787" y="2776369"/>
            <a:ext cx="2200721" cy="646331"/>
          </a:xfrm>
          <a:prstGeom prst="rect">
            <a:avLst/>
          </a:prstGeom>
          <a:noFill/>
        </p:spPr>
        <p:txBody>
          <a:bodyPr wrap="square">
            <a:spAutoFit/>
          </a:bodyPr>
          <a:lstStyle/>
          <a:p>
            <a:r>
              <a:rPr lang="tr-TR" sz="1200"/>
              <a:t>3_I</a:t>
            </a:r>
            <a:r>
              <a:rPr lang="en-US" sz="1200"/>
              <a:t>n every corner, we built modern structures with dizzying speed...</a:t>
            </a:r>
            <a:endParaRPr lang="en-GB" sz="1200"/>
          </a:p>
        </p:txBody>
      </p:sp>
      <p:sp>
        <p:nvSpPr>
          <p:cNvPr id="19" name="TextBox 18">
            <a:extLst>
              <a:ext uri="{FF2B5EF4-FFF2-40B4-BE49-F238E27FC236}">
                <a16:creationId xmlns:a16="http://schemas.microsoft.com/office/drawing/2014/main" id="{5C45DFD9-D199-DE82-C825-DA209A7DDAC0}"/>
              </a:ext>
            </a:extLst>
          </p:cNvPr>
          <p:cNvSpPr txBox="1"/>
          <p:nvPr/>
        </p:nvSpPr>
        <p:spPr>
          <a:xfrm>
            <a:off x="8405670" y="3645960"/>
            <a:ext cx="2653220" cy="646331"/>
          </a:xfrm>
          <a:prstGeom prst="rect">
            <a:avLst/>
          </a:prstGeom>
          <a:noFill/>
        </p:spPr>
        <p:txBody>
          <a:bodyPr wrap="square">
            <a:spAutoFit/>
          </a:bodyPr>
          <a:lstStyle/>
          <a:p>
            <a:r>
              <a:rPr lang="tr-TR" sz="1200"/>
              <a:t>4_</a:t>
            </a:r>
            <a:r>
              <a:rPr lang="en-US" sz="1200"/>
              <a:t>We brought water from the mountains and hills, we found sources of oil...</a:t>
            </a:r>
            <a:endParaRPr lang="en-GB" sz="1200"/>
          </a:p>
        </p:txBody>
      </p:sp>
      <p:sp>
        <p:nvSpPr>
          <p:cNvPr id="21" name="TextBox 20">
            <a:extLst>
              <a:ext uri="{FF2B5EF4-FFF2-40B4-BE49-F238E27FC236}">
                <a16:creationId xmlns:a16="http://schemas.microsoft.com/office/drawing/2014/main" id="{FD4F017B-F994-D18E-F58F-4F2BED48EFBF}"/>
              </a:ext>
            </a:extLst>
          </p:cNvPr>
          <p:cNvSpPr txBox="1"/>
          <p:nvPr/>
        </p:nvSpPr>
        <p:spPr>
          <a:xfrm>
            <a:off x="8483490" y="4815352"/>
            <a:ext cx="2935322" cy="461665"/>
          </a:xfrm>
          <a:prstGeom prst="rect">
            <a:avLst/>
          </a:prstGeom>
          <a:noFill/>
        </p:spPr>
        <p:txBody>
          <a:bodyPr wrap="square">
            <a:spAutoFit/>
          </a:bodyPr>
          <a:lstStyle/>
          <a:p>
            <a:r>
              <a:rPr lang="tr-TR" sz="1200"/>
              <a:t>5_</a:t>
            </a:r>
            <a:r>
              <a:rPr lang="en-US" sz="1200"/>
              <a:t>We fixed our education, we increased the joy of reading..</a:t>
            </a:r>
            <a:endParaRPr lang="en-GB" sz="1200"/>
          </a:p>
        </p:txBody>
      </p:sp>
      <p:sp>
        <p:nvSpPr>
          <p:cNvPr id="23" name="TextBox 22">
            <a:extLst>
              <a:ext uri="{FF2B5EF4-FFF2-40B4-BE49-F238E27FC236}">
                <a16:creationId xmlns:a16="http://schemas.microsoft.com/office/drawing/2014/main" id="{1FE7EEEE-64F3-8D66-4DE4-4BFECDD37B7C}"/>
              </a:ext>
            </a:extLst>
          </p:cNvPr>
          <p:cNvSpPr txBox="1"/>
          <p:nvPr/>
        </p:nvSpPr>
        <p:spPr>
          <a:xfrm>
            <a:off x="877758" y="5357389"/>
            <a:ext cx="2869661" cy="479206"/>
          </a:xfrm>
          <a:prstGeom prst="rect">
            <a:avLst/>
          </a:prstGeom>
          <a:noFill/>
        </p:spPr>
        <p:txBody>
          <a:bodyPr wrap="square">
            <a:spAutoFit/>
          </a:bodyPr>
          <a:lstStyle/>
          <a:p>
            <a:r>
              <a:rPr lang="tr-TR" sz="1200"/>
              <a:t>6_</a:t>
            </a:r>
            <a:r>
              <a:rPr lang="en-US" sz="1200"/>
              <a:t>We even improved our animals by breeding them...</a:t>
            </a:r>
            <a:endParaRPr lang="en-GB" sz="1200"/>
          </a:p>
        </p:txBody>
      </p:sp>
      <p:sp>
        <p:nvSpPr>
          <p:cNvPr id="25" name="TextBox 24">
            <a:extLst>
              <a:ext uri="{FF2B5EF4-FFF2-40B4-BE49-F238E27FC236}">
                <a16:creationId xmlns:a16="http://schemas.microsoft.com/office/drawing/2014/main" id="{B94AB51B-945C-6DAD-AAC1-1159BB31D309}"/>
              </a:ext>
            </a:extLst>
          </p:cNvPr>
          <p:cNvSpPr txBox="1"/>
          <p:nvPr/>
        </p:nvSpPr>
        <p:spPr>
          <a:xfrm>
            <a:off x="8483490" y="5707904"/>
            <a:ext cx="3708509" cy="830997"/>
          </a:xfrm>
          <a:prstGeom prst="rect">
            <a:avLst/>
          </a:prstGeom>
          <a:noFill/>
        </p:spPr>
        <p:txBody>
          <a:bodyPr wrap="square">
            <a:spAutoFit/>
          </a:bodyPr>
          <a:lstStyle/>
          <a:p>
            <a:r>
              <a:rPr lang="tr-TR" sz="1200"/>
              <a:t>7_ At the anniversary</a:t>
            </a:r>
            <a:r>
              <a:rPr lang="en-US" sz="1200"/>
              <a:t> of all these innovations, we couldn't listen to the </a:t>
            </a:r>
            <a:r>
              <a:rPr lang="en-US" sz="1200" b="1"/>
              <a:t>'broken saz' (corrupt</a:t>
            </a:r>
            <a:r>
              <a:rPr lang="tr-TR" sz="1200" b="1"/>
              <a:t>/degenerate</a:t>
            </a:r>
            <a:r>
              <a:rPr lang="en-US" sz="1200" b="1"/>
              <a:t> instrument)</a:t>
            </a:r>
            <a:r>
              <a:rPr lang="en-US" sz="1200"/>
              <a:t> of the old era, could we?!</a:t>
            </a:r>
            <a:endParaRPr lang="en-GB" sz="1200"/>
          </a:p>
        </p:txBody>
      </p:sp>
      <p:sp>
        <p:nvSpPr>
          <p:cNvPr id="27" name="TextBox 26">
            <a:extLst>
              <a:ext uri="{FF2B5EF4-FFF2-40B4-BE49-F238E27FC236}">
                <a16:creationId xmlns:a16="http://schemas.microsoft.com/office/drawing/2014/main" id="{28F5EAB3-AECE-98B8-F4EB-C6FA70CE6C7B}"/>
              </a:ext>
            </a:extLst>
          </p:cNvPr>
          <p:cNvSpPr txBox="1"/>
          <p:nvPr/>
        </p:nvSpPr>
        <p:spPr>
          <a:xfrm>
            <a:off x="8444581" y="57489"/>
            <a:ext cx="3860908" cy="646331"/>
          </a:xfrm>
          <a:prstGeom prst="rect">
            <a:avLst/>
          </a:prstGeom>
          <a:noFill/>
        </p:spPr>
        <p:txBody>
          <a:bodyPr wrap="square">
            <a:spAutoFit/>
          </a:bodyPr>
          <a:lstStyle/>
          <a:p>
            <a:r>
              <a:rPr lang="tr-TR" sz="1200" b="0" i="0">
                <a:effectLst/>
                <a:latin typeface="+mj-lt"/>
              </a:rPr>
              <a:t>Sedat Nuri İleri, Yeni Ruha Yeni Ses</a:t>
            </a:r>
            <a:r>
              <a:rPr lang="tr-TR" sz="1200" i="1">
                <a:latin typeface="+mj-lt"/>
              </a:rPr>
              <a:t>,</a:t>
            </a:r>
            <a:r>
              <a:rPr lang="tr-TR" sz="1200" b="0" i="1">
                <a:effectLst/>
                <a:latin typeface="+mj-lt"/>
              </a:rPr>
              <a:t> </a:t>
            </a:r>
            <a:r>
              <a:rPr lang="tr-TR" sz="1200">
                <a:latin typeface="+mj-lt"/>
              </a:rPr>
              <a:t>1935 in 75 Yılda Değişen Yaşam Değişen İnsan Cumhuriyet Modaları, (İstanbul, Tarih Vakfı, 1999), p.21.</a:t>
            </a:r>
            <a:endParaRPr lang="tr-TR" sz="1200" b="0" i="0">
              <a:effectLst/>
              <a:latin typeface="+mj-lt"/>
            </a:endParaRPr>
          </a:p>
        </p:txBody>
      </p:sp>
      <p:sp>
        <p:nvSpPr>
          <p:cNvPr id="29" name="TextBox 28">
            <a:extLst>
              <a:ext uri="{FF2B5EF4-FFF2-40B4-BE49-F238E27FC236}">
                <a16:creationId xmlns:a16="http://schemas.microsoft.com/office/drawing/2014/main" id="{302D65F9-3CB5-66F0-B087-2CFB0E8DE31F}"/>
              </a:ext>
            </a:extLst>
          </p:cNvPr>
          <p:cNvSpPr txBox="1"/>
          <p:nvPr/>
        </p:nvSpPr>
        <p:spPr>
          <a:xfrm>
            <a:off x="877758" y="204023"/>
            <a:ext cx="3003253" cy="276999"/>
          </a:xfrm>
          <a:prstGeom prst="rect">
            <a:avLst/>
          </a:prstGeom>
          <a:noFill/>
        </p:spPr>
        <p:txBody>
          <a:bodyPr wrap="square">
            <a:spAutoFit/>
          </a:bodyPr>
          <a:lstStyle/>
          <a:p>
            <a:r>
              <a:rPr lang="tr-TR" sz="1200" i="1">
                <a:latin typeface="+mj-lt"/>
              </a:rPr>
              <a:t>A NEW VOICE FOR A NEW SPIRIT</a:t>
            </a:r>
            <a:endParaRPr lang="en-GB" sz="1200"/>
          </a:p>
        </p:txBody>
      </p:sp>
    </p:spTree>
    <p:extLst>
      <p:ext uri="{BB962C8B-B14F-4D97-AF65-F5344CB8AC3E}">
        <p14:creationId xmlns:p14="http://schemas.microsoft.com/office/powerpoint/2010/main" val="4003198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6A405-62ED-21F7-A35C-6E04C1961A0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3E42C10-0EDF-F17A-1C3A-2950CD88BD1C}"/>
              </a:ext>
            </a:extLst>
          </p:cNvPr>
          <p:cNvSpPr txBox="1"/>
          <p:nvPr/>
        </p:nvSpPr>
        <p:spPr>
          <a:xfrm>
            <a:off x="3836751" y="102298"/>
            <a:ext cx="6094378" cy="400110"/>
          </a:xfrm>
          <a:prstGeom prst="rect">
            <a:avLst/>
          </a:prstGeom>
          <a:noFill/>
        </p:spPr>
        <p:txBody>
          <a:bodyPr wrap="square">
            <a:spAutoFit/>
          </a:bodyPr>
          <a:lstStyle/>
          <a:p>
            <a:r>
              <a:rPr lang="en-US" sz="2000" b="0" i="0">
                <a:solidFill>
                  <a:srgbClr val="FFFFFF"/>
                </a:solidFill>
                <a:effectLst/>
                <a:latin typeface="+mj-lt"/>
              </a:rPr>
              <a:t> Building a New Music Infrastructure</a:t>
            </a:r>
            <a:endParaRPr lang="en-GB" sz="2000">
              <a:latin typeface="+mj-lt"/>
            </a:endParaRPr>
          </a:p>
        </p:txBody>
      </p:sp>
      <p:sp>
        <p:nvSpPr>
          <p:cNvPr id="8" name="TextBox 7">
            <a:extLst>
              <a:ext uri="{FF2B5EF4-FFF2-40B4-BE49-F238E27FC236}">
                <a16:creationId xmlns:a16="http://schemas.microsoft.com/office/drawing/2014/main" id="{166AF447-5281-9F69-CF1E-8A6A81230870}"/>
              </a:ext>
            </a:extLst>
          </p:cNvPr>
          <p:cNvSpPr txBox="1"/>
          <p:nvPr/>
        </p:nvSpPr>
        <p:spPr>
          <a:xfrm>
            <a:off x="1014109" y="1016700"/>
            <a:ext cx="4833027" cy="1877437"/>
          </a:xfrm>
          <a:prstGeom prst="rect">
            <a:avLst/>
          </a:prstGeom>
          <a:noFill/>
        </p:spPr>
        <p:txBody>
          <a:bodyPr wrap="square">
            <a:spAutoFit/>
          </a:bodyPr>
          <a:lstStyle/>
          <a:p>
            <a:pPr marL="285750" indent="-285750">
              <a:buFont typeface="Arial" panose="020B0604020202020204" pitchFamily="34" charset="0"/>
              <a:buChar char="•"/>
            </a:pPr>
            <a:r>
              <a:rPr lang="tr-TR" sz="1400" b="1"/>
              <a:t>Darülelhan → Istanbul Conservatory</a:t>
            </a:r>
          </a:p>
          <a:p>
            <a:pPr marL="285750" indent="-285750">
              <a:buFont typeface="Wingdings" panose="05000000000000000000" pitchFamily="2" charset="2"/>
              <a:buChar char="Ø"/>
            </a:pPr>
            <a:r>
              <a:rPr lang="tr-TR" sz="1400" b="1"/>
              <a:t> </a:t>
            </a:r>
            <a:r>
              <a:rPr lang="tr-TR" sz="1400"/>
              <a:t>Ottoman-era institution (1917) </a:t>
            </a:r>
          </a:p>
          <a:p>
            <a:pPr marL="285750" indent="-285750">
              <a:buFont typeface="Wingdings" panose="05000000000000000000" pitchFamily="2" charset="2"/>
              <a:buChar char="Ø"/>
            </a:pPr>
            <a:r>
              <a:rPr lang="en-US" sz="1400"/>
              <a:t>taught </a:t>
            </a:r>
            <a:r>
              <a:rPr lang="en-US" sz="1400" i="1"/>
              <a:t>both</a:t>
            </a:r>
            <a:r>
              <a:rPr lang="en-US" sz="1400"/>
              <a:t> traditional Turkish 'Alaturka' music </a:t>
            </a:r>
            <a:r>
              <a:rPr lang="en-US" sz="1400" i="1"/>
              <a:t>and</a:t>
            </a:r>
            <a:r>
              <a:rPr lang="en-US" sz="1400"/>
              <a:t> Western 'Alafranga' music</a:t>
            </a:r>
            <a:endParaRPr lang="tr-TR" sz="1400"/>
          </a:p>
          <a:p>
            <a:pPr marL="285750" indent="-285750">
              <a:buFont typeface="Wingdings" panose="05000000000000000000" pitchFamily="2" charset="2"/>
              <a:buChar char="Ø"/>
            </a:pPr>
            <a:r>
              <a:rPr lang="tr-TR" sz="1400"/>
              <a:t>Şark Musikisi Şubesi (Oriental Music Branch) was abolished and renamed the </a:t>
            </a:r>
            <a:r>
              <a:rPr lang="tr-TR" sz="1400" b="1"/>
              <a:t>Istanbul Conservatory </a:t>
            </a:r>
            <a:r>
              <a:rPr lang="tr-TR" sz="1400"/>
              <a:t>in 1927.</a:t>
            </a:r>
            <a:endParaRPr lang="en-US" sz="1400"/>
          </a:p>
          <a:p>
            <a:pPr marL="285750" indent="-285750">
              <a:buFont typeface="Wingdings" panose="05000000000000000000" pitchFamily="2" charset="2"/>
              <a:buChar char="Ø"/>
            </a:pPr>
            <a:endParaRPr lang="tr-TR"/>
          </a:p>
        </p:txBody>
      </p:sp>
      <p:pic>
        <p:nvPicPr>
          <p:cNvPr id="14" name="Picture 13" descr="A person speaking to a group of men&#10;&#10;AI-generated content may be incorrect.">
            <a:extLst>
              <a:ext uri="{FF2B5EF4-FFF2-40B4-BE49-F238E27FC236}">
                <a16:creationId xmlns:a16="http://schemas.microsoft.com/office/drawing/2014/main" id="{B833E5AC-2373-C393-96D1-19CF788AEB96}"/>
              </a:ext>
            </a:extLst>
          </p:cNvPr>
          <p:cNvPicPr>
            <a:picLocks noChangeAspect="1"/>
          </p:cNvPicPr>
          <p:nvPr/>
        </p:nvPicPr>
        <p:blipFill>
          <a:blip r:embed="rId3"/>
          <a:stretch>
            <a:fillRect/>
          </a:stretch>
        </p:blipFill>
        <p:spPr>
          <a:xfrm>
            <a:off x="6751908" y="3590338"/>
            <a:ext cx="4156039" cy="2250962"/>
          </a:xfrm>
          <a:prstGeom prst="rect">
            <a:avLst/>
          </a:prstGeom>
        </p:spPr>
      </p:pic>
      <p:sp>
        <p:nvSpPr>
          <p:cNvPr id="16" name="TextBox 15">
            <a:extLst>
              <a:ext uri="{FF2B5EF4-FFF2-40B4-BE49-F238E27FC236}">
                <a16:creationId xmlns:a16="http://schemas.microsoft.com/office/drawing/2014/main" id="{1FFCCCF6-9A17-E1A9-7757-5BA918C215E6}"/>
              </a:ext>
            </a:extLst>
          </p:cNvPr>
          <p:cNvSpPr txBox="1"/>
          <p:nvPr/>
        </p:nvSpPr>
        <p:spPr>
          <a:xfrm>
            <a:off x="6344866" y="1016700"/>
            <a:ext cx="5707704" cy="2893100"/>
          </a:xfrm>
          <a:prstGeom prst="rect">
            <a:avLst/>
          </a:prstGeom>
          <a:noFill/>
        </p:spPr>
        <p:txBody>
          <a:bodyPr wrap="square">
            <a:spAutoFit/>
          </a:bodyPr>
          <a:lstStyle/>
          <a:p>
            <a:pPr marL="285750" indent="-285750">
              <a:buFont typeface="Arial" panose="020B0604020202020204" pitchFamily="34" charset="0"/>
              <a:buChar char="•"/>
            </a:pPr>
            <a:r>
              <a:rPr lang="tr-TR" sz="1400" b="1" i="1"/>
              <a:t>Özsoy</a:t>
            </a:r>
            <a:r>
              <a:rPr lang="tr-TR" sz="1400" b="1"/>
              <a:t> Opera</a:t>
            </a:r>
          </a:p>
          <a:p>
            <a:pPr marL="285750" indent="-285750">
              <a:buFont typeface="Wingdings" panose="05000000000000000000" pitchFamily="2" charset="2"/>
              <a:buChar char="Ø"/>
            </a:pPr>
            <a:r>
              <a:rPr lang="en-US" sz="1400"/>
              <a:t>P</a:t>
            </a:r>
            <a:r>
              <a:rPr lang="tr-TR" sz="1400"/>
              <a:t>repared for P</a:t>
            </a:r>
            <a:r>
              <a:rPr lang="en-US" sz="1400"/>
              <a:t>ersian Shah</a:t>
            </a:r>
            <a:r>
              <a:rPr lang="tr-TR" sz="1400"/>
              <a:t> Reza Pahlavi’</a:t>
            </a:r>
            <a:r>
              <a:rPr lang="en-US" sz="1400"/>
              <a:t>s visit to Turkey in 1934</a:t>
            </a:r>
            <a:endParaRPr lang="tr-TR" sz="1400"/>
          </a:p>
          <a:p>
            <a:pPr marL="285750" indent="-285750">
              <a:buFont typeface="Wingdings" panose="05000000000000000000" pitchFamily="2" charset="2"/>
              <a:buChar char="Ø"/>
            </a:pPr>
            <a:r>
              <a:rPr lang="en-US" sz="1400"/>
              <a:t>union of Turkish and Persian mythologies</a:t>
            </a:r>
            <a:r>
              <a:rPr lang="tr-TR" sz="1400"/>
              <a:t> using Firdevsi's </a:t>
            </a:r>
            <a:r>
              <a:rPr lang="tr-TR" sz="1400" i="1"/>
              <a:t>Sahname.</a:t>
            </a:r>
            <a:endParaRPr lang="en-US" sz="1400" i="1"/>
          </a:p>
          <a:p>
            <a:pPr marL="285750" indent="-285750">
              <a:buFont typeface="Wingdings" panose="05000000000000000000" pitchFamily="2" charset="2"/>
              <a:buChar char="Ø"/>
            </a:pPr>
            <a:r>
              <a:rPr lang="tr-TR" sz="1400"/>
              <a:t>D</a:t>
            </a:r>
            <a:r>
              <a:rPr lang="en-US" sz="1400"/>
              <a:t>ramatization of the state's new ideology: the Turkish History Thesis</a:t>
            </a:r>
            <a:endParaRPr lang="tr-TR" sz="1400"/>
          </a:p>
          <a:p>
            <a:pPr marL="285750" indent="-285750">
              <a:buFont typeface="Wingdings" panose="05000000000000000000" pitchFamily="2" charset="2"/>
              <a:buChar char="Ø"/>
            </a:pPr>
            <a:r>
              <a:rPr lang="en-US" sz="1400"/>
              <a:t>written by Ahmet Adnan Saygun, used </a:t>
            </a:r>
            <a:r>
              <a:rPr lang="en-US" sz="1400" b="1"/>
              <a:t>pentatonic scales</a:t>
            </a:r>
            <a:r>
              <a:rPr lang="en-US" sz="1400"/>
              <a:t> to sound "authentically" Central Asian, all within a grand Western opera structure.</a:t>
            </a:r>
            <a:endParaRPr lang="tr-TR" sz="1400"/>
          </a:p>
          <a:p>
            <a:pPr marL="285750" indent="-285750">
              <a:buFont typeface="Wingdings" panose="05000000000000000000" pitchFamily="2" charset="2"/>
              <a:buChar char="Ø"/>
            </a:pPr>
            <a:r>
              <a:rPr lang="tr-TR" sz="1400"/>
              <a:t>See. </a:t>
            </a:r>
            <a:r>
              <a:rPr lang="tr-TR" sz="1400">
                <a:hlinkClick r:id="rId4"/>
              </a:rPr>
              <a:t>https://youtu.be/JPDSWe2R9dU?si=bXVvxHaRv0I31W9g</a:t>
            </a:r>
            <a:endParaRPr lang="tr-TR" sz="1400"/>
          </a:p>
          <a:p>
            <a:endParaRPr lang="en-US" sz="1400"/>
          </a:p>
          <a:p>
            <a:pPr marL="285750" indent="-285750">
              <a:buFont typeface="Wingdings" panose="05000000000000000000" pitchFamily="2" charset="2"/>
              <a:buChar char="Ø"/>
            </a:pPr>
            <a:endParaRPr lang="en-GB" sz="1400"/>
          </a:p>
        </p:txBody>
      </p:sp>
      <p:pic>
        <p:nvPicPr>
          <p:cNvPr id="3" name="Picture 2" descr="A group of people posing for a photo&#10;&#10;AI-generated content may be incorrect.">
            <a:extLst>
              <a:ext uri="{FF2B5EF4-FFF2-40B4-BE49-F238E27FC236}">
                <a16:creationId xmlns:a16="http://schemas.microsoft.com/office/drawing/2014/main" id="{9913EF9D-F38E-16BA-43D2-EF95CAA1DB11}"/>
              </a:ext>
            </a:extLst>
          </p:cNvPr>
          <p:cNvPicPr>
            <a:picLocks noChangeAspect="1"/>
          </p:cNvPicPr>
          <p:nvPr/>
        </p:nvPicPr>
        <p:blipFill>
          <a:blip r:embed="rId5"/>
          <a:stretch>
            <a:fillRect/>
          </a:stretch>
        </p:blipFill>
        <p:spPr>
          <a:xfrm>
            <a:off x="753942" y="2747886"/>
            <a:ext cx="5093193" cy="3935866"/>
          </a:xfrm>
          <a:prstGeom prst="rect">
            <a:avLst/>
          </a:prstGeom>
        </p:spPr>
      </p:pic>
    </p:spTree>
    <p:extLst>
      <p:ext uri="{BB962C8B-B14F-4D97-AF65-F5344CB8AC3E}">
        <p14:creationId xmlns:p14="http://schemas.microsoft.com/office/powerpoint/2010/main" val="2364908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920D5-3B8A-7330-7683-AFCB18512DB4}"/>
            </a:ext>
          </a:extLst>
        </p:cNvPr>
        <p:cNvGrpSpPr/>
        <p:nvPr/>
      </p:nvGrpSpPr>
      <p:grpSpPr>
        <a:xfrm>
          <a:off x="0" y="0"/>
          <a:ext cx="0" cy="0"/>
          <a:chOff x="0" y="0"/>
          <a:chExt cx="0" cy="0"/>
        </a:xfrm>
      </p:grpSpPr>
      <p:pic>
        <p:nvPicPr>
          <p:cNvPr id="5" name="Picture 4" descr="A building with clouds in the sky&#10;&#10;AI-generated content may be incorrect.">
            <a:extLst>
              <a:ext uri="{FF2B5EF4-FFF2-40B4-BE49-F238E27FC236}">
                <a16:creationId xmlns:a16="http://schemas.microsoft.com/office/drawing/2014/main" id="{F55309FD-5BF4-B7E6-05C8-C1F778D5CB3E}"/>
              </a:ext>
            </a:extLst>
          </p:cNvPr>
          <p:cNvPicPr>
            <a:picLocks noChangeAspect="1"/>
          </p:cNvPicPr>
          <p:nvPr/>
        </p:nvPicPr>
        <p:blipFill>
          <a:blip r:embed="rId3"/>
          <a:stretch>
            <a:fillRect/>
          </a:stretch>
        </p:blipFill>
        <p:spPr>
          <a:xfrm>
            <a:off x="950066" y="4238465"/>
            <a:ext cx="3726110" cy="2280302"/>
          </a:xfrm>
          <a:prstGeom prst="rect">
            <a:avLst/>
          </a:prstGeom>
        </p:spPr>
      </p:pic>
      <p:pic>
        <p:nvPicPr>
          <p:cNvPr id="7" name="Picture 6" descr="A group of people playing violin&#10;&#10;AI-generated content may be incorrect.">
            <a:extLst>
              <a:ext uri="{FF2B5EF4-FFF2-40B4-BE49-F238E27FC236}">
                <a16:creationId xmlns:a16="http://schemas.microsoft.com/office/drawing/2014/main" id="{0FBB4472-C5D9-E983-5929-78DD5AFC9E4F}"/>
              </a:ext>
            </a:extLst>
          </p:cNvPr>
          <p:cNvPicPr>
            <a:picLocks noChangeAspect="1"/>
          </p:cNvPicPr>
          <p:nvPr/>
        </p:nvPicPr>
        <p:blipFill>
          <a:blip r:embed="rId4"/>
          <a:stretch>
            <a:fillRect/>
          </a:stretch>
        </p:blipFill>
        <p:spPr>
          <a:xfrm>
            <a:off x="950067" y="1633915"/>
            <a:ext cx="3726109" cy="2280302"/>
          </a:xfrm>
          <a:prstGeom prst="rect">
            <a:avLst/>
          </a:prstGeom>
        </p:spPr>
      </p:pic>
      <p:sp>
        <p:nvSpPr>
          <p:cNvPr id="9" name="TextBox 8">
            <a:extLst>
              <a:ext uri="{FF2B5EF4-FFF2-40B4-BE49-F238E27FC236}">
                <a16:creationId xmlns:a16="http://schemas.microsoft.com/office/drawing/2014/main" id="{3AEC3B3A-1196-0BD2-34E0-ACA4D8C8A1AD}"/>
              </a:ext>
            </a:extLst>
          </p:cNvPr>
          <p:cNvSpPr txBox="1"/>
          <p:nvPr/>
        </p:nvSpPr>
        <p:spPr>
          <a:xfrm>
            <a:off x="736868" y="204884"/>
            <a:ext cx="4914900" cy="861774"/>
          </a:xfrm>
          <a:prstGeom prst="rect">
            <a:avLst/>
          </a:prstGeom>
          <a:noFill/>
        </p:spPr>
        <p:txBody>
          <a:bodyPr wrap="square">
            <a:spAutoFit/>
          </a:bodyPr>
          <a:lstStyle/>
          <a:p>
            <a:pPr>
              <a:buNone/>
            </a:pPr>
            <a:r>
              <a:rPr lang="tr-TR" sz="1400" b="1"/>
              <a:t>Musiki Muallim Mektebi (Music Teachers’ School)</a:t>
            </a:r>
          </a:p>
          <a:p>
            <a:pPr marL="285750" indent="-285750">
              <a:buFont typeface="Wingdings" panose="05000000000000000000" pitchFamily="2" charset="2"/>
              <a:buChar char="Ø"/>
            </a:pPr>
            <a:r>
              <a:rPr lang="tr-TR" sz="1200"/>
              <a:t>established in Ankara in 1924</a:t>
            </a:r>
          </a:p>
          <a:p>
            <a:pPr marL="285750" indent="-285750">
              <a:buFont typeface="Wingdings" panose="05000000000000000000" pitchFamily="2" charset="2"/>
              <a:buChar char="Ø"/>
            </a:pPr>
            <a:r>
              <a:rPr lang="en-US" sz="1200"/>
              <a:t>The first principal of the school was Zeki Güngör who was also the first conductor of the Presidential Symphony Orchestra</a:t>
            </a:r>
            <a:r>
              <a:rPr lang="tr-TR" sz="1200"/>
              <a:t>.</a:t>
            </a:r>
          </a:p>
        </p:txBody>
      </p:sp>
      <p:pic>
        <p:nvPicPr>
          <p:cNvPr id="12" name="Picture 11" descr="A group of men standing together&#10;&#10;AI-generated content may be incorrect.">
            <a:extLst>
              <a:ext uri="{FF2B5EF4-FFF2-40B4-BE49-F238E27FC236}">
                <a16:creationId xmlns:a16="http://schemas.microsoft.com/office/drawing/2014/main" id="{C8A2CE63-B469-73BE-3583-E69FD5099828}"/>
              </a:ext>
            </a:extLst>
          </p:cNvPr>
          <p:cNvPicPr>
            <a:picLocks noChangeAspect="1"/>
          </p:cNvPicPr>
          <p:nvPr/>
        </p:nvPicPr>
        <p:blipFill>
          <a:blip r:embed="rId5"/>
          <a:stretch>
            <a:fillRect/>
          </a:stretch>
        </p:blipFill>
        <p:spPr>
          <a:xfrm>
            <a:off x="7156314" y="1643590"/>
            <a:ext cx="3726109" cy="2280302"/>
          </a:xfrm>
          <a:prstGeom prst="rect">
            <a:avLst/>
          </a:prstGeom>
        </p:spPr>
      </p:pic>
      <p:sp>
        <p:nvSpPr>
          <p:cNvPr id="15" name="TextBox 14">
            <a:extLst>
              <a:ext uri="{FF2B5EF4-FFF2-40B4-BE49-F238E27FC236}">
                <a16:creationId xmlns:a16="http://schemas.microsoft.com/office/drawing/2014/main" id="{3421441A-ADD5-71C1-3B36-456F0B1F8D2E}"/>
              </a:ext>
            </a:extLst>
          </p:cNvPr>
          <p:cNvSpPr txBox="1"/>
          <p:nvPr/>
        </p:nvSpPr>
        <p:spPr>
          <a:xfrm>
            <a:off x="7083771" y="4030716"/>
            <a:ext cx="4297591" cy="415498"/>
          </a:xfrm>
          <a:prstGeom prst="rect">
            <a:avLst/>
          </a:prstGeom>
          <a:noFill/>
        </p:spPr>
        <p:txBody>
          <a:bodyPr wrap="square">
            <a:spAutoFit/>
          </a:bodyPr>
          <a:lstStyle/>
          <a:p>
            <a:r>
              <a:rPr lang="en-US" sz="1050"/>
              <a:t>"</a:t>
            </a:r>
            <a:r>
              <a:rPr lang="en-GB" sz="1050"/>
              <a:t>Çankırı People's Houses Saz Committee</a:t>
            </a:r>
            <a:r>
              <a:rPr lang="tr-TR" sz="1050"/>
              <a:t>,</a:t>
            </a:r>
            <a:r>
              <a:rPr lang="en-US" sz="1050"/>
              <a:t>"</a:t>
            </a:r>
            <a:r>
              <a:rPr lang="en-GB" sz="1050"/>
              <a:t> (</a:t>
            </a:r>
            <a:r>
              <a:rPr lang="en-GB" sz="1050" i="1"/>
              <a:t>Son Posta </a:t>
            </a:r>
            <a:r>
              <a:rPr lang="en-GB" sz="1050"/>
              <a:t>Newspaper, August 25, 1939, p. 5)</a:t>
            </a:r>
          </a:p>
        </p:txBody>
      </p:sp>
      <p:pic>
        <p:nvPicPr>
          <p:cNvPr id="21" name="Picture 20" descr="A group of men holding guns&#10;&#10;AI-generated content may be incorrect.">
            <a:extLst>
              <a:ext uri="{FF2B5EF4-FFF2-40B4-BE49-F238E27FC236}">
                <a16:creationId xmlns:a16="http://schemas.microsoft.com/office/drawing/2014/main" id="{4C2FFBC2-4CC1-8792-F1C0-9FE3CF10FF94}"/>
              </a:ext>
            </a:extLst>
          </p:cNvPr>
          <p:cNvPicPr>
            <a:picLocks noChangeAspect="1"/>
          </p:cNvPicPr>
          <p:nvPr/>
        </p:nvPicPr>
        <p:blipFill>
          <a:blip r:embed="rId6"/>
          <a:stretch>
            <a:fillRect/>
          </a:stretch>
        </p:blipFill>
        <p:spPr>
          <a:xfrm>
            <a:off x="8670589" y="4330485"/>
            <a:ext cx="2571345" cy="2527515"/>
          </a:xfrm>
          <a:prstGeom prst="rect">
            <a:avLst/>
          </a:prstGeom>
        </p:spPr>
      </p:pic>
      <p:sp>
        <p:nvSpPr>
          <p:cNvPr id="23" name="TextBox 22">
            <a:extLst>
              <a:ext uri="{FF2B5EF4-FFF2-40B4-BE49-F238E27FC236}">
                <a16:creationId xmlns:a16="http://schemas.microsoft.com/office/drawing/2014/main" id="{DAFBC38C-EE47-5A37-5220-9067424AE614}"/>
              </a:ext>
            </a:extLst>
          </p:cNvPr>
          <p:cNvSpPr txBox="1"/>
          <p:nvPr/>
        </p:nvSpPr>
        <p:spPr>
          <a:xfrm>
            <a:off x="5021096" y="6442502"/>
            <a:ext cx="3649493" cy="415498"/>
          </a:xfrm>
          <a:prstGeom prst="rect">
            <a:avLst/>
          </a:prstGeom>
          <a:noFill/>
        </p:spPr>
        <p:txBody>
          <a:bodyPr wrap="square">
            <a:spAutoFit/>
          </a:bodyPr>
          <a:lstStyle/>
          <a:p>
            <a:pPr algn="r"/>
            <a:r>
              <a:rPr lang="en-US" sz="1050"/>
              <a:t>"Local folk music at </a:t>
            </a:r>
            <a:r>
              <a:rPr lang="tr-TR" sz="1050"/>
              <a:t>People’s Houses</a:t>
            </a:r>
            <a:r>
              <a:rPr lang="en-US" sz="1050"/>
              <a:t> in Tokat</a:t>
            </a:r>
            <a:r>
              <a:rPr lang="tr-TR" sz="1050"/>
              <a:t>,</a:t>
            </a:r>
            <a:r>
              <a:rPr lang="en-US" sz="1050"/>
              <a:t>"</a:t>
            </a:r>
            <a:r>
              <a:rPr lang="en-US" sz="1050" i="1"/>
              <a:t> </a:t>
            </a:r>
            <a:endParaRPr lang="tr-TR" sz="1050" i="1"/>
          </a:p>
          <a:p>
            <a:pPr algn="r"/>
            <a:r>
              <a:rPr lang="tr-TR" sz="1050" i="1"/>
              <a:t> </a:t>
            </a:r>
            <a:r>
              <a:rPr lang="en-GB" sz="1050" i="1"/>
              <a:t>Son Posta </a:t>
            </a:r>
            <a:r>
              <a:rPr lang="en-GB" sz="1050"/>
              <a:t>Newspaper, </a:t>
            </a:r>
            <a:r>
              <a:rPr lang="tr-TR" sz="1050"/>
              <a:t>March</a:t>
            </a:r>
            <a:r>
              <a:rPr lang="en-GB" sz="1050"/>
              <a:t>, 19</a:t>
            </a:r>
            <a:r>
              <a:rPr lang="tr-TR" sz="1050"/>
              <a:t>40</a:t>
            </a:r>
            <a:r>
              <a:rPr lang="en-GB" sz="1050"/>
              <a:t>, p. </a:t>
            </a:r>
            <a:r>
              <a:rPr lang="tr-TR" sz="1050"/>
              <a:t>10</a:t>
            </a:r>
            <a:endParaRPr lang="en-GB" sz="1050"/>
          </a:p>
        </p:txBody>
      </p:sp>
      <p:sp>
        <p:nvSpPr>
          <p:cNvPr id="26" name="TextBox 25">
            <a:extLst>
              <a:ext uri="{FF2B5EF4-FFF2-40B4-BE49-F238E27FC236}">
                <a16:creationId xmlns:a16="http://schemas.microsoft.com/office/drawing/2014/main" id="{AE6B88FC-1C0B-8732-1308-245E49FB9CC2}"/>
              </a:ext>
            </a:extLst>
          </p:cNvPr>
          <p:cNvSpPr txBox="1"/>
          <p:nvPr/>
        </p:nvSpPr>
        <p:spPr>
          <a:xfrm>
            <a:off x="6540233" y="139818"/>
            <a:ext cx="4111555" cy="1762021"/>
          </a:xfrm>
          <a:prstGeom prst="rect">
            <a:avLst/>
          </a:prstGeom>
          <a:noFill/>
        </p:spPr>
        <p:txBody>
          <a:bodyPr wrap="square">
            <a:spAutoFit/>
          </a:bodyPr>
          <a:lstStyle/>
          <a:p>
            <a:r>
              <a:rPr lang="tr-TR" sz="1400" b="1"/>
              <a:t>Halk Evleri (the People's Houses)</a:t>
            </a:r>
          </a:p>
          <a:p>
            <a:pPr marL="285750" indent="-285750">
              <a:buFont typeface="Wingdings" panose="05000000000000000000" pitchFamily="2" charset="2"/>
              <a:buChar char="Ø"/>
            </a:pPr>
            <a:r>
              <a:rPr lang="en-US" sz="1200"/>
              <a:t>operated as a state organization from 1932 till 1951</a:t>
            </a:r>
            <a:endParaRPr lang="tr-TR" sz="1200"/>
          </a:p>
          <a:p>
            <a:pPr marL="285750" indent="-285750">
              <a:buFont typeface="Wingdings" panose="05000000000000000000" pitchFamily="2" charset="2"/>
              <a:buChar char="Ø"/>
            </a:pPr>
            <a:r>
              <a:rPr lang="tr-TR" sz="1200"/>
              <a:t>Dissemination of modern music</a:t>
            </a:r>
          </a:p>
          <a:p>
            <a:pPr marL="285750" indent="-285750">
              <a:buFont typeface="Wingdings" panose="05000000000000000000" pitchFamily="2" charset="2"/>
              <a:buChar char="Ø"/>
            </a:pPr>
            <a:r>
              <a:rPr lang="tr-TR" sz="1200"/>
              <a:t>Collection of </a:t>
            </a:r>
            <a:r>
              <a:rPr lang="en-US" sz="1200"/>
              <a:t>'pure' folk song</a:t>
            </a:r>
            <a:endParaRPr lang="tr-TR" sz="1200"/>
          </a:p>
          <a:p>
            <a:pPr marL="285750" indent="-285750">
              <a:buFont typeface="Wingdings" panose="05000000000000000000" pitchFamily="2" charset="2"/>
              <a:buChar char="Ø"/>
            </a:pPr>
            <a:r>
              <a:rPr lang="tr-TR" sz="1200"/>
              <a:t>Article 33: </a:t>
            </a:r>
            <a:r>
              <a:rPr lang="en-US" sz="1200"/>
              <a:t> '...international modern music and our national folk songs will be the basis' and '...international music techniques and instruments will be used' .</a:t>
            </a:r>
            <a:endParaRPr lang="tr-TR" sz="1200"/>
          </a:p>
          <a:p>
            <a:endParaRPr lang="tr-TR" sz="1050"/>
          </a:p>
        </p:txBody>
      </p:sp>
    </p:spTree>
    <p:extLst>
      <p:ext uri="{BB962C8B-B14F-4D97-AF65-F5344CB8AC3E}">
        <p14:creationId xmlns:p14="http://schemas.microsoft.com/office/powerpoint/2010/main" val="2039530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9034E-8C28-AEC7-3A82-2D2DCED22209}"/>
            </a:ext>
          </a:extLst>
        </p:cNvPr>
        <p:cNvGrpSpPr/>
        <p:nvPr/>
      </p:nvGrpSpPr>
      <p:grpSpPr>
        <a:xfrm>
          <a:off x="0" y="0"/>
          <a:ext cx="0" cy="0"/>
          <a:chOff x="0" y="0"/>
          <a:chExt cx="0" cy="0"/>
        </a:xfrm>
      </p:grpSpPr>
      <p:pic>
        <p:nvPicPr>
          <p:cNvPr id="18" name="Picture 17" descr="A newspaper advertisement for a record player&#10;&#10;AI-generated content may be incorrect.">
            <a:extLst>
              <a:ext uri="{FF2B5EF4-FFF2-40B4-BE49-F238E27FC236}">
                <a16:creationId xmlns:a16="http://schemas.microsoft.com/office/drawing/2014/main" id="{9CB36320-D8DD-7D73-E5AA-60C699AB68BD}"/>
              </a:ext>
            </a:extLst>
          </p:cNvPr>
          <p:cNvPicPr>
            <a:picLocks noChangeAspect="1"/>
          </p:cNvPicPr>
          <p:nvPr/>
        </p:nvPicPr>
        <p:blipFill>
          <a:blip r:embed="rId3"/>
          <a:stretch>
            <a:fillRect/>
          </a:stretch>
        </p:blipFill>
        <p:spPr>
          <a:xfrm>
            <a:off x="8897971" y="2095500"/>
            <a:ext cx="3371850" cy="4762500"/>
          </a:xfrm>
          <a:prstGeom prst="rect">
            <a:avLst/>
          </a:prstGeom>
        </p:spPr>
      </p:pic>
      <p:pic>
        <p:nvPicPr>
          <p:cNvPr id="20" name="Picture 19" descr="An advertisement for an old radio&#10;&#10;AI-generated content may be incorrect.">
            <a:extLst>
              <a:ext uri="{FF2B5EF4-FFF2-40B4-BE49-F238E27FC236}">
                <a16:creationId xmlns:a16="http://schemas.microsoft.com/office/drawing/2014/main" id="{CC2DE3EF-B51A-CF11-21F6-1FF1A2F8454A}"/>
              </a:ext>
            </a:extLst>
          </p:cNvPr>
          <p:cNvPicPr>
            <a:picLocks noChangeAspect="1"/>
          </p:cNvPicPr>
          <p:nvPr/>
        </p:nvPicPr>
        <p:blipFill>
          <a:blip r:embed="rId4"/>
          <a:srcRect b="51348"/>
          <a:stretch>
            <a:fillRect/>
          </a:stretch>
        </p:blipFill>
        <p:spPr>
          <a:xfrm>
            <a:off x="4855928" y="3429000"/>
            <a:ext cx="4042043" cy="3336587"/>
          </a:xfrm>
          <a:prstGeom prst="rect">
            <a:avLst/>
          </a:prstGeom>
        </p:spPr>
      </p:pic>
      <p:sp>
        <p:nvSpPr>
          <p:cNvPr id="22" name="TextBox 21">
            <a:extLst>
              <a:ext uri="{FF2B5EF4-FFF2-40B4-BE49-F238E27FC236}">
                <a16:creationId xmlns:a16="http://schemas.microsoft.com/office/drawing/2014/main" id="{268C7A50-3962-686E-44AB-36C123105D3C}"/>
              </a:ext>
            </a:extLst>
          </p:cNvPr>
          <p:cNvSpPr txBox="1"/>
          <p:nvPr/>
        </p:nvSpPr>
        <p:spPr>
          <a:xfrm>
            <a:off x="625003" y="306581"/>
            <a:ext cx="6133288" cy="2308324"/>
          </a:xfrm>
          <a:prstGeom prst="rect">
            <a:avLst/>
          </a:prstGeom>
          <a:noFill/>
        </p:spPr>
        <p:txBody>
          <a:bodyPr wrap="square">
            <a:spAutoFit/>
          </a:bodyPr>
          <a:lstStyle/>
          <a:p>
            <a:pPr>
              <a:buNone/>
            </a:pPr>
            <a:r>
              <a:rPr lang="tr-TR" sz="1400" b="1"/>
              <a:t>Radio</a:t>
            </a:r>
          </a:p>
          <a:p>
            <a:pPr marL="285750" indent="-285750">
              <a:buFont typeface="Wingdings" panose="05000000000000000000" pitchFamily="2" charset="2"/>
              <a:buChar char="Ø"/>
            </a:pPr>
            <a:r>
              <a:rPr lang="en-US" sz="1400"/>
              <a:t>In November 1934, the state banned all 'Alaturka' music from state radio broadcasts</a:t>
            </a:r>
            <a:endParaRPr lang="tr-TR" sz="1400"/>
          </a:p>
          <a:p>
            <a:pPr marL="285750" indent="-285750">
              <a:buFont typeface="Wingdings" panose="05000000000000000000" pitchFamily="2" charset="2"/>
              <a:buChar char="Ø"/>
            </a:pPr>
            <a:r>
              <a:rPr lang="en-US" sz="1400"/>
              <a:t>Replace</a:t>
            </a:r>
            <a:r>
              <a:rPr lang="tr-TR" sz="1400"/>
              <a:t>ded by</a:t>
            </a:r>
            <a:r>
              <a:rPr lang="en-US" sz="1400"/>
              <a:t> </a:t>
            </a:r>
            <a:r>
              <a:rPr lang="tr-TR" sz="1400"/>
              <a:t>t</a:t>
            </a:r>
            <a:r>
              <a:rPr lang="en-US" sz="1400"/>
              <a:t>he new "purified" national folk music and</a:t>
            </a:r>
            <a:r>
              <a:rPr lang="tr-TR" sz="1400"/>
              <a:t> </a:t>
            </a:r>
            <a:r>
              <a:rPr lang="en-US" sz="1400"/>
              <a:t>Western classical composers</a:t>
            </a:r>
            <a:r>
              <a:rPr lang="tr-TR" sz="1400"/>
              <a:t>.</a:t>
            </a:r>
          </a:p>
          <a:p>
            <a:pPr marL="285750" indent="-285750">
              <a:buFont typeface="Wingdings" panose="05000000000000000000" pitchFamily="2" charset="2"/>
              <a:buChar char="Ø"/>
            </a:pPr>
            <a:r>
              <a:rPr lang="tr-TR" sz="1400"/>
              <a:t>Backfire: </a:t>
            </a:r>
            <a:r>
              <a:rPr lang="en-US" sz="1400"/>
              <a:t>people began to listen to Arabic music</a:t>
            </a:r>
            <a:r>
              <a:rPr lang="tr-TR" sz="1400"/>
              <a:t> and t</a:t>
            </a:r>
            <a:r>
              <a:rPr lang="en-US" sz="1400"/>
              <a:t>he ban was lifted nearly two years later</a:t>
            </a:r>
            <a:endParaRPr lang="tr-TR" sz="1400"/>
          </a:p>
          <a:p>
            <a:pPr marL="285750" indent="-285750">
              <a:buFont typeface="Wingdings" panose="05000000000000000000" pitchFamily="2" charset="2"/>
              <a:buChar char="Ø"/>
            </a:pPr>
            <a:r>
              <a:rPr lang="tr-TR" sz="1400"/>
              <a:t>Still, </a:t>
            </a:r>
            <a:r>
              <a:rPr lang="en-US" sz="1400"/>
              <a:t>the broadcasts of the Ottoman Classic Music was dominant among the programmes of Turkish music between 1937-40 on both İstanbul and Ankara radios.</a:t>
            </a:r>
            <a:r>
              <a:rPr lang="tr-TR" sz="1400"/>
              <a:t> </a:t>
            </a:r>
            <a:endParaRPr lang="en-US" sz="1400"/>
          </a:p>
        </p:txBody>
      </p:sp>
      <p:sp>
        <p:nvSpPr>
          <p:cNvPr id="26" name="TextBox 25">
            <a:extLst>
              <a:ext uri="{FF2B5EF4-FFF2-40B4-BE49-F238E27FC236}">
                <a16:creationId xmlns:a16="http://schemas.microsoft.com/office/drawing/2014/main" id="{8E73ACA2-375F-8AD5-CBEA-EAE03D0C4180}"/>
              </a:ext>
            </a:extLst>
          </p:cNvPr>
          <p:cNvSpPr txBox="1"/>
          <p:nvPr/>
        </p:nvSpPr>
        <p:spPr>
          <a:xfrm>
            <a:off x="8897971" y="1518419"/>
            <a:ext cx="3362123" cy="577081"/>
          </a:xfrm>
          <a:prstGeom prst="rect">
            <a:avLst/>
          </a:prstGeom>
          <a:noFill/>
        </p:spPr>
        <p:txBody>
          <a:bodyPr wrap="square">
            <a:spAutoFit/>
          </a:bodyPr>
          <a:lstStyle/>
          <a:p>
            <a:pPr algn="r"/>
            <a:endParaRPr lang="en-US" sz="1050"/>
          </a:p>
          <a:p>
            <a:pPr algn="r"/>
            <a:r>
              <a:rPr lang="tr-TR" sz="1050"/>
              <a:t>A</a:t>
            </a:r>
            <a:r>
              <a:rPr lang="en-US" sz="1050"/>
              <a:t>dvertisement page of </a:t>
            </a:r>
            <a:r>
              <a:rPr lang="tr-TR" sz="1050" i="1"/>
              <a:t>a</a:t>
            </a:r>
            <a:r>
              <a:rPr lang="en-US" sz="1050"/>
              <a:t> newspaper</a:t>
            </a:r>
            <a:r>
              <a:rPr lang="tr-TR" sz="1050"/>
              <a:t>,</a:t>
            </a:r>
          </a:p>
          <a:p>
            <a:pPr algn="r"/>
            <a:r>
              <a:rPr lang="en-US" sz="1050"/>
              <a:t>22 November, 1937 </a:t>
            </a:r>
            <a:r>
              <a:rPr lang="en-US" sz="1050" i="1"/>
              <a:t>Aksam</a:t>
            </a:r>
            <a:r>
              <a:rPr lang="en-US" sz="1050"/>
              <a:t> Newspaper, p</a:t>
            </a:r>
            <a:r>
              <a:rPr lang="tr-TR" sz="1050"/>
              <a:t>.</a:t>
            </a:r>
            <a:r>
              <a:rPr lang="en-US" sz="1050"/>
              <a:t> 16)</a:t>
            </a:r>
          </a:p>
        </p:txBody>
      </p:sp>
      <p:sp>
        <p:nvSpPr>
          <p:cNvPr id="30" name="TextBox 29">
            <a:extLst>
              <a:ext uri="{FF2B5EF4-FFF2-40B4-BE49-F238E27FC236}">
                <a16:creationId xmlns:a16="http://schemas.microsoft.com/office/drawing/2014/main" id="{0863D418-2970-4FAB-2F7D-6B9C18B9B12F}"/>
              </a:ext>
            </a:extLst>
          </p:cNvPr>
          <p:cNvSpPr txBox="1"/>
          <p:nvPr/>
        </p:nvSpPr>
        <p:spPr>
          <a:xfrm>
            <a:off x="4794216" y="3175084"/>
            <a:ext cx="3928149" cy="253916"/>
          </a:xfrm>
          <a:prstGeom prst="rect">
            <a:avLst/>
          </a:prstGeom>
          <a:noFill/>
        </p:spPr>
        <p:txBody>
          <a:bodyPr wrap="square">
            <a:spAutoFit/>
          </a:bodyPr>
          <a:lstStyle/>
          <a:p>
            <a:r>
              <a:rPr lang="en-US" sz="1050"/>
              <a:t>An Audiola ad in an unidentified newspaper</a:t>
            </a:r>
            <a:r>
              <a:rPr lang="tr-TR" sz="1050"/>
              <a:t> (1930/40s?)</a:t>
            </a:r>
            <a:endParaRPr lang="en-GB" sz="1050"/>
          </a:p>
        </p:txBody>
      </p:sp>
    </p:spTree>
    <p:extLst>
      <p:ext uri="{BB962C8B-B14F-4D97-AF65-F5344CB8AC3E}">
        <p14:creationId xmlns:p14="http://schemas.microsoft.com/office/powerpoint/2010/main" val="2117862965"/>
      </p:ext>
    </p:extLst>
  </p:cSld>
  <p:clrMapOvr>
    <a:masterClrMapping/>
  </p:clrMapOvr>
</p:sld>
</file>

<file path=ppt/theme/theme1.xml><?xml version="1.0" encoding="utf-8"?>
<a:theme xmlns:a="http://schemas.openxmlformats.org/drawingml/2006/main" name="Görünüm">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Office_36807350_TF67347921.potx" id="{A546D7F0-BEDA-4CD9-96B7-B114496431C3}" vid="{FC481CE8-2E61-40CE-859D-F76C086A1064}"/>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C17B96-44E1-4D27-8275-49488FA5EBD9}">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01F3672F-4ECD-442D-A450-8D0D8AE9AB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274086-DBC4-4534-ADD1-A99867C702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Görünüm tasarımı</Template>
  <TotalTime>713</TotalTime>
  <Words>2757</Words>
  <Application>Microsoft Office PowerPoint</Application>
  <PresentationFormat>Widescreen</PresentationFormat>
  <Paragraphs>145</Paragraphs>
  <Slides>15</Slides>
  <Notes>13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Century Schoolbook</vt:lpstr>
      <vt:lpstr>Raleway</vt:lpstr>
      <vt:lpstr>Wingdings</vt:lpstr>
      <vt:lpstr>Wingdings 2</vt:lpstr>
      <vt:lpstr>Görünüm</vt:lpstr>
      <vt:lpstr>Constructing a National Sound: Music as Social Engineering in the Early Turkish Republic</vt:lpstr>
      <vt:lpstr>"Alaturka" vs. "Alafranga"</vt:lpstr>
      <vt:lpstr>"Alaturka" vs. "Alafranga"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giray kalkan</dc:creator>
  <cp:lastModifiedBy>giray kalkan</cp:lastModifiedBy>
  <cp:revision>32</cp:revision>
  <dcterms:created xsi:type="dcterms:W3CDTF">2025-11-13T15:19:06Z</dcterms:created>
  <dcterms:modified xsi:type="dcterms:W3CDTF">2025-11-14T09:50:24Z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