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6"/>
  </p:notesMasterIdLst>
  <p:sldIdLst>
    <p:sldId id="256" r:id="rId2"/>
    <p:sldId id="257" r:id="rId3"/>
    <p:sldId id="259" r:id="rId4"/>
    <p:sldId id="277" r:id="rId5"/>
    <p:sldId id="270" r:id="rId6"/>
    <p:sldId id="266" r:id="rId7"/>
    <p:sldId id="264" r:id="rId8"/>
    <p:sldId id="265" r:id="rId9"/>
    <p:sldId id="274" r:id="rId10"/>
    <p:sldId id="276" r:id="rId11"/>
    <p:sldId id="269" r:id="rId12"/>
    <p:sldId id="275" r:id="rId13"/>
    <p:sldId id="267" r:id="rId14"/>
    <p:sldId id="27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75"/>
    <p:restoredTop sz="94681"/>
  </p:normalViewPr>
  <p:slideViewPr>
    <p:cSldViewPr snapToGrid="0">
      <p:cViewPr>
        <p:scale>
          <a:sx n="93" d="100"/>
          <a:sy n="93" d="100"/>
        </p:scale>
        <p:origin x="-69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4558F-E4D1-4E49-9F46-67F117A2AF87}" type="datetimeFigureOut">
              <a:rPr lang="en-US" smtClean="0"/>
              <a:t>10/24/25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BCB20-97C0-F64D-BE3B-2C49DB17F5FF}" type="slidenum">
              <a:rPr lang="en-US" smtClean="0"/>
              <a:t>‹#›</a:t>
            </a:fld>
            <a:endParaRPr lang="en-US"/>
          </a:p>
        </p:txBody>
      </p:sp>
    </p:spTree>
    <p:extLst>
      <p:ext uri="{BB962C8B-B14F-4D97-AF65-F5344CB8AC3E}">
        <p14:creationId xmlns:p14="http://schemas.microsoft.com/office/powerpoint/2010/main" val="369065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0BCB20-97C0-F64D-BE3B-2C49DB17F5FF}" type="slidenum">
              <a:rPr lang="en-US" smtClean="0"/>
              <a:t>9</a:t>
            </a:fld>
            <a:endParaRPr lang="en-US"/>
          </a:p>
        </p:txBody>
      </p:sp>
    </p:spTree>
    <p:extLst>
      <p:ext uri="{BB962C8B-B14F-4D97-AF65-F5344CB8AC3E}">
        <p14:creationId xmlns:p14="http://schemas.microsoft.com/office/powerpoint/2010/main" val="4063938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7734193-6471-C446-9122-EE0F2EFBBF2F}" type="datetimeFigureOut">
              <a:rPr lang="en-US" smtClean="0"/>
              <a:t>10/24/25</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7A11A52-C947-4448-9583-529C89FFDD00}"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176798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34193-6471-C446-9122-EE0F2EFBBF2F}" type="datetimeFigureOut">
              <a:rPr lang="en-US" smtClean="0"/>
              <a:t>10/24/25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3544522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34193-6471-C446-9122-EE0F2EFBBF2F}" type="datetimeFigureOut">
              <a:rPr lang="en-US" smtClean="0"/>
              <a:t>10/24/25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192920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34193-6471-C446-9122-EE0F2EFBBF2F}" type="datetimeFigureOut">
              <a:rPr lang="en-US" smtClean="0"/>
              <a:t>10/24/25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116944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07734193-6471-C446-9122-EE0F2EFBBF2F}" type="datetimeFigureOut">
              <a:rPr lang="en-US" smtClean="0"/>
              <a:t>10/24/25</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7A11A52-C947-4448-9583-529C89FFDD00}"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5826429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34193-6471-C446-9122-EE0F2EFBBF2F}" type="datetimeFigureOut">
              <a:rPr lang="en-US" smtClean="0"/>
              <a:t>10/24/25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359948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34193-6471-C446-9122-EE0F2EFBBF2F}" type="datetimeFigureOut">
              <a:rPr lang="en-US" smtClean="0"/>
              <a:t>10/24/25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387899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734193-6471-C446-9122-EE0F2EFBBF2F}" type="datetimeFigureOut">
              <a:rPr lang="en-US" smtClean="0"/>
              <a:t>10/24/25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409417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34193-6471-C446-9122-EE0F2EFBBF2F}" type="datetimeFigureOut">
              <a:rPr lang="en-US" smtClean="0"/>
              <a:t>10/24/25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A11A52-C947-4448-9583-529C89FFDD00}" type="slidenum">
              <a:rPr lang="en-US" smtClean="0"/>
              <a:t>‹#›</a:t>
            </a:fld>
            <a:endParaRPr lang="en-US"/>
          </a:p>
        </p:txBody>
      </p:sp>
    </p:spTree>
    <p:extLst>
      <p:ext uri="{BB962C8B-B14F-4D97-AF65-F5344CB8AC3E}">
        <p14:creationId xmlns:p14="http://schemas.microsoft.com/office/powerpoint/2010/main" val="782826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7734193-6471-C446-9122-EE0F2EFBBF2F}" type="datetimeFigureOut">
              <a:rPr lang="en-US" smtClean="0"/>
              <a:t>10/24/25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7A11A52-C947-4448-9583-529C89FFDD0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390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7734193-6471-C446-9122-EE0F2EFBBF2F}" type="datetimeFigureOut">
              <a:rPr lang="en-US" smtClean="0"/>
              <a:t>10/24/25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7A11A52-C947-4448-9583-529C89FFDD00}"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1321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7734193-6471-C446-9122-EE0F2EFBBF2F}" type="datetimeFigureOut">
              <a:rPr lang="en-US" smtClean="0"/>
              <a:t>10/24/25</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7A11A52-C947-4448-9583-529C89FFDD00}"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31421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archive.org/details/i-concurso-de-cante-jondo-granada-192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49A0E-7FAE-86C2-E7AD-1E0F20F99BEC}"/>
              </a:ext>
            </a:extLst>
          </p:cNvPr>
          <p:cNvSpPr>
            <a:spLocks noGrp="1"/>
          </p:cNvSpPr>
          <p:nvPr>
            <p:ph type="ctrTitle"/>
          </p:nvPr>
        </p:nvSpPr>
        <p:spPr/>
        <p:txBody>
          <a:bodyPr/>
          <a:lstStyle/>
          <a:p>
            <a:r>
              <a:rPr lang="en-US" dirty="0"/>
              <a:t>Modernism at the “margins”</a:t>
            </a:r>
          </a:p>
        </p:txBody>
      </p:sp>
      <p:sp>
        <p:nvSpPr>
          <p:cNvPr id="3" name="Subtitle 2">
            <a:extLst>
              <a:ext uri="{FF2B5EF4-FFF2-40B4-BE49-F238E27FC236}">
                <a16:creationId xmlns:a16="http://schemas.microsoft.com/office/drawing/2014/main" id="{AF623078-C3B0-F138-65E6-DFA25F203A8C}"/>
              </a:ext>
            </a:extLst>
          </p:cNvPr>
          <p:cNvSpPr>
            <a:spLocks noGrp="1"/>
          </p:cNvSpPr>
          <p:nvPr>
            <p:ph type="subTitle" idx="1"/>
          </p:nvPr>
        </p:nvSpPr>
        <p:spPr/>
        <p:txBody>
          <a:bodyPr>
            <a:normAutofit lnSpcReduction="10000"/>
          </a:bodyPr>
          <a:lstStyle/>
          <a:p>
            <a:r>
              <a:rPr lang="en-US" dirty="0"/>
              <a:t>Collecting Folklore in Andalucia and Transylvania</a:t>
            </a:r>
          </a:p>
          <a:p>
            <a:endParaRPr lang="en-US" dirty="0"/>
          </a:p>
          <a:p>
            <a:r>
              <a:rPr lang="en-US" sz="1800" dirty="0"/>
              <a:t>Hannah Szabó | 24 October | Sound, Music, Noise</a:t>
            </a:r>
          </a:p>
        </p:txBody>
      </p:sp>
    </p:spTree>
    <p:extLst>
      <p:ext uri="{BB962C8B-B14F-4D97-AF65-F5344CB8AC3E}">
        <p14:creationId xmlns:p14="http://schemas.microsoft.com/office/powerpoint/2010/main" val="179860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2DA89-F7EC-FEEE-84D5-558DDF6D9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70F18-9A97-AB73-551A-F95F5ECE5F41}"/>
              </a:ext>
            </a:extLst>
          </p:cNvPr>
          <p:cNvSpPr>
            <a:spLocks noGrp="1"/>
          </p:cNvSpPr>
          <p:nvPr>
            <p:ph type="title"/>
          </p:nvPr>
        </p:nvSpPr>
        <p:spPr/>
        <p:txBody>
          <a:bodyPr>
            <a:normAutofit/>
          </a:bodyPr>
          <a:lstStyle/>
          <a:p>
            <a:r>
              <a:rPr lang="en-US" i="1" dirty="0"/>
              <a:t>El Cante </a:t>
            </a:r>
            <a:r>
              <a:rPr lang="en-US" i="1" dirty="0" err="1"/>
              <a:t>Jondo</a:t>
            </a:r>
            <a:r>
              <a:rPr lang="en-US" i="1" dirty="0"/>
              <a:t> </a:t>
            </a:r>
            <a:r>
              <a:rPr lang="en-US" dirty="0"/>
              <a:t>conference, Granada, February 1922</a:t>
            </a:r>
          </a:p>
        </p:txBody>
      </p:sp>
      <p:pic>
        <p:nvPicPr>
          <p:cNvPr id="4" name="Content Placeholder 7">
            <a:extLst>
              <a:ext uri="{FF2B5EF4-FFF2-40B4-BE49-F238E27FC236}">
                <a16:creationId xmlns:a16="http://schemas.microsoft.com/office/drawing/2014/main" id="{1A102AA7-4C22-9442-ADB6-FB3F4FFD64FB}"/>
              </a:ext>
            </a:extLst>
          </p:cNvPr>
          <p:cNvPicPr>
            <a:picLocks noChangeAspect="1"/>
          </p:cNvPicPr>
          <p:nvPr/>
        </p:nvPicPr>
        <p:blipFill>
          <a:blip r:embed="rId2"/>
          <a:stretch>
            <a:fillRect/>
          </a:stretch>
        </p:blipFill>
        <p:spPr>
          <a:xfrm>
            <a:off x="9560943" y="2347821"/>
            <a:ext cx="2518913" cy="1728879"/>
          </a:xfrm>
          <a:prstGeom prst="rect">
            <a:avLst/>
          </a:prstGeom>
        </p:spPr>
      </p:pic>
      <p:pic>
        <p:nvPicPr>
          <p:cNvPr id="5" name="Picture 4">
            <a:extLst>
              <a:ext uri="{FF2B5EF4-FFF2-40B4-BE49-F238E27FC236}">
                <a16:creationId xmlns:a16="http://schemas.microsoft.com/office/drawing/2014/main" id="{630FBB85-C6E5-E143-F6D5-7D9E6A629840}"/>
              </a:ext>
            </a:extLst>
          </p:cNvPr>
          <p:cNvPicPr>
            <a:picLocks noChangeAspect="1"/>
          </p:cNvPicPr>
          <p:nvPr/>
        </p:nvPicPr>
        <p:blipFill>
          <a:blip r:embed="rId3"/>
          <a:stretch>
            <a:fillRect/>
          </a:stretch>
        </p:blipFill>
        <p:spPr>
          <a:xfrm>
            <a:off x="6655335" y="3429000"/>
            <a:ext cx="4334932" cy="2438399"/>
          </a:xfrm>
          <a:prstGeom prst="rect">
            <a:avLst/>
          </a:prstGeom>
        </p:spPr>
      </p:pic>
      <p:sp>
        <p:nvSpPr>
          <p:cNvPr id="9" name="Content Placeholder 2">
            <a:extLst>
              <a:ext uri="{FF2B5EF4-FFF2-40B4-BE49-F238E27FC236}">
                <a16:creationId xmlns:a16="http://schemas.microsoft.com/office/drawing/2014/main" id="{01820EF1-6586-BC48-7B0B-C56E343D17C2}"/>
              </a:ext>
            </a:extLst>
          </p:cNvPr>
          <p:cNvSpPr>
            <a:spLocks noGrp="1"/>
          </p:cNvSpPr>
          <p:nvPr>
            <p:ph idx="1"/>
          </p:nvPr>
        </p:nvSpPr>
        <p:spPr>
          <a:xfrm>
            <a:off x="1371600" y="2286000"/>
            <a:ext cx="5283735" cy="3581400"/>
          </a:xfrm>
        </p:spPr>
        <p:txBody>
          <a:bodyPr>
            <a:normAutofit lnSpcReduction="10000"/>
          </a:bodyPr>
          <a:lstStyle/>
          <a:p>
            <a:pPr marL="0" indent="0">
              <a:buNone/>
            </a:pPr>
            <a:r>
              <a:rPr lang="en-US" dirty="0">
                <a:hlinkClick r:id="rId4"/>
              </a:rPr>
              <a:t>https://</a:t>
            </a:r>
            <a:r>
              <a:rPr lang="en-US" dirty="0" err="1">
                <a:hlinkClick r:id="rId4"/>
              </a:rPr>
              <a:t>archive.org</a:t>
            </a:r>
            <a:r>
              <a:rPr lang="en-US" dirty="0">
                <a:hlinkClick r:id="rId4"/>
              </a:rPr>
              <a:t>/details/i-concurso-de-cante-jondo-granada-1922</a:t>
            </a:r>
            <a:endParaRPr lang="en-US" dirty="0"/>
          </a:p>
          <a:p>
            <a:pPr marL="0" indent="0">
              <a:buNone/>
            </a:pPr>
            <a:endParaRPr lang="en-US" dirty="0"/>
          </a:p>
          <a:p>
            <a:pPr marL="0" indent="0">
              <a:buNone/>
            </a:pPr>
            <a:r>
              <a:rPr lang="en-US" dirty="0"/>
              <a:t>Lorca’s speech</a:t>
            </a:r>
          </a:p>
          <a:p>
            <a:r>
              <a:rPr lang="en-US" i="1" dirty="0"/>
              <a:t>…</a:t>
            </a:r>
            <a:r>
              <a:rPr lang="en-US" b="1" i="1" dirty="0" err="1"/>
              <a:t>Que</a:t>
            </a:r>
            <a:r>
              <a:rPr lang="en-US" b="1" i="1" dirty="0"/>
              <a:t> </a:t>
            </a:r>
            <a:r>
              <a:rPr lang="en-US" b="1" i="1" dirty="0" err="1"/>
              <a:t>el</a:t>
            </a:r>
            <a:r>
              <a:rPr lang="en-US" b="1" i="1" dirty="0"/>
              <a:t> canto es anterior al </a:t>
            </a:r>
            <a:r>
              <a:rPr lang="en-US" b="1" i="1" dirty="0" err="1"/>
              <a:t>lenguaje</a:t>
            </a:r>
            <a:r>
              <a:rPr lang="en-US" i="1" dirty="0"/>
              <a:t>...</a:t>
            </a:r>
          </a:p>
          <a:p>
            <a:r>
              <a:rPr lang="en-US" i="1" dirty="0"/>
              <a:t>… Riemann, </a:t>
            </a:r>
            <a:r>
              <a:rPr lang="en-US" i="1" dirty="0" err="1"/>
              <a:t>en</a:t>
            </a:r>
            <a:r>
              <a:rPr lang="en-US" i="1" dirty="0"/>
              <a:t> </a:t>
            </a:r>
            <a:r>
              <a:rPr lang="en-US" i="1" dirty="0" err="1"/>
              <a:t>su</a:t>
            </a:r>
            <a:r>
              <a:rPr lang="en-US" i="1" dirty="0"/>
              <a:t> </a:t>
            </a:r>
            <a:r>
              <a:rPr lang="en-US" dirty="0" err="1"/>
              <a:t>Estética</a:t>
            </a:r>
            <a:r>
              <a:rPr lang="en-US" dirty="0"/>
              <a:t> Musical</a:t>
            </a:r>
            <a:r>
              <a:rPr lang="en-US" i="1" dirty="0"/>
              <a:t>, </a:t>
            </a:r>
            <a:r>
              <a:rPr lang="en-US" i="1" dirty="0" err="1"/>
              <a:t>afirma</a:t>
            </a:r>
            <a:r>
              <a:rPr lang="en-US" i="1" dirty="0"/>
              <a:t> </a:t>
            </a:r>
            <a:r>
              <a:rPr lang="en-US" i="1" dirty="0" err="1"/>
              <a:t>que</a:t>
            </a:r>
            <a:r>
              <a:rPr lang="en-US" i="1" dirty="0"/>
              <a:t> </a:t>
            </a:r>
            <a:r>
              <a:rPr lang="en-US" i="1" dirty="0" err="1"/>
              <a:t>el</a:t>
            </a:r>
            <a:r>
              <a:rPr lang="en-US" i="1" dirty="0"/>
              <a:t> canto de </a:t>
            </a:r>
            <a:r>
              <a:rPr lang="en-US" i="1" dirty="0" err="1"/>
              <a:t>los</a:t>
            </a:r>
            <a:r>
              <a:rPr lang="en-US" i="1" dirty="0"/>
              <a:t> de </a:t>
            </a:r>
            <a:r>
              <a:rPr lang="en-US" i="1" dirty="0" err="1"/>
              <a:t>los</a:t>
            </a:r>
            <a:r>
              <a:rPr lang="en-US" i="1" dirty="0"/>
              <a:t> </a:t>
            </a:r>
            <a:r>
              <a:rPr lang="en-US" i="1" dirty="0" err="1"/>
              <a:t>pájaros</a:t>
            </a:r>
            <a:r>
              <a:rPr lang="en-US" i="1" dirty="0"/>
              <a:t> se </a:t>
            </a:r>
            <a:r>
              <a:rPr lang="en-US" i="1" dirty="0" err="1"/>
              <a:t>acerca</a:t>
            </a:r>
            <a:r>
              <a:rPr lang="en-US" i="1" dirty="0"/>
              <a:t> a la </a:t>
            </a:r>
            <a:r>
              <a:rPr lang="en-US" i="1" dirty="0" err="1"/>
              <a:t>verdadera</a:t>
            </a:r>
            <a:r>
              <a:rPr lang="en-US" i="1" dirty="0"/>
              <a:t> </a:t>
            </a:r>
            <a:r>
              <a:rPr lang="en-US" i="1" dirty="0" err="1"/>
              <a:t>música</a:t>
            </a:r>
            <a:r>
              <a:rPr lang="en-US" i="1" dirty="0"/>
              <a:t> y no </a:t>
            </a:r>
            <a:r>
              <a:rPr lang="en-US" i="1" dirty="0" err="1"/>
              <a:t>cabe</a:t>
            </a:r>
            <a:r>
              <a:rPr lang="en-US" i="1" dirty="0"/>
              <a:t> acer [sic.] </a:t>
            </a:r>
            <a:r>
              <a:rPr lang="en-US" i="1" dirty="0" err="1"/>
              <a:t>distinción</a:t>
            </a:r>
            <a:r>
              <a:rPr lang="en-US" i="1" dirty="0"/>
              <a:t> entre </a:t>
            </a:r>
            <a:r>
              <a:rPr lang="en-US" i="1" dirty="0" err="1"/>
              <a:t>éste</a:t>
            </a:r>
            <a:r>
              <a:rPr lang="en-US" i="1" dirty="0"/>
              <a:t> y </a:t>
            </a:r>
            <a:r>
              <a:rPr lang="en-US" i="1" dirty="0" err="1"/>
              <a:t>el</a:t>
            </a:r>
            <a:r>
              <a:rPr lang="en-US" i="1" dirty="0"/>
              <a:t> canto del hombre </a:t>
            </a:r>
            <a:r>
              <a:rPr lang="en-US" i="1" dirty="0" err="1"/>
              <a:t>por</a:t>
            </a:r>
            <a:r>
              <a:rPr lang="en-US" i="1" dirty="0"/>
              <a:t> </a:t>
            </a:r>
            <a:r>
              <a:rPr lang="en-US" i="1" dirty="0" err="1"/>
              <a:t>cuanto</a:t>
            </a:r>
            <a:r>
              <a:rPr lang="en-US" i="1" dirty="0"/>
              <a:t> </a:t>
            </a:r>
            <a:r>
              <a:rPr lang="en-US" i="1" dirty="0" err="1"/>
              <a:t>que</a:t>
            </a:r>
            <a:r>
              <a:rPr lang="en-US" i="1" dirty="0"/>
              <a:t> ambos son </a:t>
            </a:r>
            <a:r>
              <a:rPr lang="en-US" i="1" dirty="0" err="1"/>
              <a:t>expresión</a:t>
            </a:r>
            <a:r>
              <a:rPr lang="en-US" i="1" dirty="0"/>
              <a:t> de </a:t>
            </a:r>
            <a:r>
              <a:rPr lang="en-US" i="1" dirty="0" err="1"/>
              <a:t>una</a:t>
            </a:r>
            <a:r>
              <a:rPr lang="en-US" i="1" dirty="0"/>
              <a:t> </a:t>
            </a:r>
            <a:r>
              <a:rPr lang="en-US" i="1" dirty="0" err="1"/>
              <a:t>sensibilidad</a:t>
            </a:r>
            <a:r>
              <a:rPr lang="en-US" i="1" dirty="0"/>
              <a:t>…</a:t>
            </a:r>
          </a:p>
        </p:txBody>
      </p:sp>
    </p:spTree>
    <p:extLst>
      <p:ext uri="{BB962C8B-B14F-4D97-AF65-F5344CB8AC3E}">
        <p14:creationId xmlns:p14="http://schemas.microsoft.com/office/powerpoint/2010/main" val="4183615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1FAE3-8D8C-6FA6-6500-E1F7FD9BC8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0235D-0313-2E0E-D506-DDF483D52A6F}"/>
              </a:ext>
            </a:extLst>
          </p:cNvPr>
          <p:cNvSpPr>
            <a:spLocks noGrp="1"/>
          </p:cNvSpPr>
          <p:nvPr>
            <p:ph sz="half" idx="1"/>
          </p:nvPr>
        </p:nvSpPr>
        <p:spPr>
          <a:xfrm>
            <a:off x="6934200" y="2095499"/>
            <a:ext cx="4447786" cy="3581401"/>
          </a:xfrm>
        </p:spPr>
        <p:txBody>
          <a:bodyPr>
            <a:normAutofit fontScale="92500" lnSpcReduction="10000"/>
          </a:bodyPr>
          <a:lstStyle/>
          <a:p>
            <a:r>
              <a:rPr lang="en-US" dirty="0"/>
              <a:t>Lorca: </a:t>
            </a:r>
            <a:r>
              <a:rPr lang="en-US" i="1" dirty="0"/>
              <a:t>The peculiar song of Andalusia… though its essential elements coincide with those of peoples so distant geographically from our own, bears so intimate, so national a character </a:t>
            </a:r>
            <a:r>
              <a:rPr lang="en-US" dirty="0"/>
              <a:t>(</a:t>
            </a:r>
            <a:r>
              <a:rPr lang="en-US" b="1" i="1" dirty="0" err="1"/>
              <a:t>acusa</a:t>
            </a:r>
            <a:r>
              <a:rPr lang="en-US" b="1" i="1" dirty="0"/>
              <a:t> un </a:t>
            </a:r>
            <a:r>
              <a:rPr lang="en-US" b="1" i="1" dirty="0" err="1"/>
              <a:t>carácter</a:t>
            </a:r>
            <a:r>
              <a:rPr lang="en-US" b="1" i="1" dirty="0"/>
              <a:t> tan </a:t>
            </a:r>
            <a:r>
              <a:rPr lang="en-US" b="1" i="1" dirty="0" err="1"/>
              <a:t>intimo</a:t>
            </a:r>
            <a:r>
              <a:rPr lang="en-US" b="1" i="1" dirty="0"/>
              <a:t>, tan </a:t>
            </a:r>
            <a:r>
              <a:rPr lang="en-US" b="1" i="1" dirty="0" err="1"/>
              <a:t>nacional</a:t>
            </a:r>
            <a:r>
              <a:rPr lang="en-US" dirty="0"/>
              <a:t>) </a:t>
            </a:r>
            <a:r>
              <a:rPr lang="en-US" i="1" dirty="0"/>
              <a:t>that it becomes unmistakable.</a:t>
            </a:r>
          </a:p>
          <a:p>
            <a:r>
              <a:rPr lang="en-US" i="1" dirty="0"/>
              <a:t>It is a purely Andalusian song, which already existed in germ in this region before the Gypsies arrived.  </a:t>
            </a:r>
          </a:p>
          <a:p>
            <a:pPr marL="987552" lvl="2" indent="0">
              <a:buNone/>
            </a:pPr>
            <a:r>
              <a:rPr lang="en-US" dirty="0"/>
              <a:t>(Cante </a:t>
            </a:r>
            <a:r>
              <a:rPr lang="en-US" dirty="0" err="1"/>
              <a:t>Jondo</a:t>
            </a:r>
            <a:r>
              <a:rPr lang="en-US" dirty="0"/>
              <a:t>, 1922)</a:t>
            </a:r>
          </a:p>
        </p:txBody>
      </p:sp>
      <p:sp>
        <p:nvSpPr>
          <p:cNvPr id="4" name="Content Placeholder 3">
            <a:extLst>
              <a:ext uri="{FF2B5EF4-FFF2-40B4-BE49-F238E27FC236}">
                <a16:creationId xmlns:a16="http://schemas.microsoft.com/office/drawing/2014/main" id="{1CD86E74-C74D-9139-83CE-E3EB6B747140}"/>
              </a:ext>
            </a:extLst>
          </p:cNvPr>
          <p:cNvSpPr>
            <a:spLocks noGrp="1"/>
          </p:cNvSpPr>
          <p:nvPr>
            <p:ph sz="half" idx="2"/>
          </p:nvPr>
        </p:nvSpPr>
        <p:spPr>
          <a:xfrm>
            <a:off x="1648214" y="2095500"/>
            <a:ext cx="4447786" cy="3581401"/>
          </a:xfrm>
        </p:spPr>
        <p:txBody>
          <a:bodyPr>
            <a:normAutofit fontScale="92500" lnSpcReduction="10000"/>
          </a:bodyPr>
          <a:lstStyle/>
          <a:p>
            <a:r>
              <a:rPr lang="en-US" dirty="0"/>
              <a:t>Bartók: </a:t>
            </a:r>
            <a:r>
              <a:rPr lang="en-US" i="1" dirty="0"/>
              <a:t>Everyone knows that, from the standpoint of folklore, the oldest, most deep-rooted, and most interesting part of the Hungarian people lives almost without exception in the detached territories. Among these, Transylvania—treasure-house of our linguistic, folk-poetic, and folk-art antiquities </a:t>
            </a:r>
            <a:r>
              <a:rPr lang="en-US" dirty="0"/>
              <a:t>(</a:t>
            </a:r>
            <a:r>
              <a:rPr lang="en-US" b="1" i="1" dirty="0"/>
              <a:t>mint </a:t>
            </a:r>
            <a:r>
              <a:rPr lang="en-US" b="1" i="1" dirty="0" err="1"/>
              <a:t>nyelvi</a:t>
            </a:r>
            <a:r>
              <a:rPr lang="en-US" b="1" i="1" dirty="0"/>
              <a:t>, </a:t>
            </a:r>
            <a:r>
              <a:rPr lang="en-US" b="1" i="1" dirty="0" err="1"/>
              <a:t>népöltészeti</a:t>
            </a:r>
            <a:r>
              <a:rPr lang="en-US" b="1" i="1" dirty="0"/>
              <a:t> </a:t>
            </a:r>
            <a:r>
              <a:rPr lang="en-US" b="1" i="1" dirty="0" err="1"/>
              <a:t>és</a:t>
            </a:r>
            <a:r>
              <a:rPr lang="en-US" b="1" i="1" dirty="0"/>
              <a:t> </a:t>
            </a:r>
            <a:r>
              <a:rPr lang="en-US" b="1" i="1" dirty="0" err="1"/>
              <a:t>nép</a:t>
            </a:r>
            <a:r>
              <a:rPr lang="hu-HU" b="1" i="1" dirty="0"/>
              <a:t>művészeti régiségeink kincsesháza</a:t>
            </a:r>
            <a:r>
              <a:rPr lang="hu-HU" b="1" dirty="0"/>
              <a:t>)</a:t>
            </a:r>
            <a:r>
              <a:rPr lang="en-US" i="1" dirty="0"/>
              <a:t>—has long stood in first place</a:t>
            </a:r>
            <a:r>
              <a:rPr lang="en-US" dirty="0"/>
              <a:t>.</a:t>
            </a:r>
          </a:p>
          <a:p>
            <a:pPr marL="0" indent="0">
              <a:buNone/>
            </a:pPr>
            <a:r>
              <a:rPr lang="en-US" dirty="0"/>
              <a:t>	 (Erdélyi </a:t>
            </a:r>
            <a:r>
              <a:rPr lang="en-US" dirty="0" err="1"/>
              <a:t>Magyarság</a:t>
            </a:r>
            <a:r>
              <a:rPr lang="en-US" dirty="0"/>
              <a:t>, 1923)</a:t>
            </a:r>
          </a:p>
        </p:txBody>
      </p:sp>
      <p:sp>
        <p:nvSpPr>
          <p:cNvPr id="7" name="Title 1">
            <a:extLst>
              <a:ext uri="{FF2B5EF4-FFF2-40B4-BE49-F238E27FC236}">
                <a16:creationId xmlns:a16="http://schemas.microsoft.com/office/drawing/2014/main" id="{98F7CFDE-5A3B-A943-3E9B-7D8E64236DD5}"/>
              </a:ext>
            </a:extLst>
          </p:cNvPr>
          <p:cNvSpPr txBox="1">
            <a:spLocks/>
          </p:cNvSpPr>
          <p:nvPr/>
        </p:nvSpPr>
        <p:spPr>
          <a:xfrm>
            <a:off x="1524000" y="4953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Bartók and Lorca:</a:t>
            </a:r>
            <a:br>
              <a:rPr lang="en-US" dirty="0"/>
            </a:br>
            <a:r>
              <a:rPr lang="en-US" dirty="0"/>
              <a:t>The ‘Margin’ as Central to Nationhood</a:t>
            </a:r>
          </a:p>
        </p:txBody>
      </p:sp>
    </p:spTree>
    <p:extLst>
      <p:ext uri="{BB962C8B-B14F-4D97-AF65-F5344CB8AC3E}">
        <p14:creationId xmlns:p14="http://schemas.microsoft.com/office/powerpoint/2010/main" val="293904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7E0F-DE24-66F5-1994-1AAA9DED68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7D4407-8275-D3E9-5A9F-FD4903D8F5A7}"/>
              </a:ext>
            </a:extLst>
          </p:cNvPr>
          <p:cNvSpPr>
            <a:spLocks noGrp="1"/>
          </p:cNvSpPr>
          <p:nvPr>
            <p:ph sz="half" idx="1"/>
          </p:nvPr>
        </p:nvSpPr>
        <p:spPr/>
        <p:txBody>
          <a:bodyPr>
            <a:normAutofit lnSpcReduction="10000"/>
          </a:bodyPr>
          <a:lstStyle/>
          <a:p>
            <a:r>
              <a:rPr lang="en-US" dirty="0"/>
              <a:t>Bartók</a:t>
            </a:r>
            <a:r>
              <a:rPr lang="en-US" dirty="0">
                <a:sym typeface="Wingdings" pitchFamily="2" charset="2"/>
              </a:rPr>
              <a:t>: </a:t>
            </a:r>
            <a:r>
              <a:rPr lang="en-US" i="1" dirty="0">
                <a:sym typeface="Wingdings" pitchFamily="2" charset="2"/>
              </a:rPr>
              <a:t>The melodies of the old Hungarian peasant music style </a:t>
            </a:r>
            <a:r>
              <a:rPr lang="en-US" b="1" i="1" dirty="0">
                <a:sym typeface="Wingdings" pitchFamily="2" charset="2"/>
              </a:rPr>
              <a:t>were not derived from the peasant music of the </a:t>
            </a:r>
            <a:r>
              <a:rPr lang="en-US" b="1" i="1" dirty="0" err="1">
                <a:sym typeface="Wingdings" pitchFamily="2" charset="2"/>
              </a:rPr>
              <a:t>neighbouring</a:t>
            </a:r>
            <a:r>
              <a:rPr lang="en-US" b="1" i="1" dirty="0">
                <a:sym typeface="Wingdings" pitchFamily="2" charset="2"/>
              </a:rPr>
              <a:t> peoples</a:t>
            </a:r>
            <a:r>
              <a:rPr lang="en-US" i="1" dirty="0">
                <a:sym typeface="Wingdings" pitchFamily="2" charset="2"/>
              </a:rPr>
              <a:t>. Their partiality for the pentatonic scale renders more plausible the conjecture that they are </a:t>
            </a:r>
            <a:r>
              <a:rPr lang="en-US" b="1" i="1" dirty="0">
                <a:sym typeface="Wingdings" pitchFamily="2" charset="2"/>
              </a:rPr>
              <a:t>remnants of our primitive Asian musical culture…. They are quite free from any Western European influences</a:t>
            </a:r>
            <a:r>
              <a:rPr lang="en-US" i="1" dirty="0">
                <a:sym typeface="Wingdings" pitchFamily="2" charset="2"/>
              </a:rPr>
              <a:t>.</a:t>
            </a:r>
            <a:r>
              <a:rPr lang="en-US" dirty="0">
                <a:sym typeface="Wingdings" pitchFamily="2" charset="2"/>
              </a:rPr>
              <a:t> (“Hungarian Peasant Music,” 1933)</a:t>
            </a:r>
            <a:r>
              <a:rPr lang="en-US" dirty="0"/>
              <a:t> </a:t>
            </a:r>
          </a:p>
        </p:txBody>
      </p:sp>
      <p:sp>
        <p:nvSpPr>
          <p:cNvPr id="4" name="Content Placeholder 3">
            <a:extLst>
              <a:ext uri="{FF2B5EF4-FFF2-40B4-BE49-F238E27FC236}">
                <a16:creationId xmlns:a16="http://schemas.microsoft.com/office/drawing/2014/main" id="{E6F7780D-0447-C4F2-7141-FBEDF4763E2A}"/>
              </a:ext>
            </a:extLst>
          </p:cNvPr>
          <p:cNvSpPr>
            <a:spLocks noGrp="1"/>
          </p:cNvSpPr>
          <p:nvPr>
            <p:ph sz="half" idx="2"/>
          </p:nvPr>
        </p:nvSpPr>
        <p:spPr/>
        <p:txBody>
          <a:bodyPr>
            <a:normAutofit lnSpcReduction="10000"/>
          </a:bodyPr>
          <a:lstStyle/>
          <a:p>
            <a:r>
              <a:rPr lang="en-US" dirty="0"/>
              <a:t>Lorca: </a:t>
            </a:r>
            <a:r>
              <a:rPr lang="en-US" i="1" dirty="0"/>
              <a:t>That is, the </a:t>
            </a:r>
            <a:r>
              <a:rPr lang="en-US" dirty="0" err="1"/>
              <a:t>cante</a:t>
            </a:r>
            <a:r>
              <a:rPr lang="en-US" dirty="0"/>
              <a:t> </a:t>
            </a:r>
            <a:r>
              <a:rPr lang="en-US" dirty="0" err="1"/>
              <a:t>jondo</a:t>
            </a:r>
            <a:r>
              <a:rPr lang="en-US" dirty="0"/>
              <a:t>, </a:t>
            </a:r>
            <a:r>
              <a:rPr lang="en-US" b="1" i="1" dirty="0"/>
              <a:t>in resemblance to the primitive musical systems of India</a:t>
            </a:r>
            <a:r>
              <a:rPr lang="en-US" i="1" dirty="0"/>
              <a:t>, is but a kind of stammering — a pitched emission of the voice, a marvelous undulation of the mouth that </a:t>
            </a:r>
            <a:r>
              <a:rPr lang="en-US" b="1" i="1" dirty="0"/>
              <a:t>shatters the sound-cells of our tempered scale</a:t>
            </a:r>
            <a:r>
              <a:rPr lang="en-US" i="1" dirty="0"/>
              <a:t>, that cannot be contained within the rigid, cold staff of our present-day music, and that opens, into a thousand petals, the hermetic flowers of the semitone.</a:t>
            </a:r>
            <a:r>
              <a:rPr lang="en-US" dirty="0"/>
              <a:t>  (Cante </a:t>
            </a:r>
            <a:r>
              <a:rPr lang="en-US" dirty="0" err="1"/>
              <a:t>Jondo</a:t>
            </a:r>
            <a:r>
              <a:rPr lang="en-US" dirty="0"/>
              <a:t>, 1922)</a:t>
            </a:r>
            <a:endParaRPr lang="en-US" b="1" dirty="0"/>
          </a:p>
        </p:txBody>
      </p:sp>
      <p:sp>
        <p:nvSpPr>
          <p:cNvPr id="8" name="Title 1">
            <a:extLst>
              <a:ext uri="{FF2B5EF4-FFF2-40B4-BE49-F238E27FC236}">
                <a16:creationId xmlns:a16="http://schemas.microsoft.com/office/drawing/2014/main" id="{08769BE7-27DC-223F-0E61-289CB2A12E68}"/>
              </a:ext>
            </a:extLst>
          </p:cNvPr>
          <p:cNvSpPr txBox="1">
            <a:spLocks/>
          </p:cNvSpPr>
          <p:nvPr/>
        </p:nvSpPr>
        <p:spPr>
          <a:xfrm>
            <a:off x="1524000" y="4953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t>Bartók and Lorca:</a:t>
            </a:r>
            <a:br>
              <a:rPr lang="en-US" dirty="0"/>
            </a:br>
            <a:r>
              <a:rPr lang="en-US" dirty="0"/>
              <a:t>“Asiatic” origins</a:t>
            </a:r>
          </a:p>
        </p:txBody>
      </p:sp>
    </p:spTree>
    <p:extLst>
      <p:ext uri="{BB962C8B-B14F-4D97-AF65-F5344CB8AC3E}">
        <p14:creationId xmlns:p14="http://schemas.microsoft.com/office/powerpoint/2010/main" val="2494069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0366-C7DF-A049-1AD7-FCC16AE8A3C4}"/>
              </a:ext>
            </a:extLst>
          </p:cNvPr>
          <p:cNvSpPr>
            <a:spLocks noGrp="1"/>
          </p:cNvSpPr>
          <p:nvPr>
            <p:ph type="title"/>
          </p:nvPr>
        </p:nvSpPr>
        <p:spPr/>
        <p:txBody>
          <a:bodyPr>
            <a:normAutofit/>
          </a:bodyPr>
          <a:lstStyle/>
          <a:p>
            <a:r>
              <a:rPr lang="en-US" dirty="0"/>
              <a:t>Bartók and Lorca:</a:t>
            </a:r>
            <a:br>
              <a:rPr lang="en-US" dirty="0"/>
            </a:br>
            <a:r>
              <a:rPr lang="en-US" dirty="0"/>
              <a:t>“Authentic” versus “Corrupted” music</a:t>
            </a:r>
          </a:p>
        </p:txBody>
      </p:sp>
      <p:sp>
        <p:nvSpPr>
          <p:cNvPr id="3" name="Content Placeholder 2">
            <a:extLst>
              <a:ext uri="{FF2B5EF4-FFF2-40B4-BE49-F238E27FC236}">
                <a16:creationId xmlns:a16="http://schemas.microsoft.com/office/drawing/2014/main" id="{C36BD7FF-C9BD-BCB1-83AA-C03CAA375C1E}"/>
              </a:ext>
            </a:extLst>
          </p:cNvPr>
          <p:cNvSpPr>
            <a:spLocks noGrp="1"/>
          </p:cNvSpPr>
          <p:nvPr>
            <p:ph sz="half" idx="1"/>
          </p:nvPr>
        </p:nvSpPr>
        <p:spPr/>
        <p:txBody>
          <a:bodyPr>
            <a:normAutofit fontScale="77500" lnSpcReduction="20000"/>
          </a:bodyPr>
          <a:lstStyle/>
          <a:p>
            <a:r>
              <a:rPr lang="en-US" dirty="0"/>
              <a:t>Of</a:t>
            </a:r>
            <a:r>
              <a:rPr lang="en-US" i="1" dirty="0"/>
              <a:t> the bulk of this music [our compatriots] know only those one or two hundred songs which our gipsy band leaders had the kindness to take over from the peasants and drum into the ears of the Hungarian gentry, which are </a:t>
            </a:r>
            <a:r>
              <a:rPr lang="en-US" b="1" i="1" dirty="0"/>
              <a:t>unimaginably marred almost past recognition by their oriental fantasy. </a:t>
            </a:r>
            <a:r>
              <a:rPr lang="en-US" i="1" dirty="0"/>
              <a:t>I recommend to all those who do not know the enormous difference between the Hungarian-type and the gypsy-type ornamentation to listen to the music of a Hungarian peasant musician…” </a:t>
            </a:r>
          </a:p>
          <a:p>
            <a:r>
              <a:rPr lang="en-US" i="1" dirty="0"/>
              <a:t>…the very valuable </a:t>
            </a:r>
            <a:r>
              <a:rPr lang="en-US" b="1" i="1" dirty="0"/>
              <a:t>ancient Hungarian melodies from Transylvania</a:t>
            </a:r>
            <a:r>
              <a:rPr lang="en-US" i="1" dirty="0"/>
              <a:t>, which are unlike any folk melodies they have heard before… </a:t>
            </a:r>
            <a:r>
              <a:rPr lang="en-US" b="1" i="1" dirty="0"/>
              <a:t>thoroughly Hungarian folk music. </a:t>
            </a:r>
            <a:r>
              <a:rPr lang="en-US" i="1" dirty="0"/>
              <a:t>(</a:t>
            </a:r>
            <a:r>
              <a:rPr lang="en-US" dirty="0"/>
              <a:t>Bartók, </a:t>
            </a:r>
            <a:r>
              <a:rPr lang="en-US" i="1" dirty="0"/>
              <a:t>On Hungarian Music, </a:t>
            </a:r>
            <a:r>
              <a:rPr lang="en-US" dirty="0"/>
              <a:t>1911) </a:t>
            </a:r>
          </a:p>
          <a:p>
            <a:endParaRPr lang="en-US" dirty="0"/>
          </a:p>
        </p:txBody>
      </p:sp>
      <p:sp>
        <p:nvSpPr>
          <p:cNvPr id="4" name="Content Placeholder 3">
            <a:extLst>
              <a:ext uri="{FF2B5EF4-FFF2-40B4-BE49-F238E27FC236}">
                <a16:creationId xmlns:a16="http://schemas.microsoft.com/office/drawing/2014/main" id="{B9D1477B-91E2-7595-12A3-8E434592455F}"/>
              </a:ext>
            </a:extLst>
          </p:cNvPr>
          <p:cNvSpPr>
            <a:spLocks noGrp="1"/>
          </p:cNvSpPr>
          <p:nvPr>
            <p:ph sz="half" idx="2"/>
          </p:nvPr>
        </p:nvSpPr>
        <p:spPr/>
        <p:txBody>
          <a:bodyPr>
            <a:normAutofit fontScale="77500" lnSpcReduction="20000"/>
          </a:bodyPr>
          <a:lstStyle/>
          <a:p>
            <a:r>
              <a:rPr lang="en-US" dirty="0"/>
              <a:t>Cante </a:t>
            </a:r>
            <a:r>
              <a:rPr lang="en-US" dirty="0" err="1"/>
              <a:t>jondo</a:t>
            </a:r>
            <a:r>
              <a:rPr lang="en-US" dirty="0"/>
              <a:t> </a:t>
            </a:r>
            <a:r>
              <a:rPr lang="en-US" i="1" dirty="0"/>
              <a:t>originates from the primitive musical systems of India, whereas </a:t>
            </a:r>
            <a:r>
              <a:rPr lang="en-US" dirty="0" err="1"/>
              <a:t>cante</a:t>
            </a:r>
            <a:r>
              <a:rPr lang="en-US" dirty="0"/>
              <a:t> flamenco</a:t>
            </a:r>
            <a:r>
              <a:rPr lang="en-US" i="1" dirty="0"/>
              <a:t> is a derivative of the former and does not take shape until the eighteenth century.</a:t>
            </a:r>
            <a:r>
              <a:rPr lang="en-US" b="1" dirty="0"/>
              <a:t> </a:t>
            </a:r>
            <a:r>
              <a:rPr lang="en-US" dirty="0"/>
              <a:t>(Lorca, </a:t>
            </a:r>
            <a:r>
              <a:rPr lang="en-US" i="1" dirty="0"/>
              <a:t>El </a:t>
            </a:r>
            <a:r>
              <a:rPr lang="en-US" i="1" dirty="0" err="1"/>
              <a:t>cante</a:t>
            </a:r>
            <a:r>
              <a:rPr lang="en-US" i="1" dirty="0"/>
              <a:t> </a:t>
            </a:r>
            <a:r>
              <a:rPr lang="en-US" i="1" dirty="0" err="1"/>
              <a:t>jondo</a:t>
            </a:r>
            <a:r>
              <a:rPr lang="en-US" i="1" dirty="0"/>
              <a:t>, </a:t>
            </a:r>
            <a:r>
              <a:rPr lang="en-US" dirty="0"/>
              <a:t>1922)</a:t>
            </a:r>
          </a:p>
          <a:p>
            <a:pPr marL="0" indent="0">
              <a:buNone/>
            </a:pPr>
            <a:endParaRPr lang="en-US" dirty="0"/>
          </a:p>
          <a:p>
            <a:r>
              <a:rPr lang="en-US" dirty="0"/>
              <a:t>“for nearly half a century, the traditional music of southern Spain had suffered the plague of </a:t>
            </a:r>
            <a:r>
              <a:rPr lang="en-US" b="1" dirty="0"/>
              <a:t>commercialization</a:t>
            </a:r>
            <a:r>
              <a:rPr lang="en-US" dirty="0"/>
              <a:t>. The music had emigrated to the theater and </a:t>
            </a:r>
            <a:r>
              <a:rPr lang="en-US" i="1" dirty="0"/>
              <a:t>café chantant</a:t>
            </a:r>
            <a:r>
              <a:rPr lang="en-US" dirty="0"/>
              <a:t> of the cities from its breeding </a:t>
            </a:r>
            <a:r>
              <a:rPr lang="en-US" dirty="0" err="1"/>
              <a:t>gorunds</a:t>
            </a:r>
            <a:r>
              <a:rPr lang="en-US" dirty="0"/>
              <a:t> in the country and small towns. In the popular mind it began to be associated with a world of vice and braggadocio …. Flamenco, on the other hand, is a modern development or corruption of </a:t>
            </a:r>
            <a:r>
              <a:rPr lang="en-US" i="1" dirty="0" err="1"/>
              <a:t>cante</a:t>
            </a:r>
            <a:r>
              <a:rPr lang="en-US" i="1" dirty="0"/>
              <a:t> </a:t>
            </a:r>
            <a:r>
              <a:rPr lang="en-US" i="1" dirty="0" err="1"/>
              <a:t>jondo</a:t>
            </a:r>
            <a:r>
              <a:rPr lang="en-US" dirty="0"/>
              <a:t>”  (Stanton, </a:t>
            </a:r>
            <a:r>
              <a:rPr lang="en-US" i="1" dirty="0"/>
              <a:t>The Tragic Myth</a:t>
            </a:r>
            <a:r>
              <a:rPr lang="en-US" dirty="0"/>
              <a:t>)</a:t>
            </a:r>
          </a:p>
        </p:txBody>
      </p:sp>
    </p:spTree>
    <p:extLst>
      <p:ext uri="{BB962C8B-B14F-4D97-AF65-F5344CB8AC3E}">
        <p14:creationId xmlns:p14="http://schemas.microsoft.com/office/powerpoint/2010/main" val="403426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17E9-C53F-84FB-0501-BDE525B81D28}"/>
              </a:ext>
            </a:extLst>
          </p:cNvPr>
          <p:cNvSpPr>
            <a:spLocks noGrp="1"/>
          </p:cNvSpPr>
          <p:nvPr>
            <p:ph type="title"/>
          </p:nvPr>
        </p:nvSpPr>
        <p:spPr/>
        <p:txBody>
          <a:bodyPr/>
          <a:lstStyle/>
          <a:p>
            <a:r>
              <a:rPr lang="en-US" dirty="0"/>
              <a:t>Bartók and Lorca in comparison</a:t>
            </a:r>
          </a:p>
        </p:txBody>
      </p:sp>
      <p:sp>
        <p:nvSpPr>
          <p:cNvPr id="3" name="Content Placeholder 2">
            <a:extLst>
              <a:ext uri="{FF2B5EF4-FFF2-40B4-BE49-F238E27FC236}">
                <a16:creationId xmlns:a16="http://schemas.microsoft.com/office/drawing/2014/main" id="{C22F335E-1B53-0DED-CD6A-4BF73CA114BF}"/>
              </a:ext>
            </a:extLst>
          </p:cNvPr>
          <p:cNvSpPr>
            <a:spLocks noGrp="1"/>
          </p:cNvSpPr>
          <p:nvPr>
            <p:ph idx="1"/>
          </p:nvPr>
        </p:nvSpPr>
        <p:spPr>
          <a:xfrm>
            <a:off x="1371600" y="1648687"/>
            <a:ext cx="9601200" cy="4523513"/>
          </a:xfrm>
        </p:spPr>
        <p:txBody>
          <a:bodyPr>
            <a:normAutofit/>
          </a:bodyPr>
          <a:lstStyle/>
          <a:p>
            <a:r>
              <a:rPr lang="en-US" dirty="0"/>
              <a:t>Utilizing the shared logic of modernism, Bartók and Lorca transform ‘marginal’ regions of ‘marginal’ nations into centers of artistic </a:t>
            </a:r>
            <a:r>
              <a:rPr lang="en-US" b="1" dirty="0"/>
              <a:t>authenticity</a:t>
            </a:r>
            <a:r>
              <a:rPr lang="en-US" dirty="0"/>
              <a:t>.</a:t>
            </a:r>
          </a:p>
          <a:p>
            <a:r>
              <a:rPr lang="en-US" dirty="0"/>
              <a:t>Key differences in Lorca’s case:</a:t>
            </a:r>
          </a:p>
          <a:p>
            <a:pPr lvl="1"/>
            <a:r>
              <a:rPr lang="en-US" i="0" u="sng" dirty="0"/>
              <a:t>Hybridity</a:t>
            </a:r>
            <a:r>
              <a:rPr lang="en-US" i="0" dirty="0"/>
              <a:t> as source of originality</a:t>
            </a:r>
          </a:p>
          <a:p>
            <a:pPr lvl="2"/>
            <a:r>
              <a:rPr lang="en-US" i="0" dirty="0"/>
              <a:t>“Falla has advanced a </a:t>
            </a:r>
            <a:r>
              <a:rPr lang="en-US" b="1" dirty="0"/>
              <a:t>sedimentary conception </a:t>
            </a:r>
            <a:r>
              <a:rPr lang="en-US" dirty="0"/>
              <a:t>of Andalucian history, with each culture — Roman, Byzantine, Moorish, Gypsy — depositing its own stratum on the merging regional essence to bring deep song into being… Likewise Lorca finds that Andalucia has come into being through the </a:t>
            </a:r>
            <a:r>
              <a:rPr lang="en-US" b="1" dirty="0"/>
              <a:t>sedimentation</a:t>
            </a:r>
            <a:r>
              <a:rPr lang="en-US" dirty="0"/>
              <a:t> of its creative past” (</a:t>
            </a:r>
            <a:r>
              <a:rPr lang="en-US" dirty="0" err="1"/>
              <a:t>Orringer</a:t>
            </a:r>
            <a:r>
              <a:rPr lang="en-US" dirty="0"/>
              <a:t> 146, 159)</a:t>
            </a:r>
            <a:endParaRPr lang="en-US" i="0" dirty="0"/>
          </a:p>
          <a:p>
            <a:pPr lvl="1"/>
            <a:r>
              <a:rPr lang="en-US" i="0" dirty="0"/>
              <a:t>Poetic, not scientific, emphasis; lack of recording</a:t>
            </a:r>
          </a:p>
          <a:p>
            <a:pPr lvl="2"/>
            <a:r>
              <a:rPr lang="en-US" dirty="0"/>
              <a:t>“In Spain, the first recordings of traditional folk music were made in the early thirties.” (Katz, 73-4)</a:t>
            </a:r>
            <a:endParaRPr lang="en-US" i="0" dirty="0"/>
          </a:p>
          <a:p>
            <a:pPr lvl="2"/>
            <a:endParaRPr lang="en-US" dirty="0"/>
          </a:p>
          <a:p>
            <a:pPr lvl="2"/>
            <a:endParaRPr lang="en-US" i="0" dirty="0"/>
          </a:p>
          <a:p>
            <a:pPr lvl="2"/>
            <a:endParaRPr lang="en-US" i="0" dirty="0"/>
          </a:p>
        </p:txBody>
      </p:sp>
    </p:spTree>
    <p:extLst>
      <p:ext uri="{BB962C8B-B14F-4D97-AF65-F5344CB8AC3E}">
        <p14:creationId xmlns:p14="http://schemas.microsoft.com/office/powerpoint/2010/main" val="4679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2AEB57-33A5-3D83-0EE6-F60F37DF65CE}"/>
              </a:ext>
            </a:extLst>
          </p:cNvPr>
          <p:cNvPicPr>
            <a:picLocks noChangeAspect="1"/>
          </p:cNvPicPr>
          <p:nvPr/>
        </p:nvPicPr>
        <p:blipFill>
          <a:blip r:embed="rId2"/>
          <a:stretch>
            <a:fillRect/>
          </a:stretch>
        </p:blipFill>
        <p:spPr>
          <a:xfrm>
            <a:off x="3352799" y="1588316"/>
            <a:ext cx="6188243" cy="4583884"/>
          </a:xfrm>
          <a:prstGeom prst="rect">
            <a:avLst/>
          </a:prstGeom>
        </p:spPr>
      </p:pic>
      <p:sp>
        <p:nvSpPr>
          <p:cNvPr id="8" name="Title 7">
            <a:extLst>
              <a:ext uri="{FF2B5EF4-FFF2-40B4-BE49-F238E27FC236}">
                <a16:creationId xmlns:a16="http://schemas.microsoft.com/office/drawing/2014/main" id="{8E3BCE14-24C8-F77E-EF76-834BD05DABBA}"/>
              </a:ext>
            </a:extLst>
          </p:cNvPr>
          <p:cNvSpPr>
            <a:spLocks noGrp="1"/>
          </p:cNvSpPr>
          <p:nvPr>
            <p:ph type="title"/>
          </p:nvPr>
        </p:nvSpPr>
        <p:spPr/>
        <p:txBody>
          <a:bodyPr/>
          <a:lstStyle/>
          <a:p>
            <a:r>
              <a:rPr lang="en-US" dirty="0"/>
              <a:t>Europe, c. 1900</a:t>
            </a:r>
          </a:p>
        </p:txBody>
      </p:sp>
    </p:spTree>
    <p:extLst>
      <p:ext uri="{BB962C8B-B14F-4D97-AF65-F5344CB8AC3E}">
        <p14:creationId xmlns:p14="http://schemas.microsoft.com/office/powerpoint/2010/main" val="306507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D485-E691-0905-7206-8B4FEFCBFBDB}"/>
              </a:ext>
            </a:extLst>
          </p:cNvPr>
          <p:cNvSpPr>
            <a:spLocks noGrp="1"/>
          </p:cNvSpPr>
          <p:nvPr>
            <p:ph type="title"/>
          </p:nvPr>
        </p:nvSpPr>
        <p:spPr/>
        <p:txBody>
          <a:bodyPr/>
          <a:lstStyle/>
          <a:p>
            <a:r>
              <a:rPr lang="en-US" dirty="0"/>
              <a:t>Andalucia and Transylvania in comparative perspective </a:t>
            </a:r>
          </a:p>
        </p:txBody>
      </p:sp>
      <p:sp>
        <p:nvSpPr>
          <p:cNvPr id="3" name="Content Placeholder 2">
            <a:extLst>
              <a:ext uri="{FF2B5EF4-FFF2-40B4-BE49-F238E27FC236}">
                <a16:creationId xmlns:a16="http://schemas.microsoft.com/office/drawing/2014/main" id="{E130DB1A-2C02-599A-9D21-D3B43324A945}"/>
              </a:ext>
            </a:extLst>
          </p:cNvPr>
          <p:cNvSpPr>
            <a:spLocks noGrp="1"/>
          </p:cNvSpPr>
          <p:nvPr>
            <p:ph idx="1"/>
          </p:nvPr>
        </p:nvSpPr>
        <p:spPr/>
        <p:txBody>
          <a:bodyPr/>
          <a:lstStyle/>
          <a:p>
            <a:r>
              <a:rPr lang="en-US" dirty="0"/>
              <a:t>Rural, less industrialized regions memorialized as borderlands of European Christianity, with sizeable Romani populations. Function as “internal Orient” for Spain and Hungary, respectively</a:t>
            </a:r>
          </a:p>
        </p:txBody>
      </p:sp>
      <p:pic>
        <p:nvPicPr>
          <p:cNvPr id="6" name="Picture 5" descr="A painting of people sitting in a wagon&#10;&#10;AI-generated content may be incorrect.">
            <a:extLst>
              <a:ext uri="{FF2B5EF4-FFF2-40B4-BE49-F238E27FC236}">
                <a16:creationId xmlns:a16="http://schemas.microsoft.com/office/drawing/2014/main" id="{88E2D7DF-DA0C-33B1-970D-3E210DE75AA5}"/>
              </a:ext>
            </a:extLst>
          </p:cNvPr>
          <p:cNvPicPr>
            <a:picLocks noChangeAspect="1"/>
          </p:cNvPicPr>
          <p:nvPr/>
        </p:nvPicPr>
        <p:blipFill>
          <a:blip r:embed="rId2"/>
          <a:stretch>
            <a:fillRect/>
          </a:stretch>
        </p:blipFill>
        <p:spPr>
          <a:xfrm>
            <a:off x="2476244" y="3241671"/>
            <a:ext cx="5466256" cy="3300043"/>
          </a:xfrm>
          <a:prstGeom prst="rect">
            <a:avLst/>
          </a:prstGeom>
        </p:spPr>
      </p:pic>
      <p:sp>
        <p:nvSpPr>
          <p:cNvPr id="7" name="TextBox 6">
            <a:extLst>
              <a:ext uri="{FF2B5EF4-FFF2-40B4-BE49-F238E27FC236}">
                <a16:creationId xmlns:a16="http://schemas.microsoft.com/office/drawing/2014/main" id="{3340EFF4-479F-4D59-B81F-BA55E4EAB345}"/>
              </a:ext>
            </a:extLst>
          </p:cNvPr>
          <p:cNvSpPr txBox="1"/>
          <p:nvPr/>
        </p:nvSpPr>
        <p:spPr>
          <a:xfrm>
            <a:off x="654351" y="5583499"/>
            <a:ext cx="1864613" cy="923330"/>
          </a:xfrm>
          <a:prstGeom prst="rect">
            <a:avLst/>
          </a:prstGeom>
          <a:noFill/>
        </p:spPr>
        <p:txBody>
          <a:bodyPr wrap="square" rtlCol="0">
            <a:spAutoFit/>
          </a:bodyPr>
          <a:lstStyle/>
          <a:p>
            <a:pPr algn="r"/>
            <a:r>
              <a:rPr lang="en-US" i="1" dirty="0" err="1"/>
              <a:t>Cigánytábor</a:t>
            </a:r>
            <a:endParaRPr lang="en-US" i="1" dirty="0"/>
          </a:p>
          <a:p>
            <a:pPr algn="r"/>
            <a:r>
              <a:rPr lang="en-US" dirty="0"/>
              <a:t>Mihály Munkácsy</a:t>
            </a:r>
          </a:p>
          <a:p>
            <a:pPr algn="r"/>
            <a:r>
              <a:rPr lang="en-US" dirty="0"/>
              <a:t>1873</a:t>
            </a:r>
          </a:p>
        </p:txBody>
      </p:sp>
      <p:pic>
        <p:nvPicPr>
          <p:cNvPr id="8" name="Picture 7">
            <a:extLst>
              <a:ext uri="{FF2B5EF4-FFF2-40B4-BE49-F238E27FC236}">
                <a16:creationId xmlns:a16="http://schemas.microsoft.com/office/drawing/2014/main" id="{A1F34171-ADAC-97F8-F82A-06C458A6834B}"/>
              </a:ext>
            </a:extLst>
          </p:cNvPr>
          <p:cNvPicPr>
            <a:picLocks noChangeAspect="1"/>
          </p:cNvPicPr>
          <p:nvPr/>
        </p:nvPicPr>
        <p:blipFill>
          <a:blip r:embed="rId3"/>
          <a:stretch>
            <a:fillRect/>
          </a:stretch>
        </p:blipFill>
        <p:spPr>
          <a:xfrm>
            <a:off x="8181882" y="3107879"/>
            <a:ext cx="2237858" cy="3442858"/>
          </a:xfrm>
          <a:prstGeom prst="rect">
            <a:avLst/>
          </a:prstGeom>
        </p:spPr>
      </p:pic>
      <p:sp>
        <p:nvSpPr>
          <p:cNvPr id="9" name="TextBox 8">
            <a:extLst>
              <a:ext uri="{FF2B5EF4-FFF2-40B4-BE49-F238E27FC236}">
                <a16:creationId xmlns:a16="http://schemas.microsoft.com/office/drawing/2014/main" id="{A95C84A7-12A1-FCD6-09EF-77FC54864424}"/>
              </a:ext>
            </a:extLst>
          </p:cNvPr>
          <p:cNvSpPr txBox="1"/>
          <p:nvPr/>
        </p:nvSpPr>
        <p:spPr>
          <a:xfrm>
            <a:off x="10419740" y="5618385"/>
            <a:ext cx="1972656" cy="923330"/>
          </a:xfrm>
          <a:prstGeom prst="rect">
            <a:avLst/>
          </a:prstGeom>
          <a:noFill/>
        </p:spPr>
        <p:txBody>
          <a:bodyPr wrap="none" rtlCol="0">
            <a:spAutoFit/>
          </a:bodyPr>
          <a:lstStyle/>
          <a:p>
            <a:r>
              <a:rPr lang="en-US" i="1" dirty="0"/>
              <a:t>Cueva de gitanos</a:t>
            </a:r>
            <a:r>
              <a:rPr lang="en-US" dirty="0"/>
              <a:t> </a:t>
            </a:r>
          </a:p>
          <a:p>
            <a:r>
              <a:rPr lang="en-US" dirty="0" err="1"/>
              <a:t>Marià</a:t>
            </a:r>
            <a:r>
              <a:rPr lang="en-US" dirty="0"/>
              <a:t> </a:t>
            </a:r>
            <a:r>
              <a:rPr lang="en-US" dirty="0" err="1"/>
              <a:t>Foruny</a:t>
            </a:r>
            <a:endParaRPr lang="en-US" dirty="0"/>
          </a:p>
          <a:p>
            <a:r>
              <a:rPr lang="en-US" dirty="0"/>
              <a:t>1872</a:t>
            </a:r>
          </a:p>
        </p:txBody>
      </p:sp>
    </p:spTree>
    <p:extLst>
      <p:ext uri="{BB962C8B-B14F-4D97-AF65-F5344CB8AC3E}">
        <p14:creationId xmlns:p14="http://schemas.microsoft.com/office/powerpoint/2010/main" val="3411843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5DAF-3F4A-3074-7EBB-AC90F28A1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E56FF-4F41-413F-4C01-FB9EA5985391}"/>
              </a:ext>
            </a:extLst>
          </p:cNvPr>
          <p:cNvSpPr>
            <a:spLocks noGrp="1"/>
          </p:cNvSpPr>
          <p:nvPr>
            <p:ph type="title"/>
          </p:nvPr>
        </p:nvSpPr>
        <p:spPr/>
        <p:txBody>
          <a:bodyPr/>
          <a:lstStyle/>
          <a:p>
            <a:r>
              <a:rPr lang="en-US" dirty="0"/>
              <a:t>Historicism and Organicism in</a:t>
            </a:r>
            <a:br>
              <a:rPr lang="en-US" dirty="0"/>
            </a:br>
            <a:r>
              <a:rPr lang="en-US" dirty="0"/>
              <a:t>Philology</a:t>
            </a:r>
          </a:p>
        </p:txBody>
      </p:sp>
      <p:sp>
        <p:nvSpPr>
          <p:cNvPr id="3" name="Content Placeholder 2">
            <a:extLst>
              <a:ext uri="{FF2B5EF4-FFF2-40B4-BE49-F238E27FC236}">
                <a16:creationId xmlns:a16="http://schemas.microsoft.com/office/drawing/2014/main" id="{647BD91F-A940-56EF-D4F2-1986D6441E2B}"/>
              </a:ext>
            </a:extLst>
          </p:cNvPr>
          <p:cNvSpPr>
            <a:spLocks noGrp="1"/>
          </p:cNvSpPr>
          <p:nvPr>
            <p:ph idx="1"/>
          </p:nvPr>
        </p:nvSpPr>
        <p:spPr>
          <a:xfrm>
            <a:off x="1371600" y="2286000"/>
            <a:ext cx="5305647" cy="3581400"/>
          </a:xfrm>
        </p:spPr>
        <p:txBody>
          <a:bodyPr>
            <a:normAutofit fontScale="92500"/>
          </a:bodyPr>
          <a:lstStyle/>
          <a:p>
            <a:r>
              <a:rPr lang="en-US" dirty="0"/>
              <a:t>19th-century European philology treated language as the vessel of a people’s </a:t>
            </a:r>
            <a:r>
              <a:rPr lang="en-US" i="1" dirty="0" err="1"/>
              <a:t>geist</a:t>
            </a:r>
            <a:endParaRPr lang="en-US" i="1" dirty="0"/>
          </a:p>
          <a:p>
            <a:pPr lvl="1"/>
            <a:r>
              <a:rPr lang="en-US" i="1" dirty="0"/>
              <a:t>“The nature of a thing is shown by its origin.”</a:t>
            </a:r>
            <a:r>
              <a:rPr lang="en-US" dirty="0"/>
              <a:t> </a:t>
            </a:r>
            <a:r>
              <a:rPr lang="en-US" i="0" dirty="0"/>
              <a:t>— Johann Gottfried Herder </a:t>
            </a:r>
            <a:r>
              <a:rPr lang="en-US" dirty="0"/>
              <a:t>(</a:t>
            </a:r>
            <a:r>
              <a:rPr lang="en-US" i="1" dirty="0"/>
              <a:t>History of Linguistics</a:t>
            </a:r>
            <a:r>
              <a:rPr lang="en-US" dirty="0"/>
              <a:t>, vol. IV, p. 84)</a:t>
            </a:r>
          </a:p>
          <a:p>
            <a:pPr lvl="1"/>
            <a:r>
              <a:rPr lang="en-US" i="0" dirty="0"/>
              <a:t>Language seen as a living organism, unfolding from its roots.</a:t>
            </a:r>
            <a:endParaRPr lang="en-US" dirty="0"/>
          </a:p>
          <a:p>
            <a:r>
              <a:rPr lang="en-US" dirty="0"/>
              <a:t>Peripheral dialects as “conservative zones”</a:t>
            </a:r>
          </a:p>
          <a:p>
            <a:pPr lvl="1"/>
            <a:r>
              <a:rPr lang="en-US" i="0" dirty="0"/>
              <a:t>Southern Spain and Eastern Hungary cast as preservers of ‘original’ language, repositories of national essence</a:t>
            </a:r>
          </a:p>
        </p:txBody>
      </p:sp>
      <p:pic>
        <p:nvPicPr>
          <p:cNvPr id="4" name="Picture 3">
            <a:extLst>
              <a:ext uri="{FF2B5EF4-FFF2-40B4-BE49-F238E27FC236}">
                <a16:creationId xmlns:a16="http://schemas.microsoft.com/office/drawing/2014/main" id="{87C0F71D-826C-F90D-4C3A-C2F07F5425A4}"/>
              </a:ext>
            </a:extLst>
          </p:cNvPr>
          <p:cNvPicPr>
            <a:picLocks noChangeAspect="1"/>
          </p:cNvPicPr>
          <p:nvPr/>
        </p:nvPicPr>
        <p:blipFill>
          <a:blip r:embed="rId2"/>
          <a:stretch>
            <a:fillRect/>
          </a:stretch>
        </p:blipFill>
        <p:spPr>
          <a:xfrm>
            <a:off x="8803758" y="253999"/>
            <a:ext cx="2765897" cy="4091564"/>
          </a:xfrm>
          <a:prstGeom prst="rect">
            <a:avLst/>
          </a:prstGeom>
        </p:spPr>
      </p:pic>
      <p:pic>
        <p:nvPicPr>
          <p:cNvPr id="5" name="Picture 4">
            <a:extLst>
              <a:ext uri="{FF2B5EF4-FFF2-40B4-BE49-F238E27FC236}">
                <a16:creationId xmlns:a16="http://schemas.microsoft.com/office/drawing/2014/main" id="{33AEB43D-82AB-1CBD-3E2F-F979488A6B41}"/>
              </a:ext>
            </a:extLst>
          </p:cNvPr>
          <p:cNvPicPr>
            <a:picLocks noChangeAspect="1"/>
          </p:cNvPicPr>
          <p:nvPr/>
        </p:nvPicPr>
        <p:blipFill>
          <a:blip r:embed="rId3"/>
          <a:stretch>
            <a:fillRect/>
          </a:stretch>
        </p:blipFill>
        <p:spPr>
          <a:xfrm>
            <a:off x="7043849" y="2603500"/>
            <a:ext cx="2686049" cy="3581399"/>
          </a:xfrm>
          <a:prstGeom prst="rect">
            <a:avLst/>
          </a:prstGeom>
        </p:spPr>
      </p:pic>
    </p:spTree>
    <p:extLst>
      <p:ext uri="{BB962C8B-B14F-4D97-AF65-F5344CB8AC3E}">
        <p14:creationId xmlns:p14="http://schemas.microsoft.com/office/powerpoint/2010/main" val="347859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541B-3665-A7B7-EF03-6AD094CD6DC2}"/>
              </a:ext>
            </a:extLst>
          </p:cNvPr>
          <p:cNvSpPr>
            <a:spLocks noGrp="1"/>
          </p:cNvSpPr>
          <p:nvPr>
            <p:ph type="title"/>
          </p:nvPr>
        </p:nvSpPr>
        <p:spPr>
          <a:xfrm>
            <a:off x="1371600" y="685800"/>
            <a:ext cx="6901160" cy="1485900"/>
          </a:xfrm>
        </p:spPr>
        <p:txBody>
          <a:bodyPr>
            <a:normAutofit fontScale="90000"/>
          </a:bodyPr>
          <a:lstStyle/>
          <a:p>
            <a:r>
              <a:rPr lang="en-US" dirty="0"/>
              <a:t>Bartók, </a:t>
            </a:r>
            <a:r>
              <a:rPr lang="en-US" i="1" dirty="0"/>
              <a:t>The Influence of Peasant Music on Modern Music </a:t>
            </a:r>
            <a:r>
              <a:rPr lang="en-US" dirty="0"/>
              <a:t>(1931)</a:t>
            </a:r>
          </a:p>
        </p:txBody>
      </p:sp>
      <p:sp>
        <p:nvSpPr>
          <p:cNvPr id="3" name="Content Placeholder 2">
            <a:extLst>
              <a:ext uri="{FF2B5EF4-FFF2-40B4-BE49-F238E27FC236}">
                <a16:creationId xmlns:a16="http://schemas.microsoft.com/office/drawing/2014/main" id="{C2B970F9-3E72-A94A-1627-3646107E874A}"/>
              </a:ext>
            </a:extLst>
          </p:cNvPr>
          <p:cNvSpPr>
            <a:spLocks noGrp="1"/>
          </p:cNvSpPr>
          <p:nvPr>
            <p:ph idx="1"/>
          </p:nvPr>
        </p:nvSpPr>
        <p:spPr>
          <a:xfrm>
            <a:off x="1286540" y="2775096"/>
            <a:ext cx="6901160" cy="3581400"/>
          </a:xfrm>
        </p:spPr>
        <p:txBody>
          <a:bodyPr>
            <a:normAutofit fontScale="85000" lnSpcReduction="20000"/>
          </a:bodyPr>
          <a:lstStyle/>
          <a:p>
            <a:r>
              <a:rPr lang="en-US" i="1" dirty="0"/>
              <a:t>What is best way for a composer to reap the full benefits of his studies in peasant music is to assimilate the idiom of peasant music so completely that he is able to forget all about it and use it as his </a:t>
            </a:r>
            <a:r>
              <a:rPr lang="en-US" b="1" i="1" dirty="0"/>
              <a:t>musical mother-tongue</a:t>
            </a:r>
            <a:r>
              <a:rPr lang="en-US" i="1" dirty="0"/>
              <a:t>. In order to achieve this, Hungarian composers went into the country and made their collections there. It may be that the Russian </a:t>
            </a:r>
            <a:r>
              <a:rPr lang="en-US" i="1" dirty="0" err="1"/>
              <a:t>Strawinsky</a:t>
            </a:r>
            <a:r>
              <a:rPr lang="en-US" i="1" dirty="0"/>
              <a:t> and </a:t>
            </a:r>
            <a:r>
              <a:rPr lang="en-US" b="1" i="1" dirty="0"/>
              <a:t>the Spaniard Falla</a:t>
            </a:r>
            <a:r>
              <a:rPr lang="en-US" i="1" dirty="0"/>
              <a:t> did not go on journeys of collection, and mainly drew their material from the collections of others, but they too, I feel sure, must have studied not only books and museums but the </a:t>
            </a:r>
            <a:r>
              <a:rPr lang="en-US" b="1" i="1" dirty="0"/>
              <a:t>living music of their countries.</a:t>
            </a:r>
          </a:p>
          <a:p>
            <a:r>
              <a:rPr lang="en-US" b="1" i="1" dirty="0"/>
              <a:t>Folk-music will have an immense transforming influence on music in countries with little or no musical tradition. Most countries of southern and eastern Europe; Hungary, too, are in this position.</a:t>
            </a:r>
            <a:r>
              <a:rPr lang="en-US" b="1" dirty="0"/>
              <a:t> </a:t>
            </a:r>
          </a:p>
          <a:p>
            <a:r>
              <a:rPr lang="en-US" dirty="0"/>
              <a:t>quoting Kodály: </a:t>
            </a:r>
            <a:r>
              <a:rPr lang="en-US" b="1" i="1" dirty="0"/>
              <a:t>“It is known that folk language has many similarities with the ancient language of a people. In the same way folk-music must for us replace the remains of our old music.” </a:t>
            </a:r>
          </a:p>
          <a:p>
            <a:endParaRPr lang="en-US" dirty="0"/>
          </a:p>
        </p:txBody>
      </p:sp>
      <p:pic>
        <p:nvPicPr>
          <p:cNvPr id="4" name="Picture 3">
            <a:extLst>
              <a:ext uri="{FF2B5EF4-FFF2-40B4-BE49-F238E27FC236}">
                <a16:creationId xmlns:a16="http://schemas.microsoft.com/office/drawing/2014/main" id="{122D9DA1-3270-5C40-703D-6917205CA69D}"/>
              </a:ext>
            </a:extLst>
          </p:cNvPr>
          <p:cNvPicPr>
            <a:picLocks noChangeAspect="1"/>
          </p:cNvPicPr>
          <p:nvPr/>
        </p:nvPicPr>
        <p:blipFill>
          <a:blip r:embed="rId2"/>
          <a:stretch>
            <a:fillRect/>
          </a:stretch>
        </p:blipFill>
        <p:spPr>
          <a:xfrm>
            <a:off x="8272760" y="495300"/>
            <a:ext cx="3919240" cy="5867400"/>
          </a:xfrm>
          <a:prstGeom prst="rect">
            <a:avLst/>
          </a:prstGeom>
        </p:spPr>
      </p:pic>
    </p:spTree>
    <p:extLst>
      <p:ext uri="{BB962C8B-B14F-4D97-AF65-F5344CB8AC3E}">
        <p14:creationId xmlns:p14="http://schemas.microsoft.com/office/powerpoint/2010/main" val="54983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4568C-6A68-3225-874D-A019C0212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33CDF-4816-FF4F-3E5D-E0ED2778FF88}"/>
              </a:ext>
            </a:extLst>
          </p:cNvPr>
          <p:cNvSpPr>
            <a:spLocks noGrp="1"/>
          </p:cNvSpPr>
          <p:nvPr>
            <p:ph type="title"/>
          </p:nvPr>
        </p:nvSpPr>
        <p:spPr>
          <a:xfrm>
            <a:off x="5710424" y="685800"/>
            <a:ext cx="6176776" cy="1485900"/>
          </a:xfrm>
        </p:spPr>
        <p:txBody>
          <a:bodyPr vert="horz" lIns="91440" tIns="45720" rIns="91440" bIns="45720" rtlCol="0" anchor="t">
            <a:normAutofit/>
          </a:bodyPr>
          <a:lstStyle/>
          <a:p>
            <a:pPr>
              <a:lnSpc>
                <a:spcPct val="89000"/>
              </a:lnSpc>
            </a:pPr>
            <a:r>
              <a:rPr lang="en-US" sz="4400" dirty="0"/>
              <a:t>Manuel de Falla </a:t>
            </a:r>
            <a:r>
              <a:rPr lang="en-US" sz="3000" dirty="0"/>
              <a:t>(1876-1946)</a:t>
            </a:r>
          </a:p>
        </p:txBody>
      </p:sp>
      <p:sp>
        <p:nvSpPr>
          <p:cNvPr id="4" name="Text Placeholder 3">
            <a:extLst>
              <a:ext uri="{FF2B5EF4-FFF2-40B4-BE49-F238E27FC236}">
                <a16:creationId xmlns:a16="http://schemas.microsoft.com/office/drawing/2014/main" id="{10F0A61F-5321-3BF1-2102-3AA3727AC07B}"/>
              </a:ext>
            </a:extLst>
          </p:cNvPr>
          <p:cNvSpPr>
            <a:spLocks noGrp="1"/>
          </p:cNvSpPr>
          <p:nvPr>
            <p:ph type="body" sz="half" idx="2"/>
          </p:nvPr>
        </p:nvSpPr>
        <p:spPr>
          <a:xfrm>
            <a:off x="5710424" y="1828800"/>
            <a:ext cx="6176776" cy="4038600"/>
          </a:xfrm>
        </p:spPr>
        <p:txBody>
          <a:bodyPr vert="horz" lIns="91440" tIns="45720" rIns="91440" bIns="45720" rtlCol="0">
            <a:normAutofit/>
          </a:bodyPr>
          <a:lstStyle/>
          <a:p>
            <a:pPr>
              <a:lnSpc>
                <a:spcPct val="94000"/>
              </a:lnSpc>
              <a:spcAft>
                <a:spcPts val="200"/>
              </a:spcAft>
            </a:pPr>
            <a:r>
              <a:rPr lang="en-US" dirty="0"/>
              <a:t>Leading Spanish modernist composer. Studied Bartók’s “pianistic stylization of folklore”</a:t>
            </a:r>
          </a:p>
          <a:p>
            <a:pPr>
              <a:lnSpc>
                <a:spcPct val="94000"/>
              </a:lnSpc>
              <a:spcAft>
                <a:spcPts val="200"/>
              </a:spcAft>
            </a:pPr>
            <a:endParaRPr lang="en-US" dirty="0"/>
          </a:p>
          <a:p>
            <a:pPr>
              <a:lnSpc>
                <a:spcPct val="94000"/>
              </a:lnSpc>
              <a:spcAft>
                <a:spcPts val="200"/>
              </a:spcAft>
            </a:pPr>
            <a:r>
              <a:rPr lang="en-US" dirty="0"/>
              <a:t>“ …Early 20</a:t>
            </a:r>
            <a:r>
              <a:rPr lang="en-US" baseline="30000" dirty="0"/>
              <a:t>th</a:t>
            </a:r>
            <a:r>
              <a:rPr lang="en-US" dirty="0"/>
              <a:t>-centuray primitivism fantasized the reconstruction of art as perceived by the “natural” man. Stravinsky, Bartok, Falla and other composers appreciated atavism as a musical value, and artistic convention…”</a:t>
            </a:r>
          </a:p>
          <a:p>
            <a:pPr>
              <a:lnSpc>
                <a:spcPct val="94000"/>
              </a:lnSpc>
              <a:spcAft>
                <a:spcPts val="200"/>
              </a:spcAft>
            </a:pPr>
            <a:endParaRPr lang="en-US" dirty="0"/>
          </a:p>
          <a:p>
            <a:pPr>
              <a:lnSpc>
                <a:spcPct val="94000"/>
              </a:lnSpc>
              <a:spcAft>
                <a:spcPts val="200"/>
              </a:spcAft>
            </a:pPr>
            <a:r>
              <a:rPr lang="en-US" dirty="0"/>
              <a:t>“Falla … maintained that deep song imitates the natural order. As an enharmonic musical genre, whereby the voice or the instrument glides through intervals excluded by the rigid Western tempered scale, </a:t>
            </a:r>
            <a:r>
              <a:rPr lang="en-US" i="1" dirty="0" err="1"/>
              <a:t>cante</a:t>
            </a:r>
            <a:r>
              <a:rPr lang="en-US" i="1" dirty="0"/>
              <a:t> </a:t>
            </a:r>
            <a:r>
              <a:rPr lang="en-US" i="1" dirty="0" err="1"/>
              <a:t>jondo</a:t>
            </a:r>
            <a:r>
              <a:rPr lang="en-US" dirty="0"/>
              <a:t> mirrors “birdsong, animal screams, and the infinite noises of matter.”</a:t>
            </a:r>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r>
              <a:rPr lang="en-US" dirty="0"/>
              <a:t>(</a:t>
            </a:r>
            <a:r>
              <a:rPr lang="en-US" dirty="0" err="1"/>
              <a:t>Orringer</a:t>
            </a:r>
            <a:r>
              <a:rPr lang="en-US" dirty="0"/>
              <a:t>, </a:t>
            </a:r>
            <a:r>
              <a:rPr lang="en-US" i="1" dirty="0"/>
              <a:t>Lorca In Tune With Falla : Literary And Musical Interludes</a:t>
            </a:r>
            <a:r>
              <a:rPr lang="en-US" dirty="0"/>
              <a:t>)</a:t>
            </a:r>
            <a:endParaRPr lang="en-US" i="1" dirty="0"/>
          </a:p>
        </p:txBody>
      </p:sp>
      <p:pic>
        <p:nvPicPr>
          <p:cNvPr id="6" name="Picture 5">
            <a:extLst>
              <a:ext uri="{FF2B5EF4-FFF2-40B4-BE49-F238E27FC236}">
                <a16:creationId xmlns:a16="http://schemas.microsoft.com/office/drawing/2014/main" id="{112B4E50-68D2-94DD-848B-740E9F075CDF}"/>
              </a:ext>
            </a:extLst>
          </p:cNvPr>
          <p:cNvPicPr>
            <a:picLocks noChangeAspect="1"/>
          </p:cNvPicPr>
          <p:nvPr/>
        </p:nvPicPr>
        <p:blipFill>
          <a:blip r:embed="rId2"/>
          <a:stretch>
            <a:fillRect/>
          </a:stretch>
        </p:blipFill>
        <p:spPr>
          <a:xfrm>
            <a:off x="478095" y="861060"/>
            <a:ext cx="3698059" cy="4706620"/>
          </a:xfrm>
          <a:prstGeom prst="rect">
            <a:avLst/>
          </a:prstGeom>
        </p:spPr>
      </p:pic>
    </p:spTree>
    <p:extLst>
      <p:ext uri="{BB962C8B-B14F-4D97-AF65-F5344CB8AC3E}">
        <p14:creationId xmlns:p14="http://schemas.microsoft.com/office/powerpoint/2010/main" val="1271337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32093-F4B6-2E1F-38C4-2B0F16A62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8ED44-87F9-9567-3FC6-C67ADE140D44}"/>
              </a:ext>
            </a:extLst>
          </p:cNvPr>
          <p:cNvSpPr>
            <a:spLocks noGrp="1"/>
          </p:cNvSpPr>
          <p:nvPr>
            <p:ph type="title"/>
          </p:nvPr>
        </p:nvSpPr>
        <p:spPr>
          <a:xfrm>
            <a:off x="6085840" y="604520"/>
            <a:ext cx="5628640" cy="1485900"/>
          </a:xfrm>
        </p:spPr>
        <p:txBody>
          <a:bodyPr vert="horz" lIns="91440" tIns="45720" rIns="91440" bIns="45720" rtlCol="0" anchor="t">
            <a:normAutofit/>
          </a:bodyPr>
          <a:lstStyle/>
          <a:p>
            <a:pPr>
              <a:lnSpc>
                <a:spcPct val="89000"/>
              </a:lnSpc>
            </a:pPr>
            <a:r>
              <a:rPr lang="en-US" sz="4400" dirty="0"/>
              <a:t>Federico García Lorca</a:t>
            </a:r>
          </a:p>
        </p:txBody>
      </p:sp>
      <p:sp>
        <p:nvSpPr>
          <p:cNvPr id="4" name="Text Placeholder 3">
            <a:extLst>
              <a:ext uri="{FF2B5EF4-FFF2-40B4-BE49-F238E27FC236}">
                <a16:creationId xmlns:a16="http://schemas.microsoft.com/office/drawing/2014/main" id="{D5144F48-2A75-CF78-B415-44EF66AA670B}"/>
              </a:ext>
            </a:extLst>
          </p:cNvPr>
          <p:cNvSpPr>
            <a:spLocks noGrp="1"/>
          </p:cNvSpPr>
          <p:nvPr>
            <p:ph type="body" sz="half" idx="2"/>
          </p:nvPr>
        </p:nvSpPr>
        <p:spPr>
          <a:xfrm>
            <a:off x="5811520" y="1679944"/>
            <a:ext cx="6177280" cy="4187456"/>
          </a:xfrm>
        </p:spPr>
        <p:txBody>
          <a:bodyPr vert="horz" lIns="91440" tIns="45720" rIns="91440" bIns="45720" rtlCol="0">
            <a:normAutofit/>
          </a:bodyPr>
          <a:lstStyle/>
          <a:p>
            <a:pPr marL="384048" indent="-384048">
              <a:lnSpc>
                <a:spcPct val="94000"/>
              </a:lnSpc>
              <a:spcAft>
                <a:spcPts val="200"/>
              </a:spcAft>
              <a:buFontTx/>
              <a:buChar char="-"/>
            </a:pPr>
            <a:r>
              <a:rPr lang="en-US" dirty="0"/>
              <a:t>Born in Granada in 1898, the year Spain loses the Spanish-American war and its last imperial holdings </a:t>
            </a:r>
            <a:r>
              <a:rPr lang="en-US" dirty="0">
                <a:sym typeface="Wingdings" pitchFamily="2" charset="2"/>
              </a:rPr>
              <a:t> </a:t>
            </a:r>
            <a:r>
              <a:rPr lang="en-US" dirty="0"/>
              <a:t>Generacion del ’98</a:t>
            </a:r>
          </a:p>
          <a:p>
            <a:pPr>
              <a:lnSpc>
                <a:spcPct val="94000"/>
              </a:lnSpc>
              <a:spcAft>
                <a:spcPts val="200"/>
              </a:spcAft>
            </a:pPr>
            <a:endParaRPr lang="en-US" dirty="0"/>
          </a:p>
          <a:p>
            <a:pPr>
              <a:lnSpc>
                <a:spcPct val="94000"/>
              </a:lnSpc>
              <a:spcAft>
                <a:spcPts val="200"/>
              </a:spcAft>
            </a:pPr>
            <a:r>
              <a:rPr lang="en-US" dirty="0"/>
              <a:t>-      </a:t>
            </a:r>
            <a:r>
              <a:rPr lang="en-US" i="1" dirty="0" err="1"/>
              <a:t>Romancero</a:t>
            </a:r>
            <a:r>
              <a:rPr lang="en-US" i="1" dirty="0"/>
              <a:t> gitano </a:t>
            </a:r>
            <a:r>
              <a:rPr lang="en-US" dirty="0"/>
              <a:t>(1928) — cycle of poetic </a:t>
            </a:r>
          </a:p>
          <a:p>
            <a:pPr>
              <a:lnSpc>
                <a:spcPct val="94000"/>
              </a:lnSpc>
              <a:spcAft>
                <a:spcPts val="200"/>
              </a:spcAft>
            </a:pPr>
            <a:r>
              <a:rPr lang="en-US" dirty="0"/>
              <a:t>       ballads fusing Romani folklore, Andalusian</a:t>
            </a:r>
          </a:p>
          <a:p>
            <a:pPr>
              <a:lnSpc>
                <a:spcPct val="94000"/>
              </a:lnSpc>
              <a:spcAft>
                <a:spcPts val="200"/>
              </a:spcAft>
            </a:pPr>
            <a:r>
              <a:rPr lang="en-US" dirty="0"/>
              <a:t>       imagery, surrealist symbolism</a:t>
            </a:r>
          </a:p>
          <a:p>
            <a:pPr marL="384048" indent="-384048">
              <a:lnSpc>
                <a:spcPct val="94000"/>
              </a:lnSpc>
              <a:spcAft>
                <a:spcPts val="200"/>
              </a:spcAft>
              <a:buFontTx/>
              <a:buChar char="-"/>
            </a:pPr>
            <a:endParaRPr lang="en-US" dirty="0"/>
          </a:p>
          <a:p>
            <a:pPr marL="384048" indent="-384048">
              <a:lnSpc>
                <a:spcPct val="94000"/>
              </a:lnSpc>
              <a:spcAft>
                <a:spcPts val="200"/>
              </a:spcAft>
              <a:buFontTx/>
              <a:buChar char="-"/>
            </a:pPr>
            <a:r>
              <a:rPr lang="en-US" dirty="0"/>
              <a:t>Murdered in 1936 during the Spanish Civil War by Nationalist forces, likely for leftist sympathies and open</a:t>
            </a:r>
          </a:p>
          <a:p>
            <a:pPr>
              <a:lnSpc>
                <a:spcPct val="94000"/>
              </a:lnSpc>
              <a:spcAft>
                <a:spcPts val="200"/>
              </a:spcAft>
            </a:pPr>
            <a:r>
              <a:rPr lang="en-US" dirty="0"/>
              <a:t>       homosexuality (martyrized) </a:t>
            </a:r>
          </a:p>
          <a:p>
            <a:pPr>
              <a:lnSpc>
                <a:spcPct val="94000"/>
              </a:lnSpc>
              <a:spcAft>
                <a:spcPts val="200"/>
              </a:spcAft>
            </a:pPr>
            <a:endParaRPr lang="en-US" dirty="0"/>
          </a:p>
          <a:p>
            <a:pPr marL="384048" indent="-384048">
              <a:lnSpc>
                <a:spcPct val="94000"/>
              </a:lnSpc>
              <a:spcAft>
                <a:spcPts val="200"/>
              </a:spcAft>
            </a:pPr>
            <a:endParaRPr lang="en-US" i="1" dirty="0"/>
          </a:p>
        </p:txBody>
      </p:sp>
      <p:pic>
        <p:nvPicPr>
          <p:cNvPr id="19" name="Picture 18" descr="A person holding a stick&#10;&#10;AI-generated content may be incorrect.">
            <a:extLst>
              <a:ext uri="{FF2B5EF4-FFF2-40B4-BE49-F238E27FC236}">
                <a16:creationId xmlns:a16="http://schemas.microsoft.com/office/drawing/2014/main" id="{DC1120F7-60E3-B7CD-ECF0-1B338EF044CC}"/>
              </a:ext>
            </a:extLst>
          </p:cNvPr>
          <p:cNvPicPr>
            <a:picLocks noChangeAspect="1"/>
          </p:cNvPicPr>
          <p:nvPr/>
        </p:nvPicPr>
        <p:blipFill>
          <a:blip r:embed="rId2"/>
          <a:stretch>
            <a:fillRect/>
          </a:stretch>
        </p:blipFill>
        <p:spPr>
          <a:xfrm>
            <a:off x="416214" y="97494"/>
            <a:ext cx="3770210" cy="6700610"/>
          </a:xfrm>
          <a:prstGeom prst="rect">
            <a:avLst/>
          </a:prstGeom>
        </p:spPr>
      </p:pic>
      <p:pic>
        <p:nvPicPr>
          <p:cNvPr id="3" name="Picture 2">
            <a:extLst>
              <a:ext uri="{FF2B5EF4-FFF2-40B4-BE49-F238E27FC236}">
                <a16:creationId xmlns:a16="http://schemas.microsoft.com/office/drawing/2014/main" id="{9C635367-4049-6EB1-1AAC-C436747B2165}"/>
              </a:ext>
            </a:extLst>
          </p:cNvPr>
          <p:cNvPicPr>
            <a:picLocks noChangeAspect="1"/>
          </p:cNvPicPr>
          <p:nvPr/>
        </p:nvPicPr>
        <p:blipFill>
          <a:blip r:embed="rId3"/>
          <a:stretch>
            <a:fillRect/>
          </a:stretch>
        </p:blipFill>
        <p:spPr>
          <a:xfrm>
            <a:off x="10023373" y="4019107"/>
            <a:ext cx="1752413" cy="2498121"/>
          </a:xfrm>
          <a:prstGeom prst="rect">
            <a:avLst/>
          </a:prstGeom>
        </p:spPr>
      </p:pic>
    </p:spTree>
    <p:extLst>
      <p:ext uri="{BB962C8B-B14F-4D97-AF65-F5344CB8AC3E}">
        <p14:creationId xmlns:p14="http://schemas.microsoft.com/office/powerpoint/2010/main" val="3821022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FF2AD-BDE9-A499-5592-EF2E6CE76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3E0DB3-6BB9-2CA4-C0B8-903163766109}"/>
              </a:ext>
            </a:extLst>
          </p:cNvPr>
          <p:cNvSpPr>
            <a:spLocks noGrp="1"/>
          </p:cNvSpPr>
          <p:nvPr>
            <p:ph type="title"/>
          </p:nvPr>
        </p:nvSpPr>
        <p:spPr>
          <a:xfrm>
            <a:off x="5588000" y="685800"/>
            <a:ext cx="5689600" cy="1485900"/>
          </a:xfrm>
        </p:spPr>
        <p:txBody>
          <a:bodyPr vert="horz" lIns="91440" tIns="45720" rIns="91440" bIns="45720" rtlCol="0" anchor="t">
            <a:normAutofit/>
          </a:bodyPr>
          <a:lstStyle/>
          <a:p>
            <a:pPr>
              <a:lnSpc>
                <a:spcPct val="89000"/>
              </a:lnSpc>
            </a:pPr>
            <a:r>
              <a:rPr lang="en-US" sz="4400" dirty="0"/>
              <a:t>Federico García Lorca</a:t>
            </a:r>
          </a:p>
        </p:txBody>
      </p:sp>
      <p:sp>
        <p:nvSpPr>
          <p:cNvPr id="4" name="Text Placeholder 3">
            <a:extLst>
              <a:ext uri="{FF2B5EF4-FFF2-40B4-BE49-F238E27FC236}">
                <a16:creationId xmlns:a16="http://schemas.microsoft.com/office/drawing/2014/main" id="{14EDFD70-B973-B11D-A008-E173F3E8D27C}"/>
              </a:ext>
            </a:extLst>
          </p:cNvPr>
          <p:cNvSpPr>
            <a:spLocks noGrp="1"/>
          </p:cNvSpPr>
          <p:nvPr>
            <p:ph type="body" sz="half" idx="2"/>
          </p:nvPr>
        </p:nvSpPr>
        <p:spPr>
          <a:xfrm>
            <a:off x="5588000" y="1658679"/>
            <a:ext cx="5689600" cy="4820920"/>
          </a:xfrm>
        </p:spPr>
        <p:txBody>
          <a:bodyPr vert="horz" lIns="91440" tIns="45720" rIns="91440" bIns="45720" rtlCol="0">
            <a:normAutofit/>
          </a:bodyPr>
          <a:lstStyle/>
          <a:p>
            <a:pPr>
              <a:lnSpc>
                <a:spcPct val="94000"/>
              </a:lnSpc>
              <a:spcAft>
                <a:spcPts val="200"/>
              </a:spcAft>
            </a:pPr>
            <a:r>
              <a:rPr lang="en-US" dirty="0"/>
              <a:t>“As a child, Lorca imbibed traditional Andalusian songs from the lips of his family maids, whom he would remember with affection years later. At a very early age he began to study piano, and during his adolescence, music and poetry competed for primacy among his interests….” (Stanton, </a:t>
            </a:r>
            <a:r>
              <a:rPr lang="en-US" i="1" dirty="0"/>
              <a:t>The Tragic Myth: Lorca and Cante </a:t>
            </a:r>
            <a:r>
              <a:rPr lang="en-US" i="1" dirty="0" err="1"/>
              <a:t>Jondo</a:t>
            </a:r>
            <a:r>
              <a:rPr lang="en-US" dirty="0"/>
              <a:t>)</a:t>
            </a:r>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endParaRPr lang="en-US" dirty="0"/>
          </a:p>
          <a:p>
            <a:pPr>
              <a:lnSpc>
                <a:spcPct val="94000"/>
              </a:lnSpc>
              <a:spcAft>
                <a:spcPts val="200"/>
              </a:spcAft>
            </a:pPr>
            <a:r>
              <a:rPr lang="en-US" u="sng" dirty="0"/>
              <a:t>Likewise, in Bartók’s childhood… </a:t>
            </a:r>
          </a:p>
          <a:p>
            <a:pPr>
              <a:lnSpc>
                <a:spcPct val="94000"/>
              </a:lnSpc>
              <a:spcAft>
                <a:spcPts val="200"/>
              </a:spcAft>
            </a:pPr>
            <a:r>
              <a:rPr lang="en-US" dirty="0"/>
              <a:t>“His nanny sang to him a lot, and he always listened to her with delight … When from time to time gipsy music was played in our town (on some special occasion), he urged us to take him there and then listened to the music with amazing concentration.”(</a:t>
            </a:r>
            <a:r>
              <a:rPr lang="en-US" dirty="0" err="1"/>
              <a:t>Trumpener</a:t>
            </a:r>
            <a:r>
              <a:rPr lang="en-US" dirty="0"/>
              <a:t>, “Bartók and the Rise of Comparative Ethnomusicology)</a:t>
            </a:r>
          </a:p>
          <a:p>
            <a:pPr marL="384048" indent="-384048">
              <a:lnSpc>
                <a:spcPct val="94000"/>
              </a:lnSpc>
              <a:spcAft>
                <a:spcPts val="200"/>
              </a:spcAft>
            </a:pPr>
            <a:endParaRPr lang="en-US" i="1" dirty="0"/>
          </a:p>
        </p:txBody>
      </p:sp>
      <p:pic>
        <p:nvPicPr>
          <p:cNvPr id="3" name="Picture 2">
            <a:extLst>
              <a:ext uri="{FF2B5EF4-FFF2-40B4-BE49-F238E27FC236}">
                <a16:creationId xmlns:a16="http://schemas.microsoft.com/office/drawing/2014/main" id="{B084C83B-3653-7ACD-697A-9891BD993739}"/>
              </a:ext>
            </a:extLst>
          </p:cNvPr>
          <p:cNvPicPr>
            <a:picLocks noChangeAspect="1"/>
          </p:cNvPicPr>
          <p:nvPr/>
        </p:nvPicPr>
        <p:blipFill>
          <a:blip r:embed="rId2"/>
          <a:stretch>
            <a:fillRect/>
          </a:stretch>
        </p:blipFill>
        <p:spPr>
          <a:xfrm>
            <a:off x="336883" y="1055132"/>
            <a:ext cx="3849541" cy="4820920"/>
          </a:xfrm>
          <a:prstGeom prst="rect">
            <a:avLst/>
          </a:prstGeom>
        </p:spPr>
      </p:pic>
      <p:sp>
        <p:nvSpPr>
          <p:cNvPr id="5" name="TextBox 4">
            <a:extLst>
              <a:ext uri="{FF2B5EF4-FFF2-40B4-BE49-F238E27FC236}">
                <a16:creationId xmlns:a16="http://schemas.microsoft.com/office/drawing/2014/main" id="{623FA2A9-C071-B5E8-9A64-B43DD9BAA85E}"/>
              </a:ext>
            </a:extLst>
          </p:cNvPr>
          <p:cNvSpPr txBox="1"/>
          <p:nvPr/>
        </p:nvSpPr>
        <p:spPr>
          <a:xfrm>
            <a:off x="1625600" y="6035040"/>
            <a:ext cx="707758" cy="369332"/>
          </a:xfrm>
          <a:prstGeom prst="rect">
            <a:avLst/>
          </a:prstGeom>
          <a:noFill/>
        </p:spPr>
        <p:txBody>
          <a:bodyPr wrap="none" rtlCol="0">
            <a:spAutoFit/>
          </a:bodyPr>
          <a:lstStyle/>
          <a:p>
            <a:r>
              <a:rPr lang="en-US" dirty="0"/>
              <a:t>1919</a:t>
            </a:r>
          </a:p>
        </p:txBody>
      </p:sp>
    </p:spTree>
    <p:extLst>
      <p:ext uri="{BB962C8B-B14F-4D97-AF65-F5344CB8AC3E}">
        <p14:creationId xmlns:p14="http://schemas.microsoft.com/office/powerpoint/2010/main" val="3260996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8ADC-4B26-30CD-E9D3-C3E391E09B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E2478-DB13-4787-3A8D-D7D9A5299ED4}"/>
              </a:ext>
            </a:extLst>
          </p:cNvPr>
          <p:cNvSpPr>
            <a:spLocks noGrp="1"/>
          </p:cNvSpPr>
          <p:nvPr>
            <p:ph type="title"/>
          </p:nvPr>
        </p:nvSpPr>
        <p:spPr>
          <a:xfrm>
            <a:off x="5588000" y="685800"/>
            <a:ext cx="5689600" cy="1485900"/>
          </a:xfrm>
        </p:spPr>
        <p:txBody>
          <a:bodyPr vert="horz" lIns="91440" tIns="45720" rIns="91440" bIns="45720" rtlCol="0" anchor="t">
            <a:normAutofit/>
          </a:bodyPr>
          <a:lstStyle/>
          <a:p>
            <a:pPr>
              <a:lnSpc>
                <a:spcPct val="89000"/>
              </a:lnSpc>
            </a:pPr>
            <a:r>
              <a:rPr lang="en-US" sz="4400" dirty="0"/>
              <a:t>Federico García Lorca</a:t>
            </a:r>
          </a:p>
        </p:txBody>
      </p:sp>
      <p:sp>
        <p:nvSpPr>
          <p:cNvPr id="4" name="Text Placeholder 3">
            <a:extLst>
              <a:ext uri="{FF2B5EF4-FFF2-40B4-BE49-F238E27FC236}">
                <a16:creationId xmlns:a16="http://schemas.microsoft.com/office/drawing/2014/main" id="{42C2703D-1371-43BF-7953-FB7FE265D34D}"/>
              </a:ext>
            </a:extLst>
          </p:cNvPr>
          <p:cNvSpPr>
            <a:spLocks noGrp="1"/>
          </p:cNvSpPr>
          <p:nvPr>
            <p:ph type="body" sz="half" idx="2"/>
          </p:nvPr>
        </p:nvSpPr>
        <p:spPr>
          <a:xfrm>
            <a:off x="5588000" y="1499755"/>
            <a:ext cx="5689600" cy="4381500"/>
          </a:xfrm>
        </p:spPr>
        <p:txBody>
          <a:bodyPr vert="horz" lIns="91440" tIns="45720" rIns="91440" bIns="45720" rtlCol="0">
            <a:noAutofit/>
          </a:bodyPr>
          <a:lstStyle/>
          <a:p>
            <a:pPr>
              <a:lnSpc>
                <a:spcPct val="94000"/>
              </a:lnSpc>
              <a:spcAft>
                <a:spcPts val="200"/>
              </a:spcAft>
            </a:pPr>
            <a:r>
              <a:rPr lang="en-US" sz="2000" dirty="0"/>
              <a:t>Joins philologist </a:t>
            </a:r>
            <a:r>
              <a:rPr lang="en-US" sz="2000" b="1" dirty="0"/>
              <a:t>Ramón Menéndez Pidal </a:t>
            </a:r>
            <a:r>
              <a:rPr lang="en-US" sz="2000" dirty="0"/>
              <a:t>to collect folk music around Andalucia:</a:t>
            </a:r>
          </a:p>
          <a:p>
            <a:pPr lvl="1"/>
            <a:r>
              <a:rPr lang="en-US" sz="2000" dirty="0"/>
              <a:t>I remember that when, in 1920, I made a trip to Granada, a young boy accompanied me for several days, guiding me through the streets of the </a:t>
            </a:r>
            <a:r>
              <a:rPr lang="en-US" sz="2000" dirty="0" err="1"/>
              <a:t>Albaicín</a:t>
            </a:r>
            <a:r>
              <a:rPr lang="en-US" sz="2000" dirty="0"/>
              <a:t> and the caves of </a:t>
            </a:r>
            <a:r>
              <a:rPr lang="en-US" sz="2000" dirty="0" err="1"/>
              <a:t>Sacromonte</a:t>
            </a:r>
            <a:r>
              <a:rPr lang="en-US" sz="2000" dirty="0"/>
              <a:t> so that I could collect oral ballads in those Gypsy neighborhoods  of the city </a:t>
            </a:r>
            <a:r>
              <a:rPr lang="en-US" sz="2000" i="0" dirty="0"/>
              <a:t>(</a:t>
            </a:r>
            <a:r>
              <a:rPr lang="en-US" sz="2000" b="1" dirty="0" err="1"/>
              <a:t>recoger</a:t>
            </a:r>
            <a:r>
              <a:rPr lang="en-US" sz="2000" b="1" dirty="0"/>
              <a:t> romances </a:t>
            </a:r>
            <a:r>
              <a:rPr lang="en-US" sz="2000" b="1" dirty="0" err="1"/>
              <a:t>orales</a:t>
            </a:r>
            <a:r>
              <a:rPr lang="en-US" sz="2000" b="1" dirty="0"/>
              <a:t> </a:t>
            </a:r>
            <a:r>
              <a:rPr lang="en-US" sz="2000" b="1" dirty="0" err="1"/>
              <a:t>en</a:t>
            </a:r>
            <a:r>
              <a:rPr lang="en-US" sz="2000" b="1" dirty="0"/>
              <a:t> </a:t>
            </a:r>
            <a:r>
              <a:rPr lang="en-US" sz="2000" b="1" dirty="0" err="1"/>
              <a:t>aquellos</a:t>
            </a:r>
            <a:r>
              <a:rPr lang="en-US" sz="2000" b="1" dirty="0"/>
              <a:t> barrios gitanos de la ciudad</a:t>
            </a:r>
            <a:r>
              <a:rPr lang="en-US" sz="2000" b="1" i="0" dirty="0"/>
              <a:t>)</a:t>
            </a:r>
            <a:r>
              <a:rPr lang="en-US" sz="2000" dirty="0"/>
              <a:t>. That boy was Federico García Lorca. </a:t>
            </a:r>
          </a:p>
          <a:p>
            <a:pPr lvl="1"/>
            <a:r>
              <a:rPr lang="en-US" sz="2000" dirty="0"/>
              <a:t>			</a:t>
            </a:r>
          </a:p>
          <a:p>
            <a:pPr lvl="1"/>
            <a:r>
              <a:rPr lang="en-US" sz="2000" dirty="0"/>
              <a:t>			           R. Menéndez Pidal</a:t>
            </a:r>
          </a:p>
        </p:txBody>
      </p:sp>
      <p:sp>
        <p:nvSpPr>
          <p:cNvPr id="5" name="TextBox 4">
            <a:extLst>
              <a:ext uri="{FF2B5EF4-FFF2-40B4-BE49-F238E27FC236}">
                <a16:creationId xmlns:a16="http://schemas.microsoft.com/office/drawing/2014/main" id="{28557EEC-D028-26E1-3CE1-3E7E878FB4A3}"/>
              </a:ext>
            </a:extLst>
          </p:cNvPr>
          <p:cNvSpPr txBox="1"/>
          <p:nvPr/>
        </p:nvSpPr>
        <p:spPr>
          <a:xfrm>
            <a:off x="748739" y="6056305"/>
            <a:ext cx="3648948" cy="369332"/>
          </a:xfrm>
          <a:prstGeom prst="rect">
            <a:avLst/>
          </a:prstGeom>
          <a:noFill/>
        </p:spPr>
        <p:txBody>
          <a:bodyPr wrap="none" rtlCol="0">
            <a:spAutoFit/>
          </a:bodyPr>
          <a:lstStyle/>
          <a:p>
            <a:r>
              <a:rPr lang="en-US" dirty="0"/>
              <a:t>Menéndez Pidal with camera, 1902</a:t>
            </a:r>
          </a:p>
        </p:txBody>
      </p:sp>
      <p:pic>
        <p:nvPicPr>
          <p:cNvPr id="7" name="Picture 6" descr="A person kneeling on the ground with a person holding a chicken&#10;&#10;AI-generated content may be incorrect.">
            <a:extLst>
              <a:ext uri="{FF2B5EF4-FFF2-40B4-BE49-F238E27FC236}">
                <a16:creationId xmlns:a16="http://schemas.microsoft.com/office/drawing/2014/main" id="{376BBEE9-BC32-531E-5B8E-83400D76C270}"/>
              </a:ext>
            </a:extLst>
          </p:cNvPr>
          <p:cNvPicPr>
            <a:picLocks noChangeAspect="1"/>
          </p:cNvPicPr>
          <p:nvPr/>
        </p:nvPicPr>
        <p:blipFill>
          <a:blip r:embed="rId3"/>
          <a:stretch>
            <a:fillRect/>
          </a:stretch>
        </p:blipFill>
        <p:spPr>
          <a:xfrm>
            <a:off x="432913" y="2171700"/>
            <a:ext cx="4280601" cy="3581400"/>
          </a:xfrm>
          <a:prstGeom prst="rect">
            <a:avLst/>
          </a:prstGeom>
        </p:spPr>
      </p:pic>
    </p:spTree>
    <p:extLst>
      <p:ext uri="{BB962C8B-B14F-4D97-AF65-F5344CB8AC3E}">
        <p14:creationId xmlns:p14="http://schemas.microsoft.com/office/powerpoint/2010/main" val="376728018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Crop</Template>
  <TotalTime>623</TotalTime>
  <Words>1582</Words>
  <Application>Microsoft Macintosh PowerPoint</Application>
  <PresentationFormat>Widescreen</PresentationFormat>
  <Paragraphs>88</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Aptos</vt:lpstr>
      <vt:lpstr>Franklin Gothic Book</vt:lpstr>
      <vt:lpstr>Wingdings</vt:lpstr>
      <vt:lpstr>Crop</vt:lpstr>
      <vt:lpstr>Modernism at the “margins”</vt:lpstr>
      <vt:lpstr>Europe, c. 1900</vt:lpstr>
      <vt:lpstr>Andalucia and Transylvania in comparative perspective </vt:lpstr>
      <vt:lpstr>Historicism and Organicism in Philology</vt:lpstr>
      <vt:lpstr>Bartók, The Influence of Peasant Music on Modern Music (1931)</vt:lpstr>
      <vt:lpstr>Manuel de Falla (1876-1946)</vt:lpstr>
      <vt:lpstr>Federico García Lorca</vt:lpstr>
      <vt:lpstr>Federico García Lorca</vt:lpstr>
      <vt:lpstr>Federico García Lorca</vt:lpstr>
      <vt:lpstr>El Cante Jondo conference, Granada, February 1922</vt:lpstr>
      <vt:lpstr>PowerPoint Presentation</vt:lpstr>
      <vt:lpstr>PowerPoint Presentation</vt:lpstr>
      <vt:lpstr>Bartók and Lorca: “Authentic” versus “Corrupted” music</vt:lpstr>
      <vt:lpstr>Bartók and Lorca in comparison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Szabo</dc:creator>
  <cp:lastModifiedBy>Hannah Szabo</cp:lastModifiedBy>
  <cp:revision>7</cp:revision>
  <dcterms:created xsi:type="dcterms:W3CDTF">2025-10-23T22:24:31Z</dcterms:created>
  <dcterms:modified xsi:type="dcterms:W3CDTF">2025-10-24T08:47:46Z</dcterms:modified>
</cp:coreProperties>
</file>