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94" r:id="rId3"/>
    <p:sldId id="257" r:id="rId4"/>
    <p:sldId id="291" r:id="rId5"/>
    <p:sldId id="259" r:id="rId6"/>
    <p:sldId id="258" r:id="rId7"/>
    <p:sldId id="260" r:id="rId8"/>
    <p:sldId id="284" r:id="rId9"/>
    <p:sldId id="293" r:id="rId10"/>
    <p:sldId id="292" r:id="rId11"/>
  </p:sldIdLst>
  <p:sldSz cx="18288000" cy="10287000"/>
  <p:notesSz cx="6858000" cy="9144000"/>
  <p:embeddedFontLst>
    <p:embeddedFont>
      <p:font typeface="Arimo" panose="020B0604020202020204" pitchFamily="34" charset="0"/>
      <p:regular r:id="rId13"/>
    </p:embeddedFont>
    <p:embeddedFont>
      <p:font typeface="Arimo Bold" panose="020B0704020202020204" pitchFamily="34" charset="0"/>
      <p:regular r:id="rId14"/>
      <p:bold r:id="rId15"/>
    </p:embeddedFont>
    <p:embeddedFont>
      <p:font typeface="Arimo Italics" panose="020B0604020202090204" pitchFamily="34" charset="0"/>
      <p:regular r:id="rId16"/>
      <p:italic r:id="rId17"/>
    </p:embeddedFont>
    <p:embeddedFont>
      <p:font typeface="Asap" panose="020F0504030202060203" pitchFamily="34" charset="7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0" autoAdjust="0"/>
    <p:restoredTop sz="94652" autoAdjust="0"/>
  </p:normalViewPr>
  <p:slideViewPr>
    <p:cSldViewPr>
      <p:cViewPr>
        <p:scale>
          <a:sx n="72" d="100"/>
          <a:sy n="72" d="100"/>
        </p:scale>
        <p:origin x="26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B9B4A-BCDA-AF2D-0B00-CFC26B586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90556-45D6-6D0C-8CDA-310C7FA293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90753-9FE3-7795-50A8-E76D21640C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0BC93E-626C-1DE8-2AAF-E97973CAF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495594D-458C-81F0-66AD-E2CD8D583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EF524-A959-ACBB-378D-1000688D69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24A62-23C2-9F49-E3DE-5420D4E44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9155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2157-A25C-4D2C-1102-61BFCA2A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A63573-1DF9-ED41-28FC-D1D57A8FC8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1F43F-4BDA-BDF0-8C0B-6C306820E2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1B9E33-BEC3-CEC8-0325-7738DE5EF9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E5B365-1D38-7037-FE1A-7C25FB4A3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29311-9909-21AC-0727-0BAFCFC31A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7D80C-7B4A-D44D-1A82-4023F2406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1686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8253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DA417-36B3-7703-79A2-E52E289A2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E8C36B-4A6D-B7C2-8399-3F6AABC5D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12005-BAEC-EC21-6223-DD22D6CCCA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5E64B2-7524-526A-4878-FA7A6A240B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409B4F-3EE7-B076-32DB-C9C529620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21E68-3785-7A38-9D58-24B2A2F6A2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CF3FD-9FF4-1B7B-C76E-116338D9D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7968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2.svg"/><Relationship Id="rId5" Type="http://schemas.microsoft.com/office/2007/relationships/media" Target="../media/media3.m4a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2.svg"/><Relationship Id="rId5" Type="http://schemas.microsoft.com/office/2007/relationships/media" Target="../media/media3.m4a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yama_Sastri" TargetMode="External"/><Relationship Id="rId13" Type="http://schemas.openxmlformats.org/officeDocument/2006/relationships/hyperlink" Target="https://en.wikipedia.org/wiki/Manipravalam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4.svg"/><Relationship Id="rId12" Type="http://schemas.openxmlformats.org/officeDocument/2006/relationships/hyperlink" Target="https://en.wikipedia.org/wiki/Muthuswami_Dikshita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s://en.wikipedia.org/wiki/Pancharatna_Kritis" TargetMode="External"/><Relationship Id="rId5" Type="http://schemas.openxmlformats.org/officeDocument/2006/relationships/image" Target="../media/image12.svg"/><Relationship Id="rId15" Type="http://schemas.openxmlformats.org/officeDocument/2006/relationships/hyperlink" Target="https://en.wikipedia.org/wiki/Navagraha_Kritis" TargetMode="External"/><Relationship Id="rId10" Type="http://schemas.openxmlformats.org/officeDocument/2006/relationships/hyperlink" Target="https://en.wikipedia.org/wiki/Tyagaraja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en.wikipedia.org/wiki/Swarajati" TargetMode="External"/><Relationship Id="rId14" Type="http://schemas.openxmlformats.org/officeDocument/2006/relationships/hyperlink" Target="https://en.wikipedia.org/wiki/Nottuswar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102" y="1001661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24986" y="-1136146"/>
            <a:ext cx="20296273" cy="12628478"/>
          </a:xfrm>
          <a:custGeom>
            <a:avLst/>
            <a:gdLst/>
            <a:ahLst/>
            <a:cxnLst/>
            <a:rect l="l" t="t" r="r" b="b"/>
            <a:pathLst>
              <a:path w="20296273" h="12628478">
                <a:moveTo>
                  <a:pt x="0" y="0"/>
                </a:moveTo>
                <a:lnTo>
                  <a:pt x="20296273" y="0"/>
                </a:lnTo>
                <a:lnTo>
                  <a:pt x="20296273" y="12628478"/>
                </a:lnTo>
                <a:lnTo>
                  <a:pt x="0" y="12628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2480696" y="9066097"/>
            <a:ext cx="8193150" cy="96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99" dirty="0">
                <a:solidFill>
                  <a:srgbClr val="3D2B19"/>
                </a:solidFill>
                <a:latin typeface="Asap"/>
                <a:ea typeface="Asap"/>
                <a:cs typeface="Asap"/>
                <a:sym typeface="Asap"/>
              </a:rPr>
              <a:t>Presented by</a:t>
            </a:r>
          </a:p>
          <a:p>
            <a:pPr algn="ctr">
              <a:lnSpc>
                <a:spcPts val="3863"/>
              </a:lnSpc>
            </a:pPr>
            <a:r>
              <a:rPr lang="en-US" sz="2799" dirty="0">
                <a:solidFill>
                  <a:srgbClr val="3D2B19"/>
                </a:solidFill>
                <a:latin typeface="Asap"/>
                <a:ea typeface="Asap"/>
                <a:cs typeface="Asap"/>
                <a:sym typeface="Asap"/>
              </a:rPr>
              <a:t>Grace P Johns</a:t>
            </a:r>
          </a:p>
        </p:txBody>
      </p:sp>
      <p:sp>
        <p:nvSpPr>
          <p:cNvPr id="6" name="Freeform 6"/>
          <p:cNvSpPr/>
          <p:nvPr/>
        </p:nvSpPr>
        <p:spPr>
          <a:xfrm>
            <a:off x="-2301541" y="4489083"/>
            <a:ext cx="9214402" cy="6032041"/>
          </a:xfrm>
          <a:custGeom>
            <a:avLst/>
            <a:gdLst/>
            <a:ahLst/>
            <a:cxnLst/>
            <a:rect l="l" t="t" r="r" b="b"/>
            <a:pathLst>
              <a:path w="9214402" h="6032041">
                <a:moveTo>
                  <a:pt x="0" y="0"/>
                </a:moveTo>
                <a:lnTo>
                  <a:pt x="9214402" y="0"/>
                </a:lnTo>
                <a:lnTo>
                  <a:pt x="9214402" y="6032041"/>
                </a:lnTo>
                <a:lnTo>
                  <a:pt x="0" y="603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14390" y="4723207"/>
            <a:ext cx="9214402" cy="6032041"/>
          </a:xfrm>
          <a:custGeom>
            <a:avLst/>
            <a:gdLst/>
            <a:ahLst/>
            <a:cxnLst/>
            <a:rect l="l" t="t" r="r" b="b"/>
            <a:pathLst>
              <a:path w="9214402" h="6032041">
                <a:moveTo>
                  <a:pt x="0" y="0"/>
                </a:moveTo>
                <a:lnTo>
                  <a:pt x="9214402" y="0"/>
                </a:lnTo>
                <a:lnTo>
                  <a:pt x="9214402" y="6032041"/>
                </a:lnTo>
                <a:lnTo>
                  <a:pt x="0" y="60320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618823" y="1001661"/>
            <a:ext cx="1050388" cy="1522637"/>
          </a:xfrm>
          <a:custGeom>
            <a:avLst/>
            <a:gdLst/>
            <a:ahLst/>
            <a:cxnLst/>
            <a:rect l="l" t="t" r="r" b="b"/>
            <a:pathLst>
              <a:path w="1050388" h="1522637">
                <a:moveTo>
                  <a:pt x="0" y="0"/>
                </a:moveTo>
                <a:lnTo>
                  <a:pt x="1050388" y="0"/>
                </a:lnTo>
                <a:lnTo>
                  <a:pt x="1050388" y="1522638"/>
                </a:lnTo>
                <a:lnTo>
                  <a:pt x="0" y="1522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group of people playing musical instruments&#10;&#10;AI-generated content may be incorrect.">
            <a:extLst>
              <a:ext uri="{FF2B5EF4-FFF2-40B4-BE49-F238E27FC236}">
                <a16:creationId xmlns:a16="http://schemas.microsoft.com/office/drawing/2014/main" id="{5113E6CC-2A31-F551-B5F1-51828058B4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/>
          <a:stretch>
            <a:fillRect/>
          </a:stretch>
        </p:blipFill>
        <p:spPr>
          <a:xfrm>
            <a:off x="-20295" y="-215175"/>
            <a:ext cx="18286889" cy="87131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7415" y="7082210"/>
            <a:ext cx="16029375" cy="3108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04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Creation ‘Classical’ </a:t>
            </a:r>
            <a:r>
              <a:rPr lang="en-US" sz="1040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Carnatic Music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3883B-EDE9-DB92-19F6-79DF1D8C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30AC41-0CAE-DA4E-074E-C6D8A33BFBA6}"/>
              </a:ext>
            </a:extLst>
          </p:cNvPr>
          <p:cNvSpPr/>
          <p:nvPr/>
        </p:nvSpPr>
        <p:spPr>
          <a:xfrm>
            <a:off x="54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5E582A-BAED-CF14-154B-DDBB1F37458A}"/>
              </a:ext>
            </a:extLst>
          </p:cNvPr>
          <p:cNvSpPr/>
          <p:nvPr/>
        </p:nvSpPr>
        <p:spPr>
          <a:xfrm>
            <a:off x="-238358" y="-266700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E7CBC8-D952-FF40-7773-4D08C35F496E}"/>
              </a:ext>
            </a:extLst>
          </p:cNvPr>
          <p:cNvSpPr/>
          <p:nvPr/>
        </p:nvSpPr>
        <p:spPr>
          <a:xfrm>
            <a:off x="-407828" y="-6441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35277B3-8438-7E9A-55C1-CD027A895A24}"/>
              </a:ext>
            </a:extLst>
          </p:cNvPr>
          <p:cNvSpPr txBox="1"/>
          <p:nvPr/>
        </p:nvSpPr>
        <p:spPr>
          <a:xfrm>
            <a:off x="762000" y="791314"/>
            <a:ext cx="152325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7200" b="1" dirty="0"/>
              <a:t>21st Century</a:t>
            </a:r>
            <a:endParaRPr lang="en-IN" sz="720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C037660-FAA7-8708-DADD-2BFF480D1413}"/>
              </a:ext>
            </a:extLst>
          </p:cNvPr>
          <p:cNvSpPr txBox="1"/>
          <p:nvPr/>
        </p:nvSpPr>
        <p:spPr>
          <a:xfrm>
            <a:off x="600685" y="2614424"/>
            <a:ext cx="9152915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Migration of musicians to outside India and music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Carnatic music: still trace out its legacy with its surname (which is caste name ideally ) and with the guru’s name.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certain aesthetic distinctions make it inappropriate to conflate diverse forms (like comparing Carnatic music with </a:t>
            </a:r>
            <a:r>
              <a:rPr lang="en-IN" sz="2800" i="1" dirty="0"/>
              <a:t>Parai-</a:t>
            </a:r>
            <a:r>
              <a:rPr lang="en-IN" sz="2800" i="1" dirty="0" err="1"/>
              <a:t>attam</a:t>
            </a:r>
            <a:r>
              <a:rPr lang="en-IN" sz="2800" dirty="0"/>
              <a:t>),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Many struggle for </a:t>
            </a:r>
            <a:r>
              <a:rPr lang="en-IN" sz="2800" b="1" dirty="0"/>
              <a:t>equivalence</a:t>
            </a:r>
            <a:r>
              <a:rPr lang="en-IN" sz="2800" dirty="0"/>
              <a:t> and mutual respect among all art forms, challenging the implicit social hierarchies still embedded in the "classical" label.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/>
          </a:p>
        </p:txBody>
      </p:sp>
      <p:pic>
        <p:nvPicPr>
          <p:cNvPr id="7" name="Picture 6" descr="A screenshot of a news page&#10;&#10;AI-generated content may be incorrect.">
            <a:extLst>
              <a:ext uri="{FF2B5EF4-FFF2-40B4-BE49-F238E27FC236}">
                <a16:creationId xmlns:a16="http://schemas.microsoft.com/office/drawing/2014/main" id="{4B065A80-3D4A-2650-EA20-5E58E8A13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23817" r="17137" b="17841"/>
          <a:stretch>
            <a:fillRect/>
          </a:stretch>
        </p:blipFill>
        <p:spPr>
          <a:xfrm>
            <a:off x="9237532" y="881903"/>
            <a:ext cx="7920870" cy="4526039"/>
          </a:xfrm>
          <a:prstGeom prst="rect">
            <a:avLst/>
          </a:prstGeom>
        </p:spPr>
      </p:pic>
      <p:pic>
        <p:nvPicPr>
          <p:cNvPr id="10" name="Picture 9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DB8F8AA0-66A4-6628-856C-1C246D044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0459" r="12014"/>
          <a:stretch>
            <a:fillRect/>
          </a:stretch>
        </p:blipFill>
        <p:spPr>
          <a:xfrm>
            <a:off x="9816353" y="5579392"/>
            <a:ext cx="7342049" cy="53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19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E73B8-68B9-7AB7-D094-3EC6C388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23721A-7393-0D3E-F250-15027A906BF5}"/>
              </a:ext>
            </a:extLst>
          </p:cNvPr>
          <p:cNvSpPr/>
          <p:nvPr/>
        </p:nvSpPr>
        <p:spPr>
          <a:xfrm>
            <a:off x="-3678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6BCC37-B282-10F7-F242-5DB7496EE346}"/>
              </a:ext>
            </a:extLst>
          </p:cNvPr>
          <p:cNvSpPr/>
          <p:nvPr/>
        </p:nvSpPr>
        <p:spPr>
          <a:xfrm>
            <a:off x="-515678" y="-6530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E687CE-9B61-4658-9DF6-D18D86ED79B3}"/>
              </a:ext>
            </a:extLst>
          </p:cNvPr>
          <p:cNvSpPr/>
          <p:nvPr/>
        </p:nvSpPr>
        <p:spPr>
          <a:xfrm>
            <a:off x="-407828" y="-6441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8BE397E-ADB1-87E2-8C27-70A4A6FA6FB9}"/>
              </a:ext>
            </a:extLst>
          </p:cNvPr>
          <p:cNvSpPr txBox="1"/>
          <p:nvPr/>
        </p:nvSpPr>
        <p:spPr>
          <a:xfrm>
            <a:off x="512509" y="1889151"/>
            <a:ext cx="9372601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The word Carnatic comes from the state called Karnataka.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 err="1"/>
              <a:t>Purandaradasa</a:t>
            </a:r>
            <a:r>
              <a:rPr lang="en-IN" sz="2800" b="1" dirty="0"/>
              <a:t> </a:t>
            </a:r>
            <a:r>
              <a:rPr lang="en-IN" sz="2800" dirty="0"/>
              <a:t>is said to be the father of Carnatic music.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800" dirty="0"/>
              <a:t>He is non-Brahmin </a:t>
            </a:r>
            <a:r>
              <a:rPr lang="en-IN" sz="2800" dirty="0" err="1"/>
              <a:t>orgin</a:t>
            </a:r>
            <a:endParaRPr lang="en-IN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800" dirty="0"/>
              <a:t> </a:t>
            </a:r>
            <a:r>
              <a:rPr lang="en-IN" sz="2800" b="1" dirty="0"/>
              <a:t>Raga Mayamalavagowla </a:t>
            </a:r>
            <a:r>
              <a:rPr lang="en-IN" sz="2800" dirty="0"/>
              <a:t>as the basic scale for music instruction and fashioned a series of graded lessons such as </a:t>
            </a:r>
            <a:r>
              <a:rPr lang="en-IN" sz="2800" dirty="0" err="1"/>
              <a:t>swaravalis</a:t>
            </a:r>
            <a:r>
              <a:rPr lang="en-IN" sz="2800" dirty="0"/>
              <a:t>, </a:t>
            </a:r>
            <a:r>
              <a:rPr lang="en-IN" sz="2800" dirty="0" err="1"/>
              <a:t>janti</a:t>
            </a:r>
            <a:r>
              <a:rPr lang="en-IN" sz="2800" dirty="0"/>
              <a:t> </a:t>
            </a:r>
            <a:r>
              <a:rPr lang="en-IN" sz="2800" dirty="0" err="1"/>
              <a:t>swaras</a:t>
            </a:r>
            <a:r>
              <a:rPr lang="en-IN" sz="2800" dirty="0"/>
              <a:t>, </a:t>
            </a:r>
            <a:r>
              <a:rPr lang="en-IN" sz="2800" dirty="0" err="1"/>
              <a:t>alankaras</a:t>
            </a:r>
            <a:r>
              <a:rPr lang="en-IN" sz="2800" dirty="0"/>
              <a:t>, </a:t>
            </a:r>
            <a:r>
              <a:rPr lang="en-IN" sz="2800" dirty="0" err="1"/>
              <a:t>lakshana</a:t>
            </a:r>
            <a:r>
              <a:rPr lang="en-IN" sz="2800" dirty="0"/>
              <a:t> </a:t>
            </a:r>
            <a:r>
              <a:rPr lang="en-IN" sz="2800" dirty="0" err="1"/>
              <a:t>geetas</a:t>
            </a:r>
            <a:r>
              <a:rPr lang="en-IN" sz="2800" dirty="0"/>
              <a:t>, </a:t>
            </a:r>
            <a:r>
              <a:rPr lang="en-IN" sz="2800" dirty="0" err="1"/>
              <a:t>prabandhas</a:t>
            </a:r>
            <a:r>
              <a:rPr lang="en-IN" sz="2800" dirty="0"/>
              <a:t>, </a:t>
            </a:r>
            <a:r>
              <a:rPr lang="en-IN" sz="2800" dirty="0" err="1"/>
              <a:t>ugabhogas</a:t>
            </a:r>
            <a:r>
              <a:rPr lang="en-IN" sz="2800" dirty="0"/>
              <a:t>, </a:t>
            </a:r>
            <a:r>
              <a:rPr lang="en-IN" sz="2800" dirty="0" err="1"/>
              <a:t>daatu</a:t>
            </a:r>
            <a:r>
              <a:rPr lang="en-IN" sz="2800" dirty="0"/>
              <a:t> </a:t>
            </a:r>
            <a:r>
              <a:rPr lang="en-IN" sz="2800" dirty="0" err="1"/>
              <a:t>varase</a:t>
            </a:r>
            <a:r>
              <a:rPr lang="en-IN" sz="2800" dirty="0"/>
              <a:t>, </a:t>
            </a:r>
            <a:r>
              <a:rPr lang="en-IN" sz="2800" dirty="0" err="1"/>
              <a:t>geeta</a:t>
            </a:r>
            <a:r>
              <a:rPr lang="en-IN" sz="2800" dirty="0"/>
              <a:t>, </a:t>
            </a:r>
            <a:r>
              <a:rPr lang="en-IN" sz="2800" dirty="0" err="1"/>
              <a:t>sooladis</a:t>
            </a:r>
            <a:r>
              <a:rPr lang="en-IN" sz="2800" dirty="0"/>
              <a:t> and </a:t>
            </a:r>
            <a:r>
              <a:rPr lang="en-IN" sz="2800" dirty="0" err="1"/>
              <a:t>kritis</a:t>
            </a:r>
            <a:r>
              <a:rPr lang="en-IN" sz="28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2800" dirty="0"/>
              <a:t>Dasa songs: criticising the existing caste system.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In north, a similar set of music is also called as Hindustani music.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To place a geographically Carnatic music comes from South from the states of Karnataka, Tamil Nadu and Kerala.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/>
          </a:p>
        </p:txBody>
      </p:sp>
      <p:pic>
        <p:nvPicPr>
          <p:cNvPr id="7" name="Picture 6" descr="A map of india with different colored states&#10;&#10;AI-generated content may be incorrect.">
            <a:extLst>
              <a:ext uri="{FF2B5EF4-FFF2-40B4-BE49-F238E27FC236}">
                <a16:creationId xmlns:a16="http://schemas.microsoft.com/office/drawing/2014/main" id="{9868FCFA-CA63-D33B-B42E-03819818B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0" y="277858"/>
            <a:ext cx="9110539" cy="95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15678" y="-6530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31425" y="943375"/>
            <a:ext cx="15225150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Can you identify which is classical and which is not? </a:t>
            </a:r>
          </a:p>
        </p:txBody>
      </p:sp>
      <p:pic>
        <p:nvPicPr>
          <p:cNvPr id="6" name="Chinna melam.m4a">
            <a:hlinkClick r:id="" action="ppaction://media"/>
            <a:extLst>
              <a:ext uri="{FF2B5EF4-FFF2-40B4-BE49-F238E27FC236}">
                <a16:creationId xmlns:a16="http://schemas.microsoft.com/office/drawing/2014/main" id="{B7DB6A52-A878-C1DD-04A5-859DCEBF2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3000" y="3262541"/>
            <a:ext cx="2152650" cy="21526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Thyagaraja Aradhana marukelara">
            <a:hlinkClick r:id="" action="ppaction://media"/>
            <a:extLst>
              <a:ext uri="{FF2B5EF4-FFF2-40B4-BE49-F238E27FC236}">
                <a16:creationId xmlns:a16="http://schemas.microsoft.com/office/drawing/2014/main" id="{9CB8DBF5-A688-71C0-A2C4-51B8EC2EE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4600" y="3864333"/>
            <a:ext cx="1665019" cy="16650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Naiyandi melam">
            <a:hlinkClick r:id="" action="ppaction://media"/>
            <a:extLst>
              <a:ext uri="{FF2B5EF4-FFF2-40B4-BE49-F238E27FC236}">
                <a16:creationId xmlns:a16="http://schemas.microsoft.com/office/drawing/2014/main" id="{22105F12-B1A3-5F44-6C83-37EFA7FE90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4900" y="6890854"/>
            <a:ext cx="1920483" cy="19204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6958" y="-12700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31425" y="943375"/>
            <a:ext cx="15225150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Can you identify which is classical and which is not? </a:t>
            </a:r>
          </a:p>
        </p:txBody>
      </p:sp>
      <p:pic>
        <p:nvPicPr>
          <p:cNvPr id="6" name="Chinna melam.m4a">
            <a:hlinkClick r:id="" action="ppaction://media"/>
            <a:extLst>
              <a:ext uri="{FF2B5EF4-FFF2-40B4-BE49-F238E27FC236}">
                <a16:creationId xmlns:a16="http://schemas.microsoft.com/office/drawing/2014/main" id="{B7DB6A52-A878-C1DD-04A5-859DCEBF2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19929" y="3864333"/>
            <a:ext cx="1937416" cy="1937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Thyagaraja Aradhana marukelara">
            <a:hlinkClick r:id="" action="ppaction://media"/>
            <a:extLst>
              <a:ext uri="{FF2B5EF4-FFF2-40B4-BE49-F238E27FC236}">
                <a16:creationId xmlns:a16="http://schemas.microsoft.com/office/drawing/2014/main" id="{9CB8DBF5-A688-71C0-A2C4-51B8EC2EE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4600" y="3864333"/>
            <a:ext cx="1665019" cy="16650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Naiyandi melam">
            <a:hlinkClick r:id="" action="ppaction://media"/>
            <a:extLst>
              <a:ext uri="{FF2B5EF4-FFF2-40B4-BE49-F238E27FC236}">
                <a16:creationId xmlns:a16="http://schemas.microsoft.com/office/drawing/2014/main" id="{22105F12-B1A3-5F44-6C83-37EFA7FE90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862" y="6517695"/>
            <a:ext cx="1920483" cy="19204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4573164-6DF2-8997-15BA-430F584DB51E}"/>
              </a:ext>
            </a:extLst>
          </p:cNvPr>
          <p:cNvSpPr txBox="1"/>
          <p:nvPr/>
        </p:nvSpPr>
        <p:spPr>
          <a:xfrm>
            <a:off x="1531425" y="6875326"/>
            <a:ext cx="79935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3200" b="1" dirty="0"/>
              <a:t>Thyagaraja </a:t>
            </a:r>
            <a:r>
              <a:rPr lang="en-IN" sz="3200" b="1" dirty="0" err="1"/>
              <a:t>Keerthanalu</a:t>
            </a:r>
            <a:br>
              <a:rPr lang="en-IN" sz="3200" b="1" dirty="0"/>
            </a:br>
            <a:r>
              <a:rPr lang="en-IN" sz="3200" b="1" dirty="0" err="1"/>
              <a:t>Marukelara</a:t>
            </a:r>
            <a:endParaRPr lang="en-IN" sz="3200" b="1" dirty="0"/>
          </a:p>
          <a:p>
            <a:r>
              <a:rPr lang="en-IN" sz="3200" b="1" dirty="0"/>
              <a:t>Classical Carnatic music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8006580-AC76-6388-452B-87CCA446C43F}"/>
              </a:ext>
            </a:extLst>
          </p:cNvPr>
          <p:cNvSpPr txBox="1"/>
          <p:nvPr/>
        </p:nvSpPr>
        <p:spPr>
          <a:xfrm>
            <a:off x="10260558" y="2841348"/>
            <a:ext cx="799357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3200" b="1" dirty="0" err="1"/>
              <a:t>Periyamelam</a:t>
            </a:r>
            <a:r>
              <a:rPr lang="en-IN" sz="3200" b="1" dirty="0"/>
              <a:t> – performed by Issai </a:t>
            </a:r>
            <a:r>
              <a:rPr lang="en-IN" sz="3200" b="1" dirty="0" err="1"/>
              <a:t>Vellar</a:t>
            </a:r>
            <a:endParaRPr lang="en-IN" sz="3200" b="1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C87F9A9-9381-D753-EF5F-1DCE78C4EF57}"/>
              </a:ext>
            </a:extLst>
          </p:cNvPr>
          <p:cNvSpPr txBox="1"/>
          <p:nvPr/>
        </p:nvSpPr>
        <p:spPr>
          <a:xfrm>
            <a:off x="8839200" y="8617904"/>
            <a:ext cx="105081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3200" b="1" dirty="0" err="1"/>
              <a:t>Naiyandi</a:t>
            </a:r>
            <a:r>
              <a:rPr lang="en-IN" sz="3200" b="1" dirty="0"/>
              <a:t> Melam (Hunter)</a:t>
            </a:r>
          </a:p>
          <a:p>
            <a:r>
              <a:rPr lang="en-IN" sz="3200" b="1" dirty="0"/>
              <a:t>-Sami </a:t>
            </a:r>
            <a:r>
              <a:rPr lang="en-IN" sz="3200" b="1" dirty="0" err="1"/>
              <a:t>Alaippu</a:t>
            </a:r>
            <a:r>
              <a:rPr lang="en-IN" sz="3200" b="1" dirty="0"/>
              <a:t> </a:t>
            </a:r>
            <a:r>
              <a:rPr lang="en-IN" sz="3200" b="1" dirty="0" err="1"/>
              <a:t>Naiyandi</a:t>
            </a:r>
            <a:r>
              <a:rPr lang="en-IN" sz="3200" b="1" dirty="0"/>
              <a:t>,</a:t>
            </a:r>
          </a:p>
          <a:p>
            <a:r>
              <a:rPr lang="en-IN" sz="3200" b="1" dirty="0"/>
              <a:t>This instrument is very important</a:t>
            </a:r>
          </a:p>
        </p:txBody>
      </p:sp>
    </p:spTree>
    <p:extLst>
      <p:ext uri="{BB962C8B-B14F-4D97-AF65-F5344CB8AC3E}">
        <p14:creationId xmlns:p14="http://schemas.microsoft.com/office/powerpoint/2010/main" val="22261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7F42F1-000A-0B9F-DAF9-4D566F957D18}"/>
              </a:ext>
            </a:extLst>
          </p:cNvPr>
          <p:cNvSpPr/>
          <p:nvPr/>
        </p:nvSpPr>
        <p:spPr>
          <a:xfrm>
            <a:off x="11738990" y="4079478"/>
            <a:ext cx="5334000" cy="57135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784E92-52B4-60F5-02EC-7F84143633F2}"/>
              </a:ext>
            </a:extLst>
          </p:cNvPr>
          <p:cNvSpPr/>
          <p:nvPr/>
        </p:nvSpPr>
        <p:spPr>
          <a:xfrm>
            <a:off x="272319" y="4183637"/>
            <a:ext cx="4855054" cy="57075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266377" y="4396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515678" y="-6530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3744" y="-190500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31425" y="943375"/>
            <a:ext cx="152251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dirty="0">
                <a:latin typeface="Arimo"/>
                <a:ea typeface="Arimo"/>
                <a:cs typeface="Arimo"/>
                <a:sym typeface="Arimo"/>
              </a:rPr>
              <a:t>Music Trajectory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7989" y="3346612"/>
            <a:ext cx="359595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IN" sz="5400" b="1" dirty="0"/>
              <a:t>Isai Vellalar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798" y="4318448"/>
            <a:ext cx="482257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Pre-Trinity composers in Tamil Nadu like </a:t>
            </a:r>
            <a:r>
              <a:rPr lang="en-IN" sz="2000" b="1" dirty="0"/>
              <a:t>Muthu </a:t>
            </a:r>
            <a:r>
              <a:rPr lang="en-IN" sz="2000" b="1" dirty="0" err="1"/>
              <a:t>Thandavar</a:t>
            </a:r>
            <a:r>
              <a:rPr lang="en-IN" sz="2000" b="1" dirty="0"/>
              <a:t>, Marimuthu Pillai, and Arunachala Kavi were non-Brahmins</a:t>
            </a:r>
            <a:r>
              <a:rPr lang="en-IN" sz="2000" dirty="0"/>
              <a:t>. Furthermore, </a:t>
            </a:r>
            <a:r>
              <a:rPr lang="en-IN" sz="2000" b="1" dirty="0" err="1"/>
              <a:t>Purandaradasa</a:t>
            </a:r>
            <a:r>
              <a:rPr lang="en-IN" sz="20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both vocal and instrumental were principally managed by the </a:t>
            </a:r>
            <a:r>
              <a:rPr lang="en-IN" sz="2000" b="1" dirty="0"/>
              <a:t>Isai Vellalar community</a:t>
            </a:r>
            <a:r>
              <a:rPr lang="en-IN" sz="2000" dirty="0"/>
              <a:t> (historically associated with the Devadasi system).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They were the undisputed masters of instruments such as the </a:t>
            </a:r>
            <a:r>
              <a:rPr lang="en-IN" sz="2000" i="1" dirty="0"/>
              <a:t>veena</a:t>
            </a:r>
            <a:r>
              <a:rPr lang="en-IN" sz="2000" dirty="0"/>
              <a:t>, </a:t>
            </a:r>
            <a:r>
              <a:rPr lang="en-IN" sz="2000" i="1" dirty="0"/>
              <a:t>mridangam</a:t>
            </a:r>
            <a:r>
              <a:rPr lang="en-IN" sz="2000" dirty="0"/>
              <a:t>, and </a:t>
            </a:r>
            <a:r>
              <a:rPr lang="en-IN" sz="2000" i="1" dirty="0"/>
              <a:t>flute</a:t>
            </a:r>
            <a:r>
              <a:rPr lang="en-IN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Their knowledge was deeply embedded in </a:t>
            </a:r>
            <a:r>
              <a:rPr lang="en-IN" sz="2000" b="1" dirty="0"/>
              <a:t>temple rituals</a:t>
            </a:r>
            <a:r>
              <a:rPr lang="en-IN" sz="2000" dirty="0"/>
              <a:t> and </a:t>
            </a:r>
            <a:r>
              <a:rPr lang="en-IN" sz="2000" b="1" dirty="0"/>
              <a:t>royal court patronage</a:t>
            </a:r>
            <a:r>
              <a:rPr lang="en-IN" sz="2000" dirty="0"/>
              <a:t>, where performance was tied to their hereditary role as cultural specialists.</a:t>
            </a:r>
          </a:p>
          <a:p>
            <a:endParaRPr lang="en-IN" sz="2000" dirty="0"/>
          </a:p>
        </p:txBody>
      </p:sp>
      <p:sp>
        <p:nvSpPr>
          <p:cNvPr id="8" name="TextBox 8"/>
          <p:cNvSpPr txBox="1"/>
          <p:nvPr/>
        </p:nvSpPr>
        <p:spPr>
          <a:xfrm>
            <a:off x="705797" y="2223158"/>
            <a:ext cx="1967773" cy="67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200" dirty="0">
                <a:latin typeface="Arimo"/>
                <a:ea typeface="Arimo"/>
                <a:cs typeface="Arimo"/>
                <a:sym typeface="Arimo"/>
              </a:rPr>
              <a:t>Pre: 17 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63042" y="2253559"/>
            <a:ext cx="4195172" cy="695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IN" sz="3600" b="1" dirty="0"/>
              <a:t>1762 to 1835</a:t>
            </a:r>
            <a:endParaRPr lang="en-US" sz="8000" b="1" dirty="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160630" y="2442525"/>
            <a:ext cx="3298569" cy="723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>
                <a:latin typeface="Arimo"/>
                <a:ea typeface="Arimo"/>
                <a:cs typeface="Arimo"/>
                <a:sym typeface="Arimo"/>
              </a:rPr>
              <a:t>Mid 19 C</a:t>
            </a:r>
          </a:p>
        </p:txBody>
      </p:sp>
      <p:sp>
        <p:nvSpPr>
          <p:cNvPr id="18" name="AutoShape 18"/>
          <p:cNvSpPr/>
          <p:nvPr/>
        </p:nvSpPr>
        <p:spPr>
          <a:xfrm rot="56969" flipV="1">
            <a:off x="2602226" y="2652062"/>
            <a:ext cx="2584078" cy="10130"/>
          </a:xfrm>
          <a:prstGeom prst="line">
            <a:avLst/>
          </a:prstGeom>
          <a:ln w="19050" cap="rnd">
            <a:solidFill>
              <a:srgbClr val="3D2B1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rot="56969" flipV="1">
            <a:off x="8151378" y="2710026"/>
            <a:ext cx="4688251" cy="12421"/>
          </a:xfrm>
          <a:prstGeom prst="line">
            <a:avLst/>
          </a:prstGeom>
          <a:ln w="19050" cap="rnd">
            <a:solidFill>
              <a:srgbClr val="3D2B1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C946B15-8212-A616-EE3D-8D2033030C06}"/>
              </a:ext>
            </a:extLst>
          </p:cNvPr>
          <p:cNvSpPr txBox="1"/>
          <p:nvPr/>
        </p:nvSpPr>
        <p:spPr>
          <a:xfrm>
            <a:off x="11325995" y="3507784"/>
            <a:ext cx="615999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2800" b="1" dirty="0"/>
              <a:t>Rise of Madras (Chennai) and the </a:t>
            </a:r>
            <a:r>
              <a:rPr lang="en-IN" sz="2800" b="1" i="1" dirty="0"/>
              <a:t>Sabhas</a:t>
            </a:r>
            <a:endParaRPr lang="en-IN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AC08FB-6306-0666-1FB4-ADD2DCD2632C}"/>
              </a:ext>
            </a:extLst>
          </p:cNvPr>
          <p:cNvSpPr txBox="1"/>
          <p:nvPr/>
        </p:nvSpPr>
        <p:spPr>
          <a:xfrm>
            <a:off x="11862010" y="4843805"/>
            <a:ext cx="48459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Colonization &amp; 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Royal courts and temple endowments became economically unviable under the British Raj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Musicians migrated in mass to the colonial city of Madras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music organizations, concert halls, and academies, known as </a:t>
            </a:r>
            <a:r>
              <a:rPr lang="en-IN" i="1" dirty="0"/>
              <a:t>Sabhas</a:t>
            </a:r>
            <a:r>
              <a:rPr lang="en-IN" dirty="0"/>
              <a:t>, were established by an </a:t>
            </a:r>
            <a:r>
              <a:rPr lang="en-IN" b="1" dirty="0"/>
              <a:t>upper-caste, predominantly Brahmin elite</a:t>
            </a:r>
            <a:r>
              <a:rPr lang="en-IN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This elite positioned themselves as the patrons and managers of a </a:t>
            </a:r>
            <a:r>
              <a:rPr lang="en-IN" b="1" dirty="0"/>
              <a:t>"revival"</a:t>
            </a:r>
            <a:r>
              <a:rPr lang="en-IN" dirty="0"/>
              <a:t> of </a:t>
            </a:r>
            <a:r>
              <a:rPr lang="en-IN" dirty="0" err="1"/>
              <a:t>Karnatic</a:t>
            </a:r>
            <a:r>
              <a:rPr lang="en-IN" dirty="0"/>
              <a:t> music.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elite undertook the systematization and formalization of the music.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They successfully branded it as the "classical" art of South India- </a:t>
            </a:r>
            <a:r>
              <a:rPr lang="en-IN" b="1" dirty="0"/>
              <a:t>tradition and nationalist identity</a:t>
            </a:r>
            <a:r>
              <a:rPr lang="en-IN" dirty="0"/>
              <a:t> under colonial rule.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4B6BC3F-DB5A-1596-5044-BF34D4263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776617"/>
              </p:ext>
            </p:extLst>
          </p:nvPr>
        </p:nvGraphicFramePr>
        <p:xfrm>
          <a:off x="5363521" y="4666949"/>
          <a:ext cx="6386392" cy="2743200"/>
        </p:xfrm>
        <a:graphic>
          <a:graphicData uri="http://schemas.openxmlformats.org/drawingml/2006/table">
            <a:tbl>
              <a:tblPr/>
              <a:tblGrid>
                <a:gridCol w="1202088">
                  <a:extLst>
                    <a:ext uri="{9D8B030D-6E8A-4147-A177-3AD203B41FA5}">
                      <a16:colId xmlns:a16="http://schemas.microsoft.com/office/drawing/2014/main" val="3611446107"/>
                    </a:ext>
                  </a:extLst>
                </a:gridCol>
                <a:gridCol w="933921">
                  <a:extLst>
                    <a:ext uri="{9D8B030D-6E8A-4147-A177-3AD203B41FA5}">
                      <a16:colId xmlns:a16="http://schemas.microsoft.com/office/drawing/2014/main" val="2017474882"/>
                    </a:ext>
                  </a:extLst>
                </a:gridCol>
                <a:gridCol w="1470256">
                  <a:extLst>
                    <a:ext uri="{9D8B030D-6E8A-4147-A177-3AD203B41FA5}">
                      <a16:colId xmlns:a16="http://schemas.microsoft.com/office/drawing/2014/main" val="459078658"/>
                    </a:ext>
                  </a:extLst>
                </a:gridCol>
                <a:gridCol w="1241014">
                  <a:extLst>
                    <a:ext uri="{9D8B030D-6E8A-4147-A177-3AD203B41FA5}">
                      <a16:colId xmlns:a16="http://schemas.microsoft.com/office/drawing/2014/main" val="4036084645"/>
                    </a:ext>
                  </a:extLst>
                </a:gridCol>
                <a:gridCol w="1539113">
                  <a:extLst>
                    <a:ext uri="{9D8B030D-6E8A-4147-A177-3AD203B41FA5}">
                      <a16:colId xmlns:a16="http://schemas.microsoft.com/office/drawing/2014/main" val="1957972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8" tooltip="Syama Sastr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Syama Sastri</a:t>
                      </a:r>
                      <a:endParaRPr lang="en-IN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1762–1827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Telugu and Sanskrit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Śyāma Krishna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Complex Talas, </a:t>
                      </a:r>
                      <a:r>
                        <a:rPr lang="en-IN" u="none" strike="noStrike">
                          <a:solidFill>
                            <a:schemeClr val="tx1"/>
                          </a:solidFill>
                          <a:effectLst/>
                          <a:hlinkClick r:id="rId9" tooltip="Swarajat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Swarajati</a:t>
                      </a:r>
                      <a:endParaRPr lang="en-IN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548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10" tooltip="Tyagaraj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Tyagaraja</a:t>
                      </a:r>
                      <a:endParaRPr lang="en-IN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1767–1847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dirty="0">
                          <a:solidFill>
                            <a:schemeClr val="tx1"/>
                          </a:solidFill>
                          <a:effectLst/>
                        </a:rPr>
                        <a:t>Telugu and Sanskrit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Tyagaraja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strike="noStrike">
                          <a:solidFill>
                            <a:schemeClr val="tx1"/>
                          </a:solidFill>
                          <a:effectLst/>
                          <a:hlinkClick r:id="rId11" tooltip="Pancharatna Krit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Pancharatna Kritis</a:t>
                      </a:r>
                      <a:endParaRPr lang="en-IN" u="none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678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12" tooltip="Muthuswami Dikshitar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Muthuswami Dikshitar</a:t>
                      </a:r>
                      <a:endParaRPr lang="en-IN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dirty="0">
                          <a:solidFill>
                            <a:schemeClr val="tx1"/>
                          </a:solidFill>
                          <a:effectLst/>
                        </a:rPr>
                        <a:t>1775–1835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dirty="0">
                          <a:solidFill>
                            <a:schemeClr val="tx1"/>
                          </a:solidFill>
                          <a:effectLst/>
                        </a:rPr>
                        <a:t>Sanskrit; Some in </a:t>
                      </a: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13" tooltip="Manipravala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Manipravalam</a:t>
                      </a:r>
                      <a:endParaRPr lang="en-IN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>
                          <a:solidFill>
                            <a:schemeClr val="tx1"/>
                          </a:solidFill>
                          <a:effectLst/>
                        </a:rPr>
                        <a:t>Guruguha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14" tooltip="Nottuswar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Nottuswara</a:t>
                      </a:r>
                      <a:r>
                        <a:rPr lang="en-IN" u="none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en-IN" u="none" strike="noStrike" dirty="0">
                          <a:solidFill>
                            <a:schemeClr val="tx1"/>
                          </a:solidFill>
                          <a:effectLst/>
                          <a:hlinkClick r:id="rId15" tooltip="Navagraha Krit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Navagraha Kritis</a:t>
                      </a:r>
                      <a:endParaRPr lang="en-IN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876499"/>
                  </a:ext>
                </a:extLst>
              </a:tr>
            </a:tbl>
          </a:graphicData>
        </a:graphic>
      </p:graphicFrame>
      <p:sp>
        <p:nvSpPr>
          <p:cNvPr id="29" name="Rectangle 2">
            <a:extLst>
              <a:ext uri="{FF2B5EF4-FFF2-40B4-BE49-F238E27FC236}">
                <a16:creationId xmlns:a16="http://schemas.microsoft.com/office/drawing/2014/main" id="{CC24CA18-046E-8495-2EB9-8A10EDEEC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999" y="539221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DDEA75E-14F5-1CE6-9106-F9F369C8CA63}"/>
              </a:ext>
            </a:extLst>
          </p:cNvPr>
          <p:cNvSpPr txBox="1"/>
          <p:nvPr/>
        </p:nvSpPr>
        <p:spPr>
          <a:xfrm>
            <a:off x="5463042" y="3637241"/>
            <a:ext cx="468781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3200" b="1" dirty="0"/>
              <a:t>Trinity of Carnatic music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515E9-E730-A11C-5A45-D53024A5C0E6}"/>
              </a:ext>
            </a:extLst>
          </p:cNvPr>
          <p:cNvSpPr txBox="1"/>
          <p:nvPr/>
        </p:nvSpPr>
        <p:spPr>
          <a:xfrm>
            <a:off x="5463042" y="8039100"/>
            <a:ext cx="5862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/>
              <a:t>Trinity of Carnatic music is known for creating a new era in the history of </a:t>
            </a:r>
            <a:r>
              <a:rPr lang="en-IN" i="1" dirty="0" err="1"/>
              <a:t>carnatic</a:t>
            </a:r>
            <a:r>
              <a:rPr lang="en-IN" i="1" dirty="0"/>
              <a:t> music by bringing about a noticeable change in what was the existing </a:t>
            </a:r>
            <a:r>
              <a:rPr lang="en-IN" i="1" dirty="0" err="1"/>
              <a:t>carnatic</a:t>
            </a:r>
            <a:r>
              <a:rPr lang="en-IN" i="1" dirty="0"/>
              <a:t> music tradition.</a:t>
            </a:r>
            <a:endParaRPr lang="en-IN" i="1" u="sng" baseline="30000" dirty="0"/>
          </a:p>
          <a:p>
            <a:endParaRPr lang="en-IN" u="sng" baseline="30000" dirty="0"/>
          </a:p>
          <a:p>
            <a:r>
              <a:rPr lang="en-IN" u="sng" baseline="30000" dirty="0"/>
              <a:t>-</a:t>
            </a:r>
            <a:r>
              <a:rPr lang="en-IN" dirty="0"/>
              <a:t>Panikkar, K N (2002). </a:t>
            </a:r>
            <a:r>
              <a:rPr lang="en-IN" i="1" dirty="0"/>
              <a:t>Culture, Ideology, Hegemony: Intellectuals and Social Consciousness in Colonial India</a:t>
            </a:r>
            <a:r>
              <a:rPr lang="en-IN" dirty="0"/>
              <a:t>. London: Anthem Press 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7828" y="-6441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90800" y="7589857"/>
            <a:ext cx="1529593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1"/>
              </a:lnSpc>
            </a:pPr>
            <a:r>
              <a:rPr lang="en-US" sz="3976" b="1" dirty="0">
                <a:solidFill>
                  <a:srgbClr val="3D2B19"/>
                </a:solidFill>
                <a:latin typeface="Arimo Bold"/>
                <a:ea typeface="Arimo Bold"/>
                <a:cs typeface="Arimo Bold"/>
                <a:sym typeface="Arimo Bold"/>
              </a:rPr>
              <a:t>Madras District Gazetteers Tanjore </a:t>
            </a:r>
          </a:p>
          <a:p>
            <a:pPr algn="l">
              <a:lnSpc>
                <a:spcPts val="4771"/>
              </a:lnSpc>
            </a:pPr>
            <a:r>
              <a:rPr lang="en-US" sz="3976" b="1" dirty="0">
                <a:solidFill>
                  <a:srgbClr val="3D2B19"/>
                </a:solidFill>
                <a:latin typeface="Arimo Bold"/>
                <a:ea typeface="Arimo Bold"/>
                <a:cs typeface="Arimo Bold"/>
                <a:sym typeface="Arimo Bold"/>
              </a:rPr>
              <a:t>by </a:t>
            </a:r>
            <a:r>
              <a:rPr lang="en-US" sz="3976" b="1" dirty="0" err="1">
                <a:solidFill>
                  <a:srgbClr val="3D2B19"/>
                </a:solidFill>
                <a:latin typeface="Arimo Bold"/>
                <a:ea typeface="Arimo Bold"/>
                <a:cs typeface="Arimo Bold"/>
                <a:sym typeface="Arimo Bold"/>
              </a:rPr>
              <a:t>F.r</a:t>
            </a:r>
            <a:r>
              <a:rPr lang="en-US" sz="3976" b="1" dirty="0">
                <a:solidFill>
                  <a:srgbClr val="3D2B19"/>
                </a:solidFill>
                <a:latin typeface="Arimo Bold"/>
                <a:ea typeface="Arimo Bold"/>
                <a:cs typeface="Arimo Bold"/>
                <a:sym typeface="Arimo Bold"/>
              </a:rPr>
              <a:t>. Hemingway Publication ( 1906 )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306384"/>
            <a:ext cx="17443080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  <a:spcBef>
                <a:spcPct val="0"/>
              </a:spcBef>
            </a:pPr>
            <a:r>
              <a:rPr lang="en-US" sz="371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The Tamil </a:t>
            </a:r>
            <a:r>
              <a:rPr lang="en-US" sz="3710" i="1" dirty="0" err="1">
                <a:solidFill>
                  <a:srgbClr val="3D2B19"/>
                </a:solidFill>
                <a:latin typeface="Arimo Italics"/>
                <a:ea typeface="Arimo Italics"/>
                <a:cs typeface="Arimo Italics"/>
                <a:sym typeface="Arimo Italics"/>
              </a:rPr>
              <a:t>Melakkarans</a:t>
            </a:r>
            <a:r>
              <a:rPr lang="en-US" sz="371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 perform both the </a:t>
            </a:r>
            <a:r>
              <a:rPr lang="en-US" sz="3710" i="1" dirty="0" err="1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periyamelam</a:t>
            </a:r>
            <a:r>
              <a:rPr lang="en-US" sz="371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 and the nautch music. The latter consists of vocal music performed by a chorus of both sexes to the accompaniment of the pipe and cymbals. The class who perform it. are called </a:t>
            </a:r>
            <a:r>
              <a:rPr lang="en-US" sz="3710" i="1" dirty="0" err="1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Nattuvans</a:t>
            </a:r>
            <a:r>
              <a:rPr lang="en-US" sz="371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,, and they are the instructors of the dancing women. The </a:t>
            </a:r>
            <a:r>
              <a:rPr lang="en-US" sz="3710" i="1" dirty="0" err="1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periyamelam</a:t>
            </a:r>
            <a:r>
              <a:rPr lang="en-US" sz="3710" dirty="0">
                <a:solidFill>
                  <a:srgbClr val="3D2B19"/>
                </a:solidFill>
                <a:latin typeface="Arimo"/>
                <a:ea typeface="Arimo"/>
                <a:cs typeface="Arimo"/>
                <a:sym typeface="Arimo"/>
              </a:rPr>
              <a:t> always finds a place at weddings, but the nautch is a luxury.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044" y="65656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953842" y="-1136146"/>
            <a:ext cx="6338296" cy="12628478"/>
          </a:xfrm>
          <a:custGeom>
            <a:avLst/>
            <a:gdLst/>
            <a:ahLst/>
            <a:cxnLst/>
            <a:rect l="l" t="t" r="r" b="b"/>
            <a:pathLst>
              <a:path w="6338296" h="12628478">
                <a:moveTo>
                  <a:pt x="0" y="0"/>
                </a:moveTo>
                <a:lnTo>
                  <a:pt x="6338296" y="0"/>
                </a:lnTo>
                <a:lnTo>
                  <a:pt x="6338296" y="12628478"/>
                </a:lnTo>
                <a:lnTo>
                  <a:pt x="0" y="12628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85800" y="239372"/>
            <a:ext cx="1522515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IN" sz="7200" b="1" dirty="0"/>
              <a:t>Early 20th Century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20C69-F479-56D2-D8FB-E2611BCFE298}"/>
              </a:ext>
            </a:extLst>
          </p:cNvPr>
          <p:cNvSpPr txBox="1"/>
          <p:nvPr/>
        </p:nvSpPr>
        <p:spPr>
          <a:xfrm>
            <a:off x="662323" y="1631713"/>
            <a:ext cx="9372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Marginalization of the Isai Vellalar : they no longer could perform in temples or in Sabha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Devadasi System then become according to the colonial framework ‘prostitutes’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The Emergence of Brahmin Women as Performers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M. S. Subbalakshmi, D. K. </a:t>
            </a:r>
            <a:r>
              <a:rPr lang="en-US" sz="3200" dirty="0" err="1"/>
              <a:t>Pattammal</a:t>
            </a:r>
            <a:r>
              <a:rPr lang="en-US" sz="3200" dirty="0"/>
              <a:t>, and M. L. Vasanthakumari, who are Carnatic musicians of the 20th century, are popularly referred to as the female Trinity of Carnatic Music.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Isai Vellalar people played background instruments for Carnatic music, which was later replaced by modern instruments. (older instruments, used animals, skin.)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Caste Conflicts and the Tamil Isai </a:t>
            </a:r>
            <a:r>
              <a:rPr lang="en-US" sz="3200" dirty="0" err="1"/>
              <a:t>Iyakkam</a:t>
            </a:r>
            <a:r>
              <a:rPr lang="en-US" sz="3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AE70F-6A97-5A31-28D9-619918F712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4" t="5607" r="5287" b="4934"/>
          <a:stretch>
            <a:fillRect/>
          </a:stretch>
        </p:blipFill>
        <p:spPr>
          <a:xfrm>
            <a:off x="11277600" y="99099"/>
            <a:ext cx="6977215" cy="10253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2BDC0-4FA1-C4CC-EA5D-E7F1684EFAB5}"/>
              </a:ext>
            </a:extLst>
          </p:cNvPr>
          <p:cNvSpPr txBox="1"/>
          <p:nvPr/>
        </p:nvSpPr>
        <p:spPr>
          <a:xfrm>
            <a:off x="7291565" y="8618241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 dirty="0"/>
              <a:t>Advertisement in the Madras Music Academy Souvenir, c. 1938.</a:t>
            </a:r>
            <a:endParaRPr lang="en-IN" sz="2400" b="1" dirty="0"/>
          </a:p>
          <a:p>
            <a:endParaRPr 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15678" y="-6530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07828" y="-6441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524001" y="943375"/>
            <a:ext cx="152325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7200" b="1" dirty="0"/>
              <a:t>Madras Music Academy </a:t>
            </a:r>
            <a:r>
              <a:rPr lang="en-IN" sz="4400" dirty="0"/>
              <a:t>(August 18, 1928)</a:t>
            </a:r>
            <a:endParaRPr lang="en-IN" sz="7200" dirty="0"/>
          </a:p>
        </p:txBody>
      </p:sp>
      <p:sp>
        <p:nvSpPr>
          <p:cNvPr id="8" name="TextBox 8"/>
          <p:cNvSpPr txBox="1"/>
          <p:nvPr/>
        </p:nvSpPr>
        <p:spPr>
          <a:xfrm>
            <a:off x="838200" y="2714570"/>
            <a:ext cx="9372601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focused on </a:t>
            </a:r>
            <a:r>
              <a:rPr lang="en-IN" sz="2800" b="1" dirty="0"/>
              <a:t>codifying the </a:t>
            </a:r>
            <a:r>
              <a:rPr lang="en-IN" sz="2800" b="1" i="1" dirty="0"/>
              <a:t>ragas</a:t>
            </a:r>
            <a:r>
              <a:rPr lang="en-IN" sz="2800" b="1" dirty="0"/>
              <a:t> (scales/modes) and </a:t>
            </a:r>
            <a:r>
              <a:rPr lang="en-IN" sz="2800" b="1" i="1" dirty="0"/>
              <a:t>talas</a:t>
            </a:r>
            <a:r>
              <a:rPr lang="en-IN" sz="2800" b="1" dirty="0"/>
              <a:t> (rhythms)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‘Revival’ of the Indian classical dance form of Bharatnatyam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/>
              <a:t>National and Nation’s Music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/>
              <a:t>The Branding of "Classical” not just music, but also even in the </a:t>
            </a:r>
            <a:r>
              <a:rPr lang="en-IN" sz="2800" b="1" i="1" dirty="0"/>
              <a:t>Raga</a:t>
            </a:r>
            <a:r>
              <a:rPr lang="en-IN" sz="2800" b="1" dirty="0"/>
              <a:t> and </a:t>
            </a:r>
            <a:r>
              <a:rPr lang="en-IN" sz="2800" b="1" i="1" dirty="0"/>
              <a:t>Sruthi</a:t>
            </a:r>
            <a:r>
              <a:rPr lang="en-IN" sz="2800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/>
              <a:t>many instruments were deemed to be classical, and others became </a:t>
            </a:r>
            <a:r>
              <a:rPr lang="en-IN" sz="2800" b="1" dirty="0"/>
              <a:t>‘local or indigenous’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b="1" dirty="0"/>
              <a:t>Western model of "Classical Music"</a:t>
            </a:r>
            <a:endParaRPr lang="en-IN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/>
          </a:p>
        </p:txBody>
      </p:sp>
      <p:pic>
        <p:nvPicPr>
          <p:cNvPr id="15" name="Picture 1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E29E5F29-ED81-1771-1F16-0D77AB967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-745" r="-873" b="745"/>
          <a:stretch>
            <a:fillRect/>
          </a:stretch>
        </p:blipFill>
        <p:spPr>
          <a:xfrm>
            <a:off x="10034547" y="2705670"/>
            <a:ext cx="8843565" cy="62132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F1AEE-2E4A-E7E6-06E2-E61850EE9C0D}"/>
              </a:ext>
            </a:extLst>
          </p:cNvPr>
          <p:cNvSpPr txBox="1"/>
          <p:nvPr/>
        </p:nvSpPr>
        <p:spPr>
          <a:xfrm>
            <a:off x="8610600" y="9334500"/>
            <a:ext cx="584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conference of Madras music Academy 1935.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9C04E-4E57-58CB-C0D4-10487A4B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DE8E61-5E8F-5526-E899-7EED7BDD024C}"/>
              </a:ext>
            </a:extLst>
          </p:cNvPr>
          <p:cNvSpPr/>
          <p:nvPr/>
        </p:nvSpPr>
        <p:spPr>
          <a:xfrm>
            <a:off x="54" y="0"/>
            <a:ext cx="18287932" cy="10287000"/>
          </a:xfrm>
          <a:custGeom>
            <a:avLst/>
            <a:gdLst/>
            <a:ahLst/>
            <a:cxnLst/>
            <a:rect l="l" t="t" r="r" b="b"/>
            <a:pathLst>
              <a:path w="18287932" h="10287000">
                <a:moveTo>
                  <a:pt x="0" y="0"/>
                </a:moveTo>
                <a:lnTo>
                  <a:pt x="18287932" y="0"/>
                </a:lnTo>
                <a:lnTo>
                  <a:pt x="182879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644734-750D-B7EB-9C2D-AA76E53A6303}"/>
              </a:ext>
            </a:extLst>
          </p:cNvPr>
          <p:cNvSpPr/>
          <p:nvPr/>
        </p:nvSpPr>
        <p:spPr>
          <a:xfrm>
            <a:off x="-407828" y="-644149"/>
            <a:ext cx="19983916" cy="12136481"/>
          </a:xfrm>
          <a:custGeom>
            <a:avLst/>
            <a:gdLst/>
            <a:ahLst/>
            <a:cxnLst/>
            <a:rect l="l" t="t" r="r" b="b"/>
            <a:pathLst>
              <a:path w="19983916" h="12136481">
                <a:moveTo>
                  <a:pt x="0" y="0"/>
                </a:moveTo>
                <a:lnTo>
                  <a:pt x="19983916" y="0"/>
                </a:lnTo>
                <a:lnTo>
                  <a:pt x="19983916" y="12136481"/>
                </a:lnTo>
                <a:lnTo>
                  <a:pt x="0" y="12136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E2296C-367A-F641-D509-745914894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0" r="23483" b="13039"/>
          <a:stretch>
            <a:fillRect/>
          </a:stretch>
        </p:blipFill>
        <p:spPr>
          <a:xfrm>
            <a:off x="152400" y="1562100"/>
            <a:ext cx="10210801" cy="5779445"/>
          </a:xfrm>
          <a:prstGeom prst="rect">
            <a:avLst/>
          </a:prstGeom>
        </p:spPr>
      </p:pic>
      <p:pic>
        <p:nvPicPr>
          <p:cNvPr id="8" name="Picture 7" descr="A poster with different types of musical instruments&#10;&#10;AI-generated content may be incorrect.">
            <a:extLst>
              <a:ext uri="{FF2B5EF4-FFF2-40B4-BE49-F238E27FC236}">
                <a16:creationId xmlns:a16="http://schemas.microsoft.com/office/drawing/2014/main" id="{A6A4FCF9-EEA7-C0DD-1C00-1DFD41915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850900"/>
            <a:ext cx="5765800" cy="858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D7CD48-9593-1EFE-649B-160D42F654FD}"/>
              </a:ext>
            </a:extLst>
          </p:cNvPr>
          <p:cNvSpPr txBox="1"/>
          <p:nvPr/>
        </p:nvSpPr>
        <p:spPr>
          <a:xfrm>
            <a:off x="11811000" y="3429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‘Folk’ Instrument</a:t>
            </a:r>
          </a:p>
        </p:txBody>
      </p:sp>
    </p:spTree>
    <p:extLst>
      <p:ext uri="{BB962C8B-B14F-4D97-AF65-F5344CB8AC3E}">
        <p14:creationId xmlns:p14="http://schemas.microsoft.com/office/powerpoint/2010/main" val="1247569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871</Words>
  <Application>Microsoft Macintosh PowerPoint</Application>
  <PresentationFormat>Custom</PresentationFormat>
  <Paragraphs>103</Paragraphs>
  <Slides>10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Arimo</vt:lpstr>
      <vt:lpstr>Arial</vt:lpstr>
      <vt:lpstr>Asap</vt:lpstr>
      <vt:lpstr>Calibri</vt:lpstr>
      <vt:lpstr>Arimo Bold</vt:lpstr>
      <vt:lpstr>Arimo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Music Subject for High School_ Mozart Infographics by Slidesgo.pptx</dc:title>
  <cp:lastModifiedBy>Office</cp:lastModifiedBy>
  <cp:revision>6</cp:revision>
  <dcterms:created xsi:type="dcterms:W3CDTF">2006-08-16T00:00:00Z</dcterms:created>
  <dcterms:modified xsi:type="dcterms:W3CDTF">2025-10-23T23:17:26Z</dcterms:modified>
  <dc:identifier>DAG2oNn6pVg</dc:identifier>
</cp:coreProperties>
</file>