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nva Sans" panose="020B0604020202020204" charset="0"/>
      <p:regular r:id="rId12"/>
    </p:embeddedFont>
    <p:embeddedFont>
      <p:font typeface="Canva Sans Bold Italics" panose="020B0604020202020204" charset="0"/>
      <p:regular r:id="rId13"/>
    </p:embeddedFont>
    <p:embeddedFont>
      <p:font typeface="Mak" panose="020B0604020202020204" charset="0"/>
      <p:regular r:id="rId14"/>
    </p:embeddedFont>
    <p:embeddedFont>
      <p:font typeface="Mak Bold" panose="020B0604020202020204" charset="0"/>
      <p:regular r:id="rId15"/>
    </p:embeddedFont>
    <p:embeddedFont>
      <p:font typeface="Yeseva On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D881C-EBF4-AD33-15B2-714A54C9AD96}" v="36" dt="2025-10-16T22:36:54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66765" y="2469895"/>
            <a:ext cx="13754471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b="1">
                <a:solidFill>
                  <a:srgbClr val="A8C269"/>
                </a:solidFill>
                <a:latin typeface="Mak Bold"/>
                <a:ea typeface="Mak Bold"/>
                <a:cs typeface="Mak Bold"/>
                <a:sym typeface="Mak Bold"/>
              </a:rPr>
              <a:t>Zydeco:</a:t>
            </a: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A8C269"/>
                </a:solidFill>
                <a:latin typeface="Mak Bold"/>
                <a:ea typeface="Mak Bold"/>
                <a:cs typeface="Mak Bold"/>
                <a:sym typeface="Mak Bold"/>
              </a:rPr>
              <a:t>Creole music tradition in Louisiana </a:t>
            </a:r>
          </a:p>
        </p:txBody>
      </p:sp>
      <p:sp>
        <p:nvSpPr>
          <p:cNvPr id="5" name="Freeform 5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32203" y="6434065"/>
            <a:ext cx="36235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7"/>
              </a:lnSpc>
              <a:spcBef>
                <a:spcPct val="0"/>
              </a:spcBef>
            </a:pPr>
            <a:r>
              <a:rPr lang="en-US" sz="3400" b="1" dirty="0">
                <a:solidFill>
                  <a:srgbClr val="425417"/>
                </a:solidFill>
                <a:latin typeface="Mak Bold"/>
                <a:ea typeface="Mak Bold"/>
                <a:cs typeface="Mak Bold"/>
                <a:sym typeface="Mak Bold"/>
              </a:rPr>
              <a:t>Analina Barnes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60600"/>
            <a:ext cx="16230600" cy="8162020"/>
            <a:chOff x="0" y="0"/>
            <a:chExt cx="4274726" cy="2149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49668"/>
            </a:xfrm>
            <a:custGeom>
              <a:avLst/>
              <a:gdLst/>
              <a:ahLst/>
              <a:cxnLst/>
              <a:rect l="l" t="t" r="r" b="b"/>
              <a:pathLst>
                <a:path w="4274726" h="2149668">
                  <a:moveTo>
                    <a:pt x="0" y="0"/>
                  </a:moveTo>
                  <a:lnTo>
                    <a:pt x="4274726" y="0"/>
                  </a:lnTo>
                  <a:lnTo>
                    <a:pt x="4274726" y="2149668"/>
                  </a:lnTo>
                  <a:lnTo>
                    <a:pt x="0" y="2149668"/>
                  </a:lnTo>
                  <a:close/>
                </a:path>
              </a:pathLst>
            </a:custGeom>
            <a:solidFill>
              <a:srgbClr val="EFFF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187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77618" y="3797609"/>
            <a:ext cx="11532764" cy="165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AED5CE"/>
                </a:solidFill>
                <a:latin typeface="Mak Bold"/>
                <a:ea typeface="Mak Bold"/>
                <a:cs typeface="Mak Bold"/>
                <a:sym typeface="Mak Bol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96280"/>
            <a:ext cx="16230600" cy="8162020"/>
            <a:chOff x="0" y="0"/>
            <a:chExt cx="4274726" cy="21496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49668"/>
            </a:xfrm>
            <a:custGeom>
              <a:avLst/>
              <a:gdLst/>
              <a:ahLst/>
              <a:cxnLst/>
              <a:rect l="l" t="t" r="r" b="b"/>
              <a:pathLst>
                <a:path w="4274726" h="2149668">
                  <a:moveTo>
                    <a:pt x="0" y="0"/>
                  </a:moveTo>
                  <a:lnTo>
                    <a:pt x="4274726" y="0"/>
                  </a:lnTo>
                  <a:lnTo>
                    <a:pt x="4274726" y="2149668"/>
                  </a:lnTo>
                  <a:lnTo>
                    <a:pt x="0" y="2149668"/>
                  </a:lnTo>
                  <a:close/>
                </a:path>
              </a:pathLst>
            </a:custGeom>
            <a:solidFill>
              <a:srgbClr val="EFFFF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187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77618" y="1038590"/>
            <a:ext cx="11532764" cy="165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AED5CE"/>
                </a:solidFill>
                <a:latin typeface="Mak Bold"/>
                <a:ea typeface="Mak Bold"/>
                <a:cs typeface="Mak Bold"/>
                <a:sym typeface="Mak Bold"/>
              </a:rPr>
              <a:t>Overview</a:t>
            </a:r>
          </a:p>
        </p:txBody>
      </p:sp>
      <p:sp>
        <p:nvSpPr>
          <p:cNvPr id="8" name="Freeform 8"/>
          <p:cNvSpPr/>
          <p:nvPr/>
        </p:nvSpPr>
        <p:spPr>
          <a:xfrm>
            <a:off x="4134786" y="3450054"/>
            <a:ext cx="712409" cy="713366"/>
          </a:xfrm>
          <a:custGeom>
            <a:avLst/>
            <a:gdLst/>
            <a:ahLst/>
            <a:cxnLst/>
            <a:rect l="l" t="t" r="r" b="b"/>
            <a:pathLst>
              <a:path w="712409" h="713366">
                <a:moveTo>
                  <a:pt x="0" y="0"/>
                </a:moveTo>
                <a:lnTo>
                  <a:pt x="712409" y="0"/>
                </a:lnTo>
                <a:lnTo>
                  <a:pt x="712409" y="713366"/>
                </a:lnTo>
                <a:lnTo>
                  <a:pt x="0" y="71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49178" y="3410959"/>
            <a:ext cx="712409" cy="713366"/>
          </a:xfrm>
          <a:custGeom>
            <a:avLst/>
            <a:gdLst/>
            <a:ahLst/>
            <a:cxnLst/>
            <a:rect l="l" t="t" r="r" b="b"/>
            <a:pathLst>
              <a:path w="712409" h="713366">
                <a:moveTo>
                  <a:pt x="0" y="0"/>
                </a:moveTo>
                <a:lnTo>
                  <a:pt x="712409" y="0"/>
                </a:lnTo>
                <a:lnTo>
                  <a:pt x="712409" y="713366"/>
                </a:lnTo>
                <a:lnTo>
                  <a:pt x="0" y="71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03706" y="5098041"/>
            <a:ext cx="712409" cy="713366"/>
          </a:xfrm>
          <a:custGeom>
            <a:avLst/>
            <a:gdLst/>
            <a:ahLst/>
            <a:cxnLst/>
            <a:rect l="l" t="t" r="r" b="b"/>
            <a:pathLst>
              <a:path w="712409" h="713366">
                <a:moveTo>
                  <a:pt x="0" y="0"/>
                </a:moveTo>
                <a:lnTo>
                  <a:pt x="712408" y="0"/>
                </a:lnTo>
                <a:lnTo>
                  <a:pt x="712408" y="713367"/>
                </a:lnTo>
                <a:lnTo>
                  <a:pt x="0" y="713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11455" y="6901796"/>
            <a:ext cx="712409" cy="713366"/>
          </a:xfrm>
          <a:custGeom>
            <a:avLst/>
            <a:gdLst/>
            <a:ahLst/>
            <a:cxnLst/>
            <a:rect l="l" t="t" r="r" b="b"/>
            <a:pathLst>
              <a:path w="712409" h="713366">
                <a:moveTo>
                  <a:pt x="0" y="0"/>
                </a:moveTo>
                <a:lnTo>
                  <a:pt x="712409" y="0"/>
                </a:lnTo>
                <a:lnTo>
                  <a:pt x="712409" y="713366"/>
                </a:lnTo>
                <a:lnTo>
                  <a:pt x="0" y="71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15506" y="3269079"/>
            <a:ext cx="6434784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41966" y="3269079"/>
            <a:ext cx="4527836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History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44346" y="4917066"/>
            <a:ext cx="6629921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Social and Cultura</a:t>
            </a:r>
            <a:r>
              <a:rPr lang="en-US" sz="5000">
                <a:solidFill>
                  <a:srgbClr val="A3B166"/>
                </a:solidFill>
                <a:latin typeface="Mak"/>
                <a:ea typeface="Mak"/>
                <a:cs typeface="Mak"/>
                <a:sym typeface="Mak"/>
              </a:rPr>
              <a:t>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45732" y="6720821"/>
            <a:ext cx="5425311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Zydeco today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77537" y="3377663"/>
            <a:ext cx="200099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41966" y="3332896"/>
            <a:ext cx="345951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99637" y="5025651"/>
            <a:ext cx="404068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54342" y="6829406"/>
            <a:ext cx="357113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A3B166"/>
                </a:solidFill>
                <a:latin typeface="Mak Bold"/>
                <a:ea typeface="Mak Bold"/>
                <a:cs typeface="Mak Bold"/>
                <a:sym typeface="Mak Bold"/>
              </a:rPr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60600"/>
            <a:ext cx="16230600" cy="8162020"/>
            <a:chOff x="0" y="0"/>
            <a:chExt cx="4274726" cy="2149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49668"/>
            </a:xfrm>
            <a:custGeom>
              <a:avLst/>
              <a:gdLst/>
              <a:ahLst/>
              <a:cxnLst/>
              <a:rect l="l" t="t" r="r" b="b"/>
              <a:pathLst>
                <a:path w="4274726" h="2149668">
                  <a:moveTo>
                    <a:pt x="0" y="0"/>
                  </a:moveTo>
                  <a:lnTo>
                    <a:pt x="4274726" y="0"/>
                  </a:lnTo>
                  <a:lnTo>
                    <a:pt x="4274726" y="2149668"/>
                  </a:lnTo>
                  <a:lnTo>
                    <a:pt x="0" y="2149668"/>
                  </a:lnTo>
                  <a:close/>
                </a:path>
              </a:pathLst>
            </a:custGeom>
            <a:solidFill>
              <a:srgbClr val="EFFF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187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86963"/>
            <a:ext cx="7595175" cy="6835657"/>
          </a:xfrm>
          <a:custGeom>
            <a:avLst/>
            <a:gdLst/>
            <a:ahLst/>
            <a:cxnLst/>
            <a:rect l="l" t="t" r="r" b="b"/>
            <a:pathLst>
              <a:path w="7595175" h="6835657">
                <a:moveTo>
                  <a:pt x="0" y="0"/>
                </a:moveTo>
                <a:lnTo>
                  <a:pt x="7595175" y="0"/>
                </a:lnTo>
                <a:lnTo>
                  <a:pt x="7595175" y="6835657"/>
                </a:lnTo>
                <a:lnTo>
                  <a:pt x="0" y="6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77618" y="800100"/>
            <a:ext cx="1153276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AED5CE"/>
                </a:solidFill>
                <a:latin typeface="Mak Bold"/>
                <a:ea typeface="Mak Bold"/>
                <a:cs typeface="Mak Bold"/>
                <a:sym typeface="Mak Bold"/>
              </a:rPr>
              <a:t>Introduction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685288"/>
            <a:ext cx="16230600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AED5CE"/>
                </a:solidFill>
                <a:latin typeface="Mak Bold"/>
                <a:ea typeface="Mak Bold"/>
                <a:cs typeface="Mak Bold"/>
                <a:sym typeface="Mak Bold"/>
              </a:rPr>
              <a:t>Who? What? Where is Zydeco music?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635" y="9229725"/>
            <a:ext cx="7706262" cy="27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1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Map dated 1930, Birmingham Public Library Cartography Collection.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23875" y="2648902"/>
            <a:ext cx="8635425" cy="6573717"/>
          </a:xfrm>
          <a:custGeom>
            <a:avLst/>
            <a:gdLst/>
            <a:ahLst/>
            <a:cxnLst/>
            <a:rect l="l" t="t" r="r" b="b"/>
            <a:pathLst>
              <a:path w="8635425" h="6573717">
                <a:moveTo>
                  <a:pt x="0" y="0"/>
                </a:moveTo>
                <a:lnTo>
                  <a:pt x="8635425" y="0"/>
                </a:lnTo>
                <a:lnTo>
                  <a:pt x="8635425" y="6573718"/>
                </a:lnTo>
                <a:lnTo>
                  <a:pt x="0" y="6573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964662" y="9194045"/>
            <a:ext cx="8294638" cy="2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Creole musicians, 1938. Image from Library of Congress, Prints and Services division.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52323"/>
            <a:ext cx="8974044" cy="7179235"/>
          </a:xfrm>
          <a:custGeom>
            <a:avLst/>
            <a:gdLst/>
            <a:ahLst/>
            <a:cxnLst/>
            <a:rect l="l" t="t" r="r" b="b"/>
            <a:pathLst>
              <a:path w="8974044" h="7179235">
                <a:moveTo>
                  <a:pt x="0" y="0"/>
                </a:moveTo>
                <a:lnTo>
                  <a:pt x="8974044" y="0"/>
                </a:lnTo>
                <a:lnTo>
                  <a:pt x="8974044" y="7179235"/>
                </a:lnTo>
                <a:lnTo>
                  <a:pt x="0" y="7179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89162" y="8240385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080637" y="1457073"/>
            <a:ext cx="920736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A8C26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Zydeco, zodico, zaricots, “za” “re” “go”...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73960" y="3888840"/>
            <a:ext cx="50207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i="1">
                <a:solidFill>
                  <a:srgbClr val="A8C26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Les haricots sont pas salés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832523"/>
            <a:ext cx="8435979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Clifton Chénier, the King of Zydeco. Paul Natkin/Getty Images.</a:t>
            </a:r>
          </a:p>
        </p:txBody>
      </p:sp>
      <p:pic>
        <p:nvPicPr>
          <p:cNvPr id="7" name="Zydeco sont pas salés clip">
            <a:hlinkClick r:id="" action="ppaction://media"/>
            <a:extLst>
              <a:ext uri="{FF2B5EF4-FFF2-40B4-BE49-F238E27FC236}">
                <a16:creationId xmlns:a16="http://schemas.microsoft.com/office/drawing/2014/main" id="{2EF8C852-16CC-134A-E8AB-FC17566CD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9142" y="5396442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19415" y="0"/>
            <a:ext cx="7596218" cy="9645991"/>
          </a:xfrm>
          <a:custGeom>
            <a:avLst/>
            <a:gdLst/>
            <a:ahLst/>
            <a:cxnLst/>
            <a:rect l="l" t="t" r="r" b="b"/>
            <a:pathLst>
              <a:path w="7596218" h="9645991">
                <a:moveTo>
                  <a:pt x="0" y="0"/>
                </a:moveTo>
                <a:lnTo>
                  <a:pt x="7596218" y="0"/>
                </a:lnTo>
                <a:lnTo>
                  <a:pt x="7596218" y="9645991"/>
                </a:lnTo>
                <a:lnTo>
                  <a:pt x="0" y="9645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80408" y="3512297"/>
            <a:ext cx="3807592" cy="5746003"/>
          </a:xfrm>
          <a:custGeom>
            <a:avLst/>
            <a:gdLst/>
            <a:ahLst/>
            <a:cxnLst/>
            <a:rect l="l" t="t" r="r" b="b"/>
            <a:pathLst>
              <a:path w="3807592" h="5746003">
                <a:moveTo>
                  <a:pt x="0" y="0"/>
                </a:moveTo>
                <a:lnTo>
                  <a:pt x="3807592" y="0"/>
                </a:lnTo>
                <a:lnTo>
                  <a:pt x="3807592" y="5746003"/>
                </a:lnTo>
                <a:lnTo>
                  <a:pt x="0" y="5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10037" y="-314325"/>
            <a:ext cx="11532764" cy="165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AED5CE"/>
                </a:solidFill>
                <a:latin typeface="Mak Bold"/>
                <a:ea typeface="Mak Bold"/>
                <a:cs typeface="Mak Bold"/>
                <a:sym typeface="Mak Bold"/>
              </a:rPr>
              <a:t>History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887301"/>
            <a:ext cx="5546584" cy="561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Portrait of a Free Woman of Color by François Jacques </a:t>
            </a:r>
            <a:r>
              <a:rPr lang="en-US" sz="15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Fleischbein</a:t>
            </a:r>
            <a:r>
              <a:rPr lang="en-US" sz="1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endParaRPr lang="en-US" sz="1500" dirty="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22260" y="9617416"/>
            <a:ext cx="6564437" cy="2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Historic New Orleans Collection.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376803" y="1567030"/>
            <a:ext cx="7011999" cy="211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A3B166"/>
                </a:solidFill>
                <a:latin typeface="Yeseva One"/>
                <a:ea typeface="Yeseva One"/>
                <a:cs typeface="Yeseva One"/>
                <a:sym typeface="Yeseva One"/>
              </a:rPr>
              <a:t>Zydeco emerges from the heritage and communities of rural gens de couleur libres.</a:t>
            </a:r>
          </a:p>
          <a:p>
            <a:pPr algn="ctr">
              <a:lnSpc>
                <a:spcPts val="4166"/>
              </a:lnSpc>
            </a:pPr>
            <a:endParaRPr lang="en-US" sz="3000">
              <a:solidFill>
                <a:srgbClr val="A3B166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6803" y="3727620"/>
            <a:ext cx="684775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A3B166"/>
                </a:solidFill>
                <a:latin typeface="Yeseva One"/>
                <a:ea typeface="Yeseva One"/>
                <a:cs typeface="Yeseva One"/>
                <a:sym typeface="Yeseva One"/>
              </a:rPr>
              <a:t>Language is a mix of French, African, Spanish, Anglophone, and regional Native American influences.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63577" y="8642605"/>
            <a:ext cx="3841254" cy="88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  <a:p>
            <a:pPr algn="ctr">
              <a:lnSpc>
                <a:spcPts val="2254"/>
              </a:lnSpc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Royaume de France, Libraires Associez.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83652" y="6318623"/>
            <a:ext cx="663405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A3B166"/>
                </a:solidFill>
                <a:latin typeface="Yeseva One"/>
                <a:ea typeface="Yeseva One"/>
                <a:cs typeface="Yeseva One"/>
                <a:sym typeface="Yeseva One"/>
              </a:rPr>
              <a:t>Geneology of zydeco: jurer/juré and Lala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9467" y="1059776"/>
            <a:ext cx="6717654" cy="8293400"/>
          </a:xfrm>
          <a:custGeom>
            <a:avLst/>
            <a:gdLst/>
            <a:ahLst/>
            <a:cxnLst/>
            <a:rect l="l" t="t" r="r" b="b"/>
            <a:pathLst>
              <a:path w="6717654" h="8293400">
                <a:moveTo>
                  <a:pt x="0" y="0"/>
                </a:moveTo>
                <a:lnTo>
                  <a:pt x="6717653" y="0"/>
                </a:lnTo>
                <a:lnTo>
                  <a:pt x="6717653" y="8293400"/>
                </a:lnTo>
                <a:lnTo>
                  <a:pt x="0" y="8293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5616" y="647657"/>
            <a:ext cx="9285887" cy="8705519"/>
          </a:xfrm>
          <a:custGeom>
            <a:avLst/>
            <a:gdLst/>
            <a:ahLst/>
            <a:cxnLst/>
            <a:rect l="l" t="t" r="r" b="b"/>
            <a:pathLst>
              <a:path w="9285887" h="8705519">
                <a:moveTo>
                  <a:pt x="0" y="0"/>
                </a:moveTo>
                <a:lnTo>
                  <a:pt x="9285887" y="0"/>
                </a:lnTo>
                <a:lnTo>
                  <a:pt x="9285887" y="8705519"/>
                </a:lnTo>
                <a:lnTo>
                  <a:pt x="0" y="870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4803" y="-246105"/>
            <a:ext cx="69269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900" b="1" dirty="0">
                <a:solidFill>
                  <a:srgbClr val="AED5CE"/>
                </a:solidFill>
                <a:latin typeface="Mak"/>
                <a:ea typeface="Mak Bold"/>
                <a:cs typeface="Mak Bold"/>
                <a:sym typeface="Mak Bold"/>
              </a:rPr>
              <a:t>Instruments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07796" y="9503738"/>
            <a:ext cx="8783465" cy="55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  <a:spcBef>
                <a:spcPct val="0"/>
              </a:spcBef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Charles Deering McCormick Library of Special Collections, Northwestern University Libraries. "Clifton and Cleveland Chenier", Berkeley Folk Music Festival.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9114" y="9503738"/>
            <a:ext cx="4768007" cy="2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Buckwheat Zydeco. Photo from Standard-Times.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523" y="0"/>
            <a:ext cx="7470418" cy="5640166"/>
          </a:xfrm>
          <a:custGeom>
            <a:avLst/>
            <a:gdLst/>
            <a:ahLst/>
            <a:cxnLst/>
            <a:rect l="l" t="t" r="r" b="b"/>
            <a:pathLst>
              <a:path w="7470418" h="5640166">
                <a:moveTo>
                  <a:pt x="0" y="0"/>
                </a:moveTo>
                <a:lnTo>
                  <a:pt x="7470418" y="0"/>
                </a:lnTo>
                <a:lnTo>
                  <a:pt x="7470418" y="5640166"/>
                </a:lnTo>
                <a:lnTo>
                  <a:pt x="0" y="564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6102" y="0"/>
            <a:ext cx="7435841" cy="5186499"/>
          </a:xfrm>
          <a:custGeom>
            <a:avLst/>
            <a:gdLst/>
            <a:ahLst/>
            <a:cxnLst/>
            <a:rect l="l" t="t" r="r" b="b"/>
            <a:pathLst>
              <a:path w="7435841" h="5186499">
                <a:moveTo>
                  <a:pt x="0" y="0"/>
                </a:moveTo>
                <a:lnTo>
                  <a:pt x="7435841" y="0"/>
                </a:lnTo>
                <a:lnTo>
                  <a:pt x="7435841" y="5186499"/>
                </a:lnTo>
                <a:lnTo>
                  <a:pt x="0" y="5186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3371" y="5820678"/>
            <a:ext cx="10620652" cy="4646535"/>
          </a:xfrm>
          <a:custGeom>
            <a:avLst/>
            <a:gdLst/>
            <a:ahLst/>
            <a:cxnLst/>
            <a:rect l="l" t="t" r="r" b="b"/>
            <a:pathLst>
              <a:path w="10620652" h="4646535">
                <a:moveTo>
                  <a:pt x="0" y="0"/>
                </a:moveTo>
                <a:lnTo>
                  <a:pt x="10620651" y="0"/>
                </a:lnTo>
                <a:lnTo>
                  <a:pt x="10620651" y="4646535"/>
                </a:lnTo>
                <a:lnTo>
                  <a:pt x="0" y="4646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23002" y="2352311"/>
            <a:ext cx="841995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A8C269"/>
                </a:solidFill>
                <a:latin typeface="Mak Bold"/>
                <a:ea typeface="Mak Bold"/>
                <a:cs typeface="Mak Bold"/>
                <a:sym typeface="Mak Bold"/>
              </a:rPr>
              <a:t>vs.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303" y="5611591"/>
            <a:ext cx="319528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Acadian folk musicians, southwest Louisiana, early 1930s. Courtesy of State Library of Louisiana.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29969" y="5366735"/>
            <a:ext cx="2101974" cy="27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Clifton Chenier band.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27742" y="9591250"/>
            <a:ext cx="4593856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Photograph courtesy of Bruce Sunpie Barnes.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011001" cy="10287000"/>
          </a:xfrm>
          <a:custGeom>
            <a:avLst/>
            <a:gdLst/>
            <a:ahLst/>
            <a:cxnLst/>
            <a:rect l="l" t="t" r="r" b="b"/>
            <a:pathLst>
              <a:path w="8011001" h="10287000">
                <a:moveTo>
                  <a:pt x="0" y="0"/>
                </a:moveTo>
                <a:lnTo>
                  <a:pt x="8011001" y="0"/>
                </a:lnTo>
                <a:lnTo>
                  <a:pt x="8011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96737" y="3010672"/>
            <a:ext cx="12104331" cy="2398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5"/>
              </a:lnSpc>
            </a:pPr>
            <a:r>
              <a:rPr lang="en-US" sz="6860">
                <a:solidFill>
                  <a:srgbClr val="A8C269"/>
                </a:solidFill>
                <a:latin typeface="Yeseva One"/>
                <a:ea typeface="Yeseva One"/>
                <a:cs typeface="Yeseva One"/>
                <a:sym typeface="Yeseva One"/>
              </a:rPr>
              <a:t>Bartók’s urban vs rural folkmusic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0073" y="478360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99529" y="-2481095"/>
            <a:ext cx="8137546" cy="8229600"/>
          </a:xfrm>
          <a:custGeom>
            <a:avLst/>
            <a:gdLst/>
            <a:ahLst/>
            <a:cxnLst/>
            <a:rect l="l" t="t" r="r" b="b"/>
            <a:pathLst>
              <a:path w="8137546" h="8229600">
                <a:moveTo>
                  <a:pt x="0" y="0"/>
                </a:moveTo>
                <a:lnTo>
                  <a:pt x="8137546" y="0"/>
                </a:lnTo>
                <a:lnTo>
                  <a:pt x="813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30093" y="6677712"/>
            <a:ext cx="6147530" cy="3457986"/>
          </a:xfrm>
          <a:custGeom>
            <a:avLst/>
            <a:gdLst/>
            <a:ahLst/>
            <a:cxnLst/>
            <a:rect l="l" t="t" r="r" b="b"/>
            <a:pathLst>
              <a:path w="6147530" h="3457986">
                <a:moveTo>
                  <a:pt x="0" y="0"/>
                </a:moveTo>
                <a:lnTo>
                  <a:pt x="6147529" y="0"/>
                </a:lnTo>
                <a:lnTo>
                  <a:pt x="6147529" y="3457986"/>
                </a:lnTo>
                <a:lnTo>
                  <a:pt x="0" y="3457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7132" y="1798138"/>
            <a:ext cx="6447649" cy="4819618"/>
          </a:xfrm>
          <a:custGeom>
            <a:avLst/>
            <a:gdLst/>
            <a:ahLst/>
            <a:cxnLst/>
            <a:rect l="l" t="t" r="r" b="b"/>
            <a:pathLst>
              <a:path w="6447649" h="4819618">
                <a:moveTo>
                  <a:pt x="0" y="0"/>
                </a:moveTo>
                <a:lnTo>
                  <a:pt x="6447649" y="0"/>
                </a:lnTo>
                <a:lnTo>
                  <a:pt x="6447649" y="4819617"/>
                </a:lnTo>
                <a:lnTo>
                  <a:pt x="0" y="4819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4630" y="1633705"/>
            <a:ext cx="7310836" cy="4879983"/>
          </a:xfrm>
          <a:custGeom>
            <a:avLst/>
            <a:gdLst/>
            <a:ahLst/>
            <a:cxnLst/>
            <a:rect l="l" t="t" r="r" b="b"/>
            <a:pathLst>
              <a:path w="7310836" h="4879983">
                <a:moveTo>
                  <a:pt x="0" y="0"/>
                </a:moveTo>
                <a:lnTo>
                  <a:pt x="7310837" y="0"/>
                </a:lnTo>
                <a:lnTo>
                  <a:pt x="7310837" y="4879983"/>
                </a:lnTo>
                <a:lnTo>
                  <a:pt x="0" y="4879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9025" y="33789"/>
            <a:ext cx="13133707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dirty="0">
                <a:solidFill>
                  <a:srgbClr val="AED5CE"/>
                </a:solidFill>
                <a:latin typeface="Yeseva One"/>
                <a:ea typeface="Yeseva One"/>
                <a:cs typeface="Yeseva One"/>
                <a:sym typeface="Yeseva One"/>
              </a:rPr>
              <a:t>Where is Zydeco today?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6949" y="6589180"/>
            <a:ext cx="6268015" cy="113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  <a:spcBef>
                <a:spcPct val="0"/>
              </a:spcBef>
            </a:pPr>
            <a:r>
              <a:rPr lang="en-US" sz="16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Juneteenth Dance (with Step Rideau and the Zydeco Outlaws) at Eldorado Ballroom, Houston, Texas, 2003; from Roger Wood’s ‘Texas Zydeco’ and ‘Down in Houston: Bayou City Blues,’ University of Texas Press. (James Fraher)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14811" y="9878523"/>
            <a:ext cx="656943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Disney.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65467" y="5738980"/>
            <a:ext cx="3646878" cy="38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Bruce “Sunpie” Barnes and Aurélien Barnes. Photo by Ryan Hodgson-Rigsbee.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Zydeco music presentation</dc:title>
  <cp:revision>19</cp:revision>
  <dcterms:created xsi:type="dcterms:W3CDTF">2006-08-16T00:00:00Z</dcterms:created>
  <dcterms:modified xsi:type="dcterms:W3CDTF">2025-10-17T08:48:19Z</dcterms:modified>
  <dc:identifier>DAG14UwEMtg</dc:identifier>
</cp:coreProperties>
</file>