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0" r:id="rId3"/>
    <p:sldId id="263" r:id="rId4"/>
    <p:sldId id="261" r:id="rId5"/>
    <p:sldId id="262" r:id="rId6"/>
    <p:sldId id="264" r:id="rId7"/>
    <p:sldId id="266" r:id="rId8"/>
    <p:sldId id="259" r:id="rId9"/>
    <p:sldId id="265" r:id="rId10"/>
    <p:sldId id="257" r:id="rId11"/>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12/9/2025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6811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12/9/2025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0138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12/9/2025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37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12/9/2025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3226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12/9/2025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69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12/9/2025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1965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12/9/2025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1302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12/9/2025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3247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12/9/2025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437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12/9/2025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6134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12/9/2025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0537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12/9/2025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6497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Abstract red geometric pattern">
            <a:extLst>
              <a:ext uri="{FF2B5EF4-FFF2-40B4-BE49-F238E27FC236}">
                <a16:creationId xmlns:a16="http://schemas.microsoft.com/office/drawing/2014/main" id="{9502FE43-210D-AA95-B4C6-713AE0A4F49F}"/>
              </a:ext>
            </a:extLst>
          </p:cNvPr>
          <p:cNvPicPr>
            <a:picLocks noChangeAspect="1"/>
          </p:cNvPicPr>
          <p:nvPr/>
        </p:nvPicPr>
        <p:blipFill>
          <a:blip r:embed="rId2"/>
          <a:srcRect t="15730"/>
          <a:stretch>
            <a:fillRect/>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05DEC45B-BA77-21C0-3869-05DE7C92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705856"/>
            <a:ext cx="12192001" cy="115214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2932BC6A-F832-997B-A651-B30A90B057FC}"/>
              </a:ext>
            </a:extLst>
          </p:cNvPr>
          <p:cNvSpPr>
            <a:spLocks noGrp="1"/>
          </p:cNvSpPr>
          <p:nvPr>
            <p:ph type="ctrTitle"/>
          </p:nvPr>
        </p:nvSpPr>
        <p:spPr>
          <a:xfrm>
            <a:off x="15498" y="-14706"/>
            <a:ext cx="12176482" cy="1706142"/>
          </a:xfrm>
        </p:spPr>
        <p:txBody>
          <a:bodyPr anchor="ctr">
            <a:normAutofit/>
          </a:bodyPr>
          <a:lstStyle/>
          <a:p>
            <a:pPr algn="ctr"/>
            <a:r>
              <a:rPr lang="en-GB" sz="4400" dirty="0">
                <a:effectLst>
                  <a:outerShdw blurRad="38100" dist="38100" dir="2700000" algn="tl">
                    <a:srgbClr val="000000">
                      <a:alpha val="43137"/>
                    </a:srgbClr>
                  </a:outerShdw>
                </a:effectLst>
              </a:rPr>
              <a:t>RUSSIAN GAYS UNDER THE SOVIET REGIME</a:t>
            </a:r>
            <a:endParaRPr lang="he-IL" sz="4400"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EAD9437-309C-7AAD-A0AA-DFCE1FD3F4B4}"/>
              </a:ext>
            </a:extLst>
          </p:cNvPr>
          <p:cNvSpPr>
            <a:spLocks noGrp="1"/>
          </p:cNvSpPr>
          <p:nvPr>
            <p:ph type="subTitle" idx="1"/>
          </p:nvPr>
        </p:nvSpPr>
        <p:spPr>
          <a:xfrm>
            <a:off x="528780" y="1170851"/>
            <a:ext cx="3765685" cy="3977127"/>
          </a:xfrm>
        </p:spPr>
        <p:txBody>
          <a:bodyPr anchor="ctr">
            <a:normAutofit/>
          </a:bodyPr>
          <a:lstStyle/>
          <a:p>
            <a:pPr algn="ctr"/>
            <a:r>
              <a:rPr lang="en-GB" sz="2400" dirty="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Destroy homosexuality, and fascism will disappear”</a:t>
            </a:r>
          </a:p>
          <a:p>
            <a:pPr algn="ctr"/>
            <a:r>
              <a:rPr lang="en-US" sz="2400" dirty="0">
                <a:effectLst>
                  <a:outerShdw blurRad="38100" dist="38100" dir="2700000" algn="tl">
                    <a:srgbClr val="000000">
                      <a:alpha val="43137"/>
                    </a:srgbClr>
                  </a:outerShdw>
                </a:effectLst>
              </a:rPr>
              <a:t>(</a:t>
            </a:r>
            <a:r>
              <a:rPr lang="en-GB" sz="2400" dirty="0">
                <a:effectLst>
                  <a:outerShdw blurRad="38100" dist="38100" dir="2700000" algn="tl">
                    <a:srgbClr val="000000">
                      <a:alpha val="43137"/>
                    </a:srgbClr>
                  </a:outerShdw>
                </a:effectLst>
              </a:rPr>
              <a:t>Maxim Gorky</a:t>
            </a:r>
            <a:r>
              <a:rPr lang="en-US" sz="2400" dirty="0">
                <a:effectLst>
                  <a:outerShdw blurRad="38100" dist="38100" dir="2700000" algn="tl">
                    <a:srgbClr val="000000">
                      <a:alpha val="43137"/>
                    </a:srgbClr>
                  </a:outerShdw>
                </a:effectLst>
              </a:rPr>
              <a:t>)</a:t>
            </a:r>
            <a:endParaRPr lang="he-IL" sz="2400" dirty="0">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7A0A4642-D29D-0121-4C05-5A5559BC5F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560574" y="6281928"/>
            <a:ext cx="1152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EB829840-B660-F19F-59EF-720680A23E21}"/>
              </a:ext>
            </a:extLst>
          </p:cNvPr>
          <p:cNvSpPr txBox="1">
            <a:spLocks/>
          </p:cNvSpPr>
          <p:nvPr/>
        </p:nvSpPr>
        <p:spPr>
          <a:xfrm>
            <a:off x="4173808" y="2276856"/>
            <a:ext cx="2521907" cy="1152144"/>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400" u="sng" dirty="0">
                <a:effectLst>
                  <a:outerShdw blurRad="38100" dist="38100" dir="2700000" algn="tl">
                    <a:srgbClr val="000000">
                      <a:alpha val="43137"/>
                    </a:srgbClr>
                  </a:outerShdw>
                </a:effectLst>
              </a:rPr>
              <a:t>Or</a:t>
            </a:r>
            <a:r>
              <a:rPr lang="en-US" sz="2400" dirty="0">
                <a:effectLst>
                  <a:outerShdw blurRad="38100" dist="38100" dir="2700000" algn="tl">
                    <a:srgbClr val="000000">
                      <a:alpha val="43137"/>
                    </a:srgbClr>
                  </a:outerShdw>
                </a:effectLst>
              </a:rPr>
              <a:t>:</a:t>
            </a:r>
            <a:endParaRPr lang="he-IL" sz="2400" dirty="0">
              <a:effectLst>
                <a:outerShdw blurRad="38100" dist="38100" dir="2700000" algn="tl">
                  <a:srgbClr val="000000">
                    <a:alpha val="43137"/>
                  </a:srgbClr>
                </a:outerShdw>
              </a:effectLst>
            </a:endParaRPr>
          </a:p>
        </p:txBody>
      </p:sp>
      <p:sp>
        <p:nvSpPr>
          <p:cNvPr id="6" name="Subtitle 2">
            <a:extLst>
              <a:ext uri="{FF2B5EF4-FFF2-40B4-BE49-F238E27FC236}">
                <a16:creationId xmlns:a16="http://schemas.microsoft.com/office/drawing/2014/main" id="{06FBFD56-D305-503F-BE71-717AD5DE3E4E}"/>
              </a:ext>
            </a:extLst>
          </p:cNvPr>
          <p:cNvSpPr txBox="1">
            <a:spLocks/>
          </p:cNvSpPr>
          <p:nvPr/>
        </p:nvSpPr>
        <p:spPr>
          <a:xfrm>
            <a:off x="6499122" y="1578797"/>
            <a:ext cx="5016714" cy="4326194"/>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2400" dirty="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the Revolution of 1917 was the dawn of gay visibility and acceptance of homosexuality in Russian society”</a:t>
            </a:r>
          </a:p>
          <a:p>
            <a:pPr algn="ctr"/>
            <a:r>
              <a:rPr lang="en-US" sz="2400" dirty="0">
                <a:effectLst>
                  <a:outerShdw blurRad="38100" dist="38100" dir="2700000" algn="tl">
                    <a:srgbClr val="000000">
                      <a:alpha val="43137"/>
                    </a:srgbClr>
                  </a:outerShdw>
                </a:effectLst>
              </a:rPr>
              <a:t>(Simon Karlinsky)</a:t>
            </a:r>
            <a:endParaRPr lang="he-IL" sz="2400" dirty="0">
              <a:effectLst>
                <a:outerShdw blurRad="38100" dist="38100" dir="2700000" algn="tl">
                  <a:srgbClr val="000000">
                    <a:alpha val="43137"/>
                  </a:srgbClr>
                </a:outerShdw>
              </a:effectLst>
            </a:endParaRPr>
          </a:p>
        </p:txBody>
      </p:sp>
      <p:pic>
        <p:nvPicPr>
          <p:cNvPr id="8" name="Picture 7" descr="A poster of a person in a space suit&#10;&#10;AI-generated content may be incorrect.">
            <a:extLst>
              <a:ext uri="{FF2B5EF4-FFF2-40B4-BE49-F238E27FC236}">
                <a16:creationId xmlns:a16="http://schemas.microsoft.com/office/drawing/2014/main" id="{39243068-574E-CC00-1786-E46D6E3E950B}"/>
              </a:ext>
            </a:extLst>
          </p:cNvPr>
          <p:cNvPicPr>
            <a:picLocks noChangeAspect="1"/>
          </p:cNvPicPr>
          <p:nvPr/>
        </p:nvPicPr>
        <p:blipFill>
          <a:blip r:embed="rId3">
            <a:extLst>
              <a:ext uri="{28A0092B-C50C-407E-A947-70E740481C1C}">
                <a14:useLocalDpi xmlns:a14="http://schemas.microsoft.com/office/drawing/2010/main" val="0"/>
              </a:ext>
            </a:extLst>
          </a:blip>
          <a:srcRect b="9356"/>
          <a:stretch>
            <a:fillRect/>
          </a:stretch>
        </p:blipFill>
        <p:spPr>
          <a:xfrm>
            <a:off x="4313447" y="3764098"/>
            <a:ext cx="2242627" cy="3093902"/>
          </a:xfrm>
          <a:prstGeom prst="rect">
            <a:avLst/>
          </a:prstGeom>
        </p:spPr>
      </p:pic>
    </p:spTree>
    <p:extLst>
      <p:ext uri="{BB962C8B-B14F-4D97-AF65-F5344CB8AC3E}">
        <p14:creationId xmlns:p14="http://schemas.microsoft.com/office/powerpoint/2010/main" val="406476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73152"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holding a rainbow flag&#10;&#10;AI-generated content may be incorrect.">
            <a:extLst>
              <a:ext uri="{FF2B5EF4-FFF2-40B4-BE49-F238E27FC236}">
                <a16:creationId xmlns:a16="http://schemas.microsoft.com/office/drawing/2014/main" id="{958B0A86-F5A1-B375-50FE-FEF786991F88}"/>
              </a:ext>
            </a:extLst>
          </p:cNvPr>
          <p:cNvPicPr>
            <a:picLocks noChangeAspect="1"/>
          </p:cNvPicPr>
          <p:nvPr/>
        </p:nvPicPr>
        <p:blipFill>
          <a:blip r:embed="rId2">
            <a:extLst>
              <a:ext uri="{28A0092B-C50C-407E-A947-70E740481C1C}">
                <a14:useLocalDpi xmlns:a14="http://schemas.microsoft.com/office/drawing/2010/main" val="0"/>
              </a:ext>
            </a:extLst>
          </a:blip>
          <a:srcRect b="6134"/>
          <a:stretch>
            <a:fillRect/>
          </a:stretch>
        </p:blipFill>
        <p:spPr>
          <a:xfrm>
            <a:off x="8668283" y="210702"/>
            <a:ext cx="2366863" cy="3500076"/>
          </a:xfrm>
          <a:prstGeom prst="rect">
            <a:avLst/>
          </a:prstGeom>
        </p:spPr>
      </p:pic>
      <p:sp>
        <p:nvSpPr>
          <p:cNvPr id="24" name="Rectangle 23">
            <a:extLst>
              <a:ext uri="{FF2B5EF4-FFF2-40B4-BE49-F238E27FC236}">
                <a16:creationId xmlns:a16="http://schemas.microsoft.com/office/drawing/2014/main" id="{6F32C1A4-2AC7-48CB-9AB7-B80470C0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627" y="2779776"/>
            <a:ext cx="73152" cy="40782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 with arms up&#10;&#10;AI-generated content may be incorrect.">
            <a:extLst>
              <a:ext uri="{FF2B5EF4-FFF2-40B4-BE49-F238E27FC236}">
                <a16:creationId xmlns:a16="http://schemas.microsoft.com/office/drawing/2014/main" id="{4494A9AF-6C88-A01B-5E7C-0B1D7D2C7891}"/>
              </a:ext>
            </a:extLst>
          </p:cNvPr>
          <p:cNvPicPr>
            <a:picLocks noChangeAspect="1"/>
          </p:cNvPicPr>
          <p:nvPr/>
        </p:nvPicPr>
        <p:blipFill>
          <a:blip r:embed="rId3">
            <a:extLst>
              <a:ext uri="{28A0092B-C50C-407E-A947-70E740481C1C}">
                <a14:useLocalDpi xmlns:a14="http://schemas.microsoft.com/office/drawing/2010/main" val="0"/>
              </a:ext>
            </a:extLst>
          </a:blip>
          <a:srcRect r="2893"/>
          <a:stretch>
            <a:fillRect/>
          </a:stretch>
        </p:blipFill>
        <p:spPr>
          <a:xfrm>
            <a:off x="5149956" y="71590"/>
            <a:ext cx="1786021" cy="2645739"/>
          </a:xfrm>
          <a:prstGeom prst="rect">
            <a:avLst/>
          </a:prstGeom>
        </p:spPr>
      </p:pic>
      <p:sp>
        <p:nvSpPr>
          <p:cNvPr id="26" name="Rectangle 25">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73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ollage of posters with a couple of men kissing&#10;&#10;AI-generated content may be incorrect.">
            <a:extLst>
              <a:ext uri="{FF2B5EF4-FFF2-40B4-BE49-F238E27FC236}">
                <a16:creationId xmlns:a16="http://schemas.microsoft.com/office/drawing/2014/main" id="{846979B0-03D1-85FC-D610-D624A34FA3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735" y="3006941"/>
            <a:ext cx="2591377" cy="3715237"/>
          </a:xfrm>
          <a:prstGeom prst="rect">
            <a:avLst/>
          </a:prstGeom>
        </p:spPr>
      </p:pic>
      <p:pic>
        <p:nvPicPr>
          <p:cNvPr id="18" name="Picture 17" descr="A person holding flowers and shaking hands with another person&#10;&#10;AI-generated content may be incorrect.">
            <a:extLst>
              <a:ext uri="{FF2B5EF4-FFF2-40B4-BE49-F238E27FC236}">
                <a16:creationId xmlns:a16="http://schemas.microsoft.com/office/drawing/2014/main" id="{B94C36D5-67C4-3406-3792-3935EF870D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3820" y="4111509"/>
            <a:ext cx="1935788" cy="2571123"/>
          </a:xfrm>
          <a:prstGeom prst="rect">
            <a:avLst/>
          </a:prstGeom>
        </p:spPr>
      </p:pic>
      <p:pic>
        <p:nvPicPr>
          <p:cNvPr id="25" name="Picture 24" descr="A poster of two men hugging&#10;&#10;AI-generated content may be incorrect.">
            <a:extLst>
              <a:ext uri="{FF2B5EF4-FFF2-40B4-BE49-F238E27FC236}">
                <a16:creationId xmlns:a16="http://schemas.microsoft.com/office/drawing/2014/main" id="{0370E3A8-BC34-35E1-FF20-8EB660B190BD}"/>
              </a:ext>
            </a:extLst>
          </p:cNvPr>
          <p:cNvPicPr>
            <a:picLocks noChangeAspect="1"/>
          </p:cNvPicPr>
          <p:nvPr/>
        </p:nvPicPr>
        <p:blipFill>
          <a:blip r:embed="rId6">
            <a:extLst>
              <a:ext uri="{28A0092B-C50C-407E-A947-70E740481C1C}">
                <a14:useLocalDpi xmlns:a14="http://schemas.microsoft.com/office/drawing/2010/main" val="0"/>
              </a:ext>
            </a:extLst>
          </a:blip>
          <a:srcRect l="7068" t="15969" r="7294" b="17364"/>
          <a:stretch>
            <a:fillRect/>
          </a:stretch>
        </p:blipFill>
        <p:spPr>
          <a:xfrm>
            <a:off x="248989" y="3006941"/>
            <a:ext cx="2643668" cy="3658728"/>
          </a:xfrm>
          <a:prstGeom prst="rect">
            <a:avLst/>
          </a:prstGeom>
        </p:spPr>
      </p:pic>
      <p:pic>
        <p:nvPicPr>
          <p:cNvPr id="29" name="Picture 28" descr="A person and person with a rainbow flag behind them&#10;&#10;AI-generated content may be incorrect.">
            <a:extLst>
              <a:ext uri="{FF2B5EF4-FFF2-40B4-BE49-F238E27FC236}">
                <a16:creationId xmlns:a16="http://schemas.microsoft.com/office/drawing/2014/main" id="{927EEE6C-C720-AC4F-5296-335563569D3D}"/>
              </a:ext>
            </a:extLst>
          </p:cNvPr>
          <p:cNvPicPr>
            <a:picLocks noChangeAspect="1"/>
          </p:cNvPicPr>
          <p:nvPr/>
        </p:nvPicPr>
        <p:blipFill>
          <a:blip r:embed="rId7">
            <a:extLst>
              <a:ext uri="{28A0092B-C50C-407E-A947-70E740481C1C}">
                <a14:useLocalDpi xmlns:a14="http://schemas.microsoft.com/office/drawing/2010/main" val="0"/>
              </a:ext>
            </a:extLst>
          </a:blip>
          <a:srcRect b="9006"/>
          <a:stretch>
            <a:fillRect/>
          </a:stretch>
        </p:blipFill>
        <p:spPr>
          <a:xfrm>
            <a:off x="324025" y="233290"/>
            <a:ext cx="3388514" cy="2190799"/>
          </a:xfrm>
          <a:prstGeom prst="rect">
            <a:avLst/>
          </a:prstGeom>
        </p:spPr>
      </p:pic>
    </p:spTree>
    <p:extLst>
      <p:ext uri="{BB962C8B-B14F-4D97-AF65-F5344CB8AC3E}">
        <p14:creationId xmlns:p14="http://schemas.microsoft.com/office/powerpoint/2010/main" val="359455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66225B-3B4A-3933-3CE2-FC16B836AE2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9B87114-BB22-18DA-536F-C644A1863425}"/>
              </a:ext>
            </a:extLst>
          </p:cNvPr>
          <p:cNvSpPr>
            <a:spLocks noGrp="1"/>
          </p:cNvSpPr>
          <p:nvPr>
            <p:ph type="title"/>
          </p:nvPr>
        </p:nvSpPr>
        <p:spPr>
          <a:xfrm>
            <a:off x="455355" y="234002"/>
            <a:ext cx="10847494" cy="1171069"/>
          </a:xfrm>
        </p:spPr>
        <p:txBody>
          <a:bodyPr vert="horz" lIns="91440" tIns="45720" rIns="91440" bIns="45720" rtlCol="0" anchor="t">
            <a:normAutofit/>
          </a:bodyPr>
          <a:lstStyle/>
          <a:p>
            <a:r>
              <a:rPr lang="en-US" dirty="0">
                <a:solidFill>
                  <a:srgbClr val="C00000"/>
                </a:solidFill>
                <a:effectLst>
                  <a:outerShdw blurRad="38100" dist="38100" dir="2700000" algn="tl">
                    <a:srgbClr val="000000">
                      <a:alpha val="43137"/>
                    </a:srgbClr>
                  </a:outerShdw>
                </a:effectLst>
              </a:rPr>
              <a:t>Not All of the Same History:</a:t>
            </a:r>
          </a:p>
        </p:txBody>
      </p:sp>
      <p:sp>
        <p:nvSpPr>
          <p:cNvPr id="3" name="Title 1">
            <a:extLst>
              <a:ext uri="{FF2B5EF4-FFF2-40B4-BE49-F238E27FC236}">
                <a16:creationId xmlns:a16="http://schemas.microsoft.com/office/drawing/2014/main" id="{EF5CFA14-6257-E864-FDEF-D9F17FFF7E0C}"/>
              </a:ext>
            </a:extLst>
          </p:cNvPr>
          <p:cNvSpPr txBox="1">
            <a:spLocks/>
          </p:cNvSpPr>
          <p:nvPr/>
        </p:nvSpPr>
        <p:spPr>
          <a:xfrm>
            <a:off x="455355" y="1509919"/>
            <a:ext cx="11235200" cy="4177642"/>
          </a:xfrm>
          <a:prstGeom prst="rect">
            <a:avLst/>
          </a:prstGeom>
        </p:spPr>
        <p:txBody>
          <a:bodyPr vert="horz" lIns="91440" tIns="45720" rIns="91440" bIns="45720" rtlCol="0" anchor="t">
            <a:normAutofit fontScale="92500"/>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685800" indent="-685800">
              <a:lnSpc>
                <a:spcPct val="110000"/>
              </a:lnSpc>
              <a:spcAft>
                <a:spcPts val="600"/>
              </a:spcAft>
              <a:buSzPct val="87000"/>
              <a:buFont typeface="Arial" panose="020B0604020202020204" pitchFamily="34" charset="0"/>
              <a:buChar char="•"/>
            </a:pPr>
            <a:r>
              <a:rPr lang="en-GB" sz="2400" dirty="0"/>
              <a:t>Between The First Russian Revolution &amp;</a:t>
            </a:r>
            <a:r>
              <a:rPr lang="he-IL" sz="2400" dirty="0"/>
              <a:t> </a:t>
            </a:r>
            <a:r>
              <a:rPr lang="en-GB" sz="2400" dirty="0"/>
              <a:t>The Bolshevik Revolution (</a:t>
            </a:r>
            <a:r>
              <a:rPr lang="en-US" sz="2400" dirty="0">
                <a:latin typeface="+mn-lt"/>
                <a:ea typeface="+mn-ea"/>
                <a:cs typeface="+mn-cs"/>
              </a:rPr>
              <a:t>1905-1917)</a:t>
            </a:r>
            <a:br>
              <a:rPr lang="en-US" sz="2400" dirty="0">
                <a:latin typeface="+mn-lt"/>
                <a:ea typeface="+mn-ea"/>
                <a:cs typeface="+mn-cs"/>
              </a:rPr>
            </a:br>
            <a:endParaRPr lang="en-US" sz="2400" dirty="0">
              <a:latin typeface="+mn-lt"/>
              <a:ea typeface="+mn-ea"/>
              <a:cs typeface="+mn-cs"/>
            </a:endParaRPr>
          </a:p>
          <a:p>
            <a:pPr marL="685800" indent="-685800">
              <a:lnSpc>
                <a:spcPct val="110000"/>
              </a:lnSpc>
              <a:spcAft>
                <a:spcPts val="600"/>
              </a:spcAft>
              <a:buSzPct val="87000"/>
              <a:buFont typeface="Arial" panose="020B0604020202020204" pitchFamily="34" charset="0"/>
              <a:buChar char="•"/>
            </a:pPr>
            <a:r>
              <a:rPr lang="en-US" sz="2400" dirty="0">
                <a:latin typeface="+mn-lt"/>
                <a:ea typeface="+mn-ea"/>
                <a:cs typeface="+mn-cs"/>
              </a:rPr>
              <a:t>From Lenin To The Sodomy Law &amp; </a:t>
            </a:r>
            <a:r>
              <a:rPr lang="en-GB" sz="2400" dirty="0"/>
              <a:t>Article 121</a:t>
            </a:r>
            <a:r>
              <a:rPr lang="en-US" sz="2400" dirty="0">
                <a:latin typeface="+mn-lt"/>
                <a:ea typeface="+mn-ea"/>
                <a:cs typeface="+mn-cs"/>
              </a:rPr>
              <a:t> (1917-1933/4)</a:t>
            </a:r>
            <a:br>
              <a:rPr lang="en-US" sz="2400" dirty="0">
                <a:latin typeface="+mn-lt"/>
                <a:ea typeface="+mn-ea"/>
                <a:cs typeface="+mn-cs"/>
              </a:rPr>
            </a:br>
            <a:endParaRPr lang="en-US" sz="2400" dirty="0">
              <a:latin typeface="+mn-lt"/>
              <a:ea typeface="+mn-ea"/>
              <a:cs typeface="+mn-cs"/>
            </a:endParaRPr>
          </a:p>
          <a:p>
            <a:pPr marL="685800" indent="-685800">
              <a:lnSpc>
                <a:spcPct val="110000"/>
              </a:lnSpc>
              <a:spcAft>
                <a:spcPts val="600"/>
              </a:spcAft>
              <a:buSzPct val="87000"/>
              <a:buFont typeface="Arial" panose="020B0604020202020204" pitchFamily="34" charset="0"/>
              <a:buChar char="•"/>
            </a:pPr>
            <a:r>
              <a:rPr lang="en-US" sz="2400" dirty="0">
                <a:latin typeface="+mn-lt"/>
                <a:ea typeface="+mn-ea"/>
                <a:cs typeface="+mn-cs"/>
              </a:rPr>
              <a:t>Stalin’s Homophobic Era (1934-1953)</a:t>
            </a:r>
            <a:br>
              <a:rPr lang="en-US" sz="2400" dirty="0">
                <a:latin typeface="+mn-lt"/>
                <a:ea typeface="+mn-ea"/>
                <a:cs typeface="+mn-cs"/>
              </a:rPr>
            </a:br>
            <a:endParaRPr lang="en-US" sz="2400" dirty="0">
              <a:latin typeface="+mn-lt"/>
              <a:ea typeface="+mn-ea"/>
              <a:cs typeface="+mn-cs"/>
            </a:endParaRPr>
          </a:p>
          <a:p>
            <a:pPr marL="685800" indent="-685800">
              <a:lnSpc>
                <a:spcPct val="110000"/>
              </a:lnSpc>
              <a:spcAft>
                <a:spcPts val="600"/>
              </a:spcAft>
              <a:buSzPct val="87000"/>
              <a:buFont typeface="Arial" panose="020B0604020202020204" pitchFamily="34" charset="0"/>
              <a:buChar char="•"/>
            </a:pPr>
            <a:r>
              <a:rPr lang="en-US" sz="2400" dirty="0">
                <a:latin typeface="+mn-lt"/>
                <a:ea typeface="+mn-ea"/>
                <a:cs typeface="+mn-cs"/>
              </a:rPr>
              <a:t>After Stalin’s Death (1953-1964)</a:t>
            </a:r>
          </a:p>
          <a:p>
            <a:pPr marL="685800" indent="-685800">
              <a:lnSpc>
                <a:spcPct val="110000"/>
              </a:lnSpc>
              <a:spcAft>
                <a:spcPts val="600"/>
              </a:spcAft>
              <a:buSzPct val="87000"/>
              <a:buFont typeface="Arial" panose="020B0604020202020204" pitchFamily="34" charset="0"/>
              <a:buChar char="•"/>
            </a:pPr>
            <a:endParaRPr lang="en-US" sz="2400" dirty="0">
              <a:latin typeface="+mn-lt"/>
              <a:ea typeface="+mn-ea"/>
              <a:cs typeface="+mn-cs"/>
            </a:endParaRPr>
          </a:p>
          <a:p>
            <a:pPr marL="685800" indent="-685800">
              <a:lnSpc>
                <a:spcPct val="110000"/>
              </a:lnSpc>
              <a:spcAft>
                <a:spcPts val="600"/>
              </a:spcAft>
              <a:buSzPct val="87000"/>
              <a:buFont typeface="Arial" panose="020B0604020202020204" pitchFamily="34" charset="0"/>
              <a:buChar char="•"/>
            </a:pPr>
            <a:r>
              <a:rPr lang="en-US" sz="2400" dirty="0"/>
              <a:t>Western </a:t>
            </a:r>
            <a:r>
              <a:rPr lang="en-US" sz="2400" dirty="0">
                <a:latin typeface="+mn-lt"/>
                <a:ea typeface="+mn-ea"/>
                <a:cs typeface="+mn-cs"/>
              </a:rPr>
              <a:t>Sex Liberation &amp; The End Of The Soviet Union (1964-1993)</a:t>
            </a:r>
            <a:br>
              <a:rPr lang="en-US" sz="2400" dirty="0">
                <a:latin typeface="+mn-lt"/>
                <a:ea typeface="+mn-ea"/>
                <a:cs typeface="+mn-cs"/>
              </a:rPr>
            </a:br>
            <a:endParaRPr lang="en-US" sz="2400" dirty="0">
              <a:latin typeface="+mn-lt"/>
              <a:ea typeface="+mn-ea"/>
              <a:cs typeface="+mn-cs"/>
            </a:endParaRPr>
          </a:p>
        </p:txBody>
      </p:sp>
      <p:cxnSp>
        <p:nvCxnSpPr>
          <p:cNvPr id="14" name="Straight Connector 13">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82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C26631-9F70-E05A-F88E-AF9498AA62E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ADF5C8A-C00A-FD63-B6CD-40FE70DC1385}"/>
              </a:ext>
            </a:extLst>
          </p:cNvPr>
          <p:cNvSpPr>
            <a:spLocks noGrp="1"/>
          </p:cNvSpPr>
          <p:nvPr>
            <p:ph type="title"/>
          </p:nvPr>
        </p:nvSpPr>
        <p:spPr>
          <a:xfrm>
            <a:off x="278961" y="268263"/>
            <a:ext cx="11352599" cy="1111045"/>
          </a:xfrm>
        </p:spPr>
        <p:txBody>
          <a:bodyPr vert="horz" lIns="91440" tIns="45720" rIns="91440" bIns="45720" rtlCol="0" anchor="t">
            <a:normAutofit fontScale="90000"/>
          </a:bodyPr>
          <a:lstStyle/>
          <a:p>
            <a:r>
              <a:rPr lang="en-US" dirty="0">
                <a:solidFill>
                  <a:srgbClr val="C00000"/>
                </a:solidFill>
                <a:effectLst>
                  <a:outerShdw blurRad="38100" dist="38100" dir="2700000" algn="tl">
                    <a:srgbClr val="000000">
                      <a:alpha val="43137"/>
                    </a:srgbClr>
                  </a:outerShdw>
                </a:effectLst>
              </a:rPr>
              <a:t>Lesbians &amp; Homosexuals in Russian 20</a:t>
            </a:r>
            <a:r>
              <a:rPr lang="en-US" baseline="30000" dirty="0">
                <a:solidFill>
                  <a:srgbClr val="C00000"/>
                </a:solidFill>
                <a:effectLst>
                  <a:outerShdw blurRad="38100" dist="38100" dir="2700000" algn="tl">
                    <a:srgbClr val="000000">
                      <a:alpha val="43137"/>
                    </a:srgbClr>
                  </a:outerShdw>
                </a:effectLst>
              </a:rPr>
              <a:t>th</a:t>
            </a:r>
            <a:r>
              <a:rPr lang="en-US" dirty="0">
                <a:solidFill>
                  <a:srgbClr val="C00000"/>
                </a:solidFill>
                <a:effectLst>
                  <a:outerShdw blurRad="38100" dist="38100" dir="2700000" algn="tl">
                    <a:srgbClr val="000000">
                      <a:alpha val="43137"/>
                    </a:srgbClr>
                  </a:outerShdw>
                </a:effectLst>
              </a:rPr>
              <a:t> Centaury Art:</a:t>
            </a:r>
          </a:p>
        </p:txBody>
      </p:sp>
      <p:cxnSp>
        <p:nvCxnSpPr>
          <p:cNvPr id="13" name="Straight Connector 12">
            <a:extLst>
              <a:ext uri="{FF2B5EF4-FFF2-40B4-BE49-F238E27FC236}">
                <a16:creationId xmlns:a16="http://schemas.microsoft.com/office/drawing/2014/main" id="{9B5F4E67-4DB9-8422-13E5-B36FD48EC4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36AF877-75BA-2E2F-C3E4-3EF8B43156B7}"/>
              </a:ext>
            </a:extLst>
          </p:cNvPr>
          <p:cNvSpPr txBox="1">
            <a:spLocks/>
          </p:cNvSpPr>
          <p:nvPr/>
        </p:nvSpPr>
        <p:spPr>
          <a:xfrm>
            <a:off x="6982629" y="4674238"/>
            <a:ext cx="4205136" cy="159854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110000"/>
              </a:lnSpc>
              <a:spcAft>
                <a:spcPts val="600"/>
              </a:spcAft>
              <a:buSzPct val="87000"/>
            </a:pPr>
            <a:r>
              <a:rPr lang="en-US" sz="2000" dirty="0"/>
              <a:t>“The first decade of the Soviet Union was an era of unparalleled sexual experimentation”</a:t>
            </a:r>
          </a:p>
          <a:p>
            <a:pPr>
              <a:lnSpc>
                <a:spcPct val="110000"/>
              </a:lnSpc>
              <a:spcAft>
                <a:spcPts val="600"/>
              </a:spcAft>
              <a:buSzPct val="87000"/>
            </a:pPr>
            <a:r>
              <a:rPr lang="en-US" sz="2000" dirty="0">
                <a:latin typeface="+mn-lt"/>
                <a:ea typeface="+mn-ea"/>
                <a:cs typeface="+mn-cs"/>
              </a:rPr>
              <a:t>(Author Christopher Isherwood)</a:t>
            </a:r>
          </a:p>
        </p:txBody>
      </p:sp>
      <p:pic>
        <p:nvPicPr>
          <p:cNvPr id="15" name="Picture 14" descr="A close-up of a hand&#10;&#10;AI-generated content may be incorrect.">
            <a:extLst>
              <a:ext uri="{FF2B5EF4-FFF2-40B4-BE49-F238E27FC236}">
                <a16:creationId xmlns:a16="http://schemas.microsoft.com/office/drawing/2014/main" id="{0BAC9FBF-E060-5DDE-4967-02FC070AE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556" y="1186517"/>
            <a:ext cx="2030233" cy="3158140"/>
          </a:xfrm>
          <a:prstGeom prst="rect">
            <a:avLst/>
          </a:prstGeom>
        </p:spPr>
      </p:pic>
      <p:sp>
        <p:nvSpPr>
          <p:cNvPr id="17" name="TextBox 16">
            <a:extLst>
              <a:ext uri="{FF2B5EF4-FFF2-40B4-BE49-F238E27FC236}">
                <a16:creationId xmlns:a16="http://schemas.microsoft.com/office/drawing/2014/main" id="{6BBD48CA-9F24-270D-67FF-AAFF176DA522}"/>
              </a:ext>
            </a:extLst>
          </p:cNvPr>
          <p:cNvSpPr txBox="1"/>
          <p:nvPr/>
        </p:nvSpPr>
        <p:spPr>
          <a:xfrm>
            <a:off x="8416413" y="1126518"/>
            <a:ext cx="4009261" cy="400110"/>
          </a:xfrm>
          <a:prstGeom prst="rect">
            <a:avLst/>
          </a:prstGeom>
          <a:noFill/>
        </p:spPr>
        <p:txBody>
          <a:bodyPr wrap="square">
            <a:spAutoFit/>
          </a:bodyPr>
          <a:lstStyle/>
          <a:p>
            <a:r>
              <a:rPr lang="en-GB" sz="2000" dirty="0"/>
              <a:t>Poet Nikolai Klyuev (1884-1937)</a:t>
            </a:r>
            <a:endParaRPr lang="he-IL" sz="2000" dirty="0"/>
          </a:p>
        </p:txBody>
      </p:sp>
      <p:pic>
        <p:nvPicPr>
          <p:cNvPr id="19" name="Picture 18" descr="A person with a beard and mustache&#10;&#10;AI-generated content may be incorrect.">
            <a:extLst>
              <a:ext uri="{FF2B5EF4-FFF2-40B4-BE49-F238E27FC236}">
                <a16:creationId xmlns:a16="http://schemas.microsoft.com/office/drawing/2014/main" id="{420679A7-5ADA-10FA-8F27-930CABCB6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5048" y="1612392"/>
            <a:ext cx="1876425" cy="2438400"/>
          </a:xfrm>
          <a:prstGeom prst="rect">
            <a:avLst/>
          </a:prstGeom>
        </p:spPr>
      </p:pic>
      <p:sp>
        <p:nvSpPr>
          <p:cNvPr id="22" name="TextBox 21">
            <a:extLst>
              <a:ext uri="{FF2B5EF4-FFF2-40B4-BE49-F238E27FC236}">
                <a16:creationId xmlns:a16="http://schemas.microsoft.com/office/drawing/2014/main" id="{E7B6723D-24E4-CF35-CBD0-263A33D5537E}"/>
              </a:ext>
            </a:extLst>
          </p:cNvPr>
          <p:cNvSpPr txBox="1"/>
          <p:nvPr/>
        </p:nvSpPr>
        <p:spPr>
          <a:xfrm>
            <a:off x="285627" y="1136962"/>
            <a:ext cx="5555518" cy="707886"/>
          </a:xfrm>
          <a:prstGeom prst="rect">
            <a:avLst/>
          </a:prstGeom>
          <a:noFill/>
        </p:spPr>
        <p:txBody>
          <a:bodyPr wrap="square">
            <a:spAutoFit/>
          </a:bodyPr>
          <a:lstStyle/>
          <a:p>
            <a:r>
              <a:rPr lang="en-GB" sz="2000" dirty="0"/>
              <a:t>The relationship of poets Sophia Parnok (1885-1933) &amp; Marina Tsvetaeva (1892-1941)</a:t>
            </a:r>
            <a:endParaRPr lang="he-IL" sz="2000" dirty="0"/>
          </a:p>
        </p:txBody>
      </p:sp>
      <p:pic>
        <p:nvPicPr>
          <p:cNvPr id="26" name="Picture 25" descr="A person with short hair and a person with short hair&#10;&#10;AI-generated content may be incorrect.">
            <a:extLst>
              <a:ext uri="{FF2B5EF4-FFF2-40B4-BE49-F238E27FC236}">
                <a16:creationId xmlns:a16="http://schemas.microsoft.com/office/drawing/2014/main" id="{E124C550-CD59-B90A-46C1-C31599CA6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252" y="1923503"/>
            <a:ext cx="3033963" cy="1950405"/>
          </a:xfrm>
          <a:prstGeom prst="rect">
            <a:avLst/>
          </a:prstGeom>
        </p:spPr>
      </p:pic>
      <p:pic>
        <p:nvPicPr>
          <p:cNvPr id="28" name="Picture 27" descr="A close up of a paper&#10;&#10;AI-generated content may be incorrect.">
            <a:extLst>
              <a:ext uri="{FF2B5EF4-FFF2-40B4-BE49-F238E27FC236}">
                <a16:creationId xmlns:a16="http://schemas.microsoft.com/office/drawing/2014/main" id="{E9056C3E-0AC9-3583-55FE-98423A0B7AAF}"/>
              </a:ext>
            </a:extLst>
          </p:cNvPr>
          <p:cNvPicPr>
            <a:picLocks noChangeAspect="1"/>
          </p:cNvPicPr>
          <p:nvPr/>
        </p:nvPicPr>
        <p:blipFill>
          <a:blip r:embed="rId5">
            <a:extLst>
              <a:ext uri="{28A0092B-C50C-407E-A947-70E740481C1C}">
                <a14:useLocalDpi xmlns:a14="http://schemas.microsoft.com/office/drawing/2010/main" val="0"/>
              </a:ext>
            </a:extLst>
          </a:blip>
          <a:srcRect l="2349" t="8509" r="2858" b="7305"/>
          <a:stretch>
            <a:fillRect/>
          </a:stretch>
        </p:blipFill>
        <p:spPr>
          <a:xfrm>
            <a:off x="465775" y="4171760"/>
            <a:ext cx="5125342" cy="1515809"/>
          </a:xfrm>
          <a:prstGeom prst="rect">
            <a:avLst/>
          </a:prstGeom>
        </p:spPr>
      </p:pic>
      <p:sp>
        <p:nvSpPr>
          <p:cNvPr id="29" name="TextBox 28">
            <a:extLst>
              <a:ext uri="{FF2B5EF4-FFF2-40B4-BE49-F238E27FC236}">
                <a16:creationId xmlns:a16="http://schemas.microsoft.com/office/drawing/2014/main" id="{E0DB340B-D319-3DB6-7078-A893777EF529}"/>
              </a:ext>
            </a:extLst>
          </p:cNvPr>
          <p:cNvSpPr txBox="1"/>
          <p:nvPr/>
        </p:nvSpPr>
        <p:spPr>
          <a:xfrm>
            <a:off x="1097341" y="5672617"/>
            <a:ext cx="3513989" cy="400110"/>
          </a:xfrm>
          <a:prstGeom prst="rect">
            <a:avLst/>
          </a:prstGeom>
          <a:noFill/>
        </p:spPr>
        <p:txBody>
          <a:bodyPr wrap="square">
            <a:spAutoFit/>
          </a:bodyPr>
          <a:lstStyle/>
          <a:p>
            <a:r>
              <a:rPr lang="en-GB" sz="2000" dirty="0"/>
              <a:t>Tsvetaeva’s poem “Girlfriend”</a:t>
            </a:r>
            <a:endParaRPr lang="he-IL" sz="2000" dirty="0"/>
          </a:p>
        </p:txBody>
      </p:sp>
    </p:spTree>
    <p:extLst>
      <p:ext uri="{BB962C8B-B14F-4D97-AF65-F5344CB8AC3E}">
        <p14:creationId xmlns:p14="http://schemas.microsoft.com/office/powerpoint/2010/main" val="649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5326D8-4151-64F6-B007-E898C1BB207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8896DA6-C090-F845-CAE7-CE3292A7C43E}"/>
              </a:ext>
            </a:extLst>
          </p:cNvPr>
          <p:cNvSpPr>
            <a:spLocks noGrp="1"/>
          </p:cNvSpPr>
          <p:nvPr>
            <p:ph type="title"/>
          </p:nvPr>
        </p:nvSpPr>
        <p:spPr>
          <a:xfrm>
            <a:off x="249465" y="245806"/>
            <a:ext cx="8294766" cy="845975"/>
          </a:xfrm>
        </p:spPr>
        <p:txBody>
          <a:bodyPr vert="horz" lIns="91440" tIns="45720" rIns="91440" bIns="45720" rtlCol="0" anchor="t">
            <a:normAutofit/>
          </a:bodyPr>
          <a:lstStyle/>
          <a:p>
            <a:r>
              <a:rPr lang="en-US" dirty="0">
                <a:solidFill>
                  <a:srgbClr val="C00000"/>
                </a:solidFill>
                <a:effectLst>
                  <a:outerShdw blurRad="38100" dist="38100" dir="2700000" algn="tl">
                    <a:srgbClr val="000000">
                      <a:alpha val="43137"/>
                    </a:srgbClr>
                  </a:outerShdw>
                </a:effectLst>
              </a:rPr>
              <a:t>Homosexuality &amp; Soviet Science:</a:t>
            </a:r>
          </a:p>
        </p:txBody>
      </p:sp>
      <p:cxnSp>
        <p:nvCxnSpPr>
          <p:cNvPr id="21" name="Straight Connector 20">
            <a:extLst>
              <a:ext uri="{FF2B5EF4-FFF2-40B4-BE49-F238E27FC236}">
                <a16:creationId xmlns:a16="http://schemas.microsoft.com/office/drawing/2014/main" id="{9B5F4E67-4DB9-8422-13E5-B36FD48EC4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1103B71-2BC7-0D05-F2F2-8BB15C2F1669}"/>
              </a:ext>
            </a:extLst>
          </p:cNvPr>
          <p:cNvSpPr txBox="1">
            <a:spLocks/>
          </p:cNvSpPr>
          <p:nvPr/>
        </p:nvSpPr>
        <p:spPr>
          <a:xfrm>
            <a:off x="455355" y="1509919"/>
            <a:ext cx="11235200" cy="417764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685800" indent="-685800">
              <a:lnSpc>
                <a:spcPct val="110000"/>
              </a:lnSpc>
              <a:spcAft>
                <a:spcPts val="600"/>
              </a:spcAft>
              <a:buSzPct val="87000"/>
              <a:buFont typeface="Arial" panose="020B0604020202020204" pitchFamily="34" charset="0"/>
              <a:buChar char="•"/>
            </a:pPr>
            <a:endParaRPr lang="en-US" sz="2400" dirty="0">
              <a:latin typeface="+mn-lt"/>
              <a:ea typeface="+mn-ea"/>
              <a:cs typeface="+mn-cs"/>
            </a:endParaRPr>
          </a:p>
        </p:txBody>
      </p:sp>
      <p:sp>
        <p:nvSpPr>
          <p:cNvPr id="4" name="Title 1">
            <a:extLst>
              <a:ext uri="{FF2B5EF4-FFF2-40B4-BE49-F238E27FC236}">
                <a16:creationId xmlns:a16="http://schemas.microsoft.com/office/drawing/2014/main" id="{139159AB-7969-7400-71B1-34C50F0368E4}"/>
              </a:ext>
            </a:extLst>
          </p:cNvPr>
          <p:cNvSpPr txBox="1">
            <a:spLocks/>
          </p:cNvSpPr>
          <p:nvPr/>
        </p:nvSpPr>
        <p:spPr>
          <a:xfrm>
            <a:off x="249465" y="2508175"/>
            <a:ext cx="8931070" cy="2140641"/>
          </a:xfrm>
          <a:prstGeom prst="rect">
            <a:avLst/>
          </a:prstGeom>
        </p:spPr>
        <p:txBody>
          <a:bodyPr vert="horz" lIns="91440" tIns="45720" rIns="91440" bIns="45720" rtlCol="0" anchor="t">
            <a:normAutofit fontScale="92500"/>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110000"/>
              </a:lnSpc>
              <a:spcAft>
                <a:spcPts val="600"/>
              </a:spcAft>
              <a:buSzPct val="87000"/>
            </a:pPr>
            <a:r>
              <a:rPr lang="en-US" sz="2400" dirty="0"/>
              <a:t>“I learned that Homosexuals are mending their ways by reading Marx in concentration camps… that it is unhealthy for people to enjoy themselves sexually without reproducing. This all has been proven by science, and everybody bows down in awe before its decrees”</a:t>
            </a:r>
          </a:p>
          <a:p>
            <a:pPr>
              <a:lnSpc>
                <a:spcPct val="110000"/>
              </a:lnSpc>
              <a:spcAft>
                <a:spcPts val="600"/>
              </a:spcAft>
              <a:buSzPct val="87000"/>
            </a:pPr>
            <a:r>
              <a:rPr lang="en-US" sz="2400" dirty="0"/>
              <a:t>(Pierre Herbart, a French journalist visiting the Soviet Union in 1935)   </a:t>
            </a:r>
            <a:endParaRPr lang="en-US" sz="2400" dirty="0">
              <a:latin typeface="+mn-lt"/>
              <a:ea typeface="+mn-ea"/>
              <a:cs typeface="+mn-cs"/>
            </a:endParaRPr>
          </a:p>
        </p:txBody>
      </p:sp>
      <p:sp>
        <p:nvSpPr>
          <p:cNvPr id="8" name="TextBox 7">
            <a:extLst>
              <a:ext uri="{FF2B5EF4-FFF2-40B4-BE49-F238E27FC236}">
                <a16:creationId xmlns:a16="http://schemas.microsoft.com/office/drawing/2014/main" id="{38C55940-868F-A274-524C-93BDB5BD285F}"/>
              </a:ext>
            </a:extLst>
          </p:cNvPr>
          <p:cNvSpPr txBox="1"/>
          <p:nvPr/>
        </p:nvSpPr>
        <p:spPr>
          <a:xfrm>
            <a:off x="322620" y="1237580"/>
            <a:ext cx="8931070" cy="830997"/>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Nikolai Semashko </a:t>
            </a:r>
            <a:r>
              <a:rPr lang="en-US" sz="2400" dirty="0"/>
              <a:t>(Commissar of Health 1918-1930): Homosexuality as a medical condition that should be “understood”</a:t>
            </a:r>
            <a:endParaRPr lang="he-IL" sz="2400" dirty="0"/>
          </a:p>
        </p:txBody>
      </p:sp>
      <p:pic>
        <p:nvPicPr>
          <p:cNvPr id="19" name="Picture 18" descr="A person in a suit and tie&#10;&#10;AI-generated content may be incorrect.">
            <a:extLst>
              <a:ext uri="{FF2B5EF4-FFF2-40B4-BE49-F238E27FC236}">
                <a16:creationId xmlns:a16="http://schemas.microsoft.com/office/drawing/2014/main" id="{8DB4E749-089E-F161-6CED-FDA8B61D4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3690" y="606274"/>
            <a:ext cx="2381250" cy="3362325"/>
          </a:xfrm>
          <a:prstGeom prst="rect">
            <a:avLst/>
          </a:prstGeom>
        </p:spPr>
      </p:pic>
      <p:sp>
        <p:nvSpPr>
          <p:cNvPr id="22" name="Title 1">
            <a:extLst>
              <a:ext uri="{FF2B5EF4-FFF2-40B4-BE49-F238E27FC236}">
                <a16:creationId xmlns:a16="http://schemas.microsoft.com/office/drawing/2014/main" id="{7F033E4C-0EE9-06B1-8B61-BA25D009701A}"/>
              </a:ext>
            </a:extLst>
          </p:cNvPr>
          <p:cNvSpPr txBox="1">
            <a:spLocks/>
          </p:cNvSpPr>
          <p:nvPr/>
        </p:nvSpPr>
        <p:spPr>
          <a:xfrm>
            <a:off x="249465" y="4943388"/>
            <a:ext cx="11926528" cy="148834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110000"/>
              </a:lnSpc>
              <a:spcAft>
                <a:spcPts val="600"/>
              </a:spcAft>
              <a:buSzPct val="87000"/>
            </a:pPr>
            <a:r>
              <a:rPr lang="en-US" sz="2200" dirty="0"/>
              <a:t>“Many gays who had been prominent before the revolution married or sought a medical or psychological “cure”… and while the law did not forbid lesbianism, some woman were committed to psychiatric hospitals, or advised to undergo a sex-change operation” (David Tuller)</a:t>
            </a:r>
            <a:endParaRPr lang="en-US" sz="2200" dirty="0">
              <a:latin typeface="+mn-lt"/>
              <a:ea typeface="+mn-ea"/>
              <a:cs typeface="+mn-cs"/>
            </a:endParaRPr>
          </a:p>
        </p:txBody>
      </p:sp>
    </p:spTree>
    <p:extLst>
      <p:ext uri="{BB962C8B-B14F-4D97-AF65-F5344CB8AC3E}">
        <p14:creationId xmlns:p14="http://schemas.microsoft.com/office/powerpoint/2010/main" val="74023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3A0FF5-708F-DF59-F4EC-5D56AAD5E5A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322E5F1-C5E6-9D2A-5C5D-62BF0B97BA99}"/>
              </a:ext>
            </a:extLst>
          </p:cNvPr>
          <p:cNvSpPr>
            <a:spLocks noGrp="1"/>
          </p:cNvSpPr>
          <p:nvPr>
            <p:ph type="title"/>
          </p:nvPr>
        </p:nvSpPr>
        <p:spPr>
          <a:xfrm>
            <a:off x="200303" y="245808"/>
            <a:ext cx="10025245" cy="943896"/>
          </a:xfrm>
        </p:spPr>
        <p:txBody>
          <a:bodyPr vert="horz" lIns="91440" tIns="45720" rIns="91440" bIns="45720" rtlCol="0" anchor="t">
            <a:normAutofit/>
          </a:bodyPr>
          <a:lstStyle/>
          <a:p>
            <a:r>
              <a:rPr lang="en-US" dirty="0">
                <a:solidFill>
                  <a:srgbClr val="C00000"/>
                </a:solidFill>
                <a:effectLst>
                  <a:outerShdw blurRad="38100" dist="38100" dir="2700000" algn="tl">
                    <a:srgbClr val="000000">
                      <a:alpha val="43137"/>
                    </a:srgbClr>
                  </a:outerShdw>
                </a:effectLst>
              </a:rPr>
              <a:t>Gay “Green-Houses” in the Soviet Union:</a:t>
            </a:r>
          </a:p>
        </p:txBody>
      </p:sp>
      <p:cxnSp>
        <p:nvCxnSpPr>
          <p:cNvPr id="13" name="Straight Connector 12">
            <a:extLst>
              <a:ext uri="{FF2B5EF4-FFF2-40B4-BE49-F238E27FC236}">
                <a16:creationId xmlns:a16="http://schemas.microsoft.com/office/drawing/2014/main" id="{9B5F4E67-4DB9-8422-13E5-B36FD48EC4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D20CEE5-DFE3-A1DB-2B5E-BE8AF7ED40DE}"/>
              </a:ext>
            </a:extLst>
          </p:cNvPr>
          <p:cNvSpPr txBox="1">
            <a:spLocks/>
          </p:cNvSpPr>
          <p:nvPr/>
        </p:nvSpPr>
        <p:spPr>
          <a:xfrm>
            <a:off x="366864" y="1435512"/>
            <a:ext cx="11235200" cy="417764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685800" indent="-685800">
              <a:lnSpc>
                <a:spcPct val="110000"/>
              </a:lnSpc>
              <a:spcAft>
                <a:spcPts val="600"/>
              </a:spcAft>
              <a:buSzPct val="87000"/>
              <a:buFont typeface="Arial" panose="020B0604020202020204" pitchFamily="34" charset="0"/>
              <a:buChar char="•"/>
            </a:pPr>
            <a:endParaRPr lang="en-US" sz="2400" dirty="0">
              <a:latin typeface="+mn-lt"/>
              <a:ea typeface="+mn-ea"/>
              <a:cs typeface="+mn-cs"/>
            </a:endParaRPr>
          </a:p>
        </p:txBody>
      </p:sp>
      <p:sp>
        <p:nvSpPr>
          <p:cNvPr id="4" name="Title 1">
            <a:extLst>
              <a:ext uri="{FF2B5EF4-FFF2-40B4-BE49-F238E27FC236}">
                <a16:creationId xmlns:a16="http://schemas.microsoft.com/office/drawing/2014/main" id="{5FA74CB3-BEC0-F23E-117D-79234C95D2F4}"/>
              </a:ext>
            </a:extLst>
          </p:cNvPr>
          <p:cNvSpPr txBox="1">
            <a:spLocks/>
          </p:cNvSpPr>
          <p:nvPr/>
        </p:nvSpPr>
        <p:spPr>
          <a:xfrm>
            <a:off x="284548" y="1800175"/>
            <a:ext cx="11235200" cy="397223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685800" indent="-685800">
              <a:lnSpc>
                <a:spcPct val="110000"/>
              </a:lnSpc>
              <a:spcAft>
                <a:spcPts val="600"/>
              </a:spcAft>
              <a:buSzPct val="87000"/>
              <a:buFont typeface="Arial" panose="020B0604020202020204" pitchFamily="34" charset="0"/>
              <a:buChar char="•"/>
            </a:pPr>
            <a:r>
              <a:rPr lang="en-US" sz="2400" dirty="0"/>
              <a:t>Gulag’s Imprisonment &amp; Work Camps</a:t>
            </a:r>
            <a:br>
              <a:rPr lang="en-US" sz="2400" dirty="0"/>
            </a:br>
            <a:endParaRPr lang="en-US" sz="2400" dirty="0"/>
          </a:p>
          <a:p>
            <a:pPr marL="685800" indent="-685800">
              <a:lnSpc>
                <a:spcPct val="110000"/>
              </a:lnSpc>
              <a:spcAft>
                <a:spcPts val="600"/>
              </a:spcAft>
              <a:buSzPct val="87000"/>
              <a:buFont typeface="Arial" panose="020B0604020202020204" pitchFamily="34" charset="0"/>
              <a:buChar char="•"/>
            </a:pPr>
            <a:r>
              <a:rPr lang="en-US" sz="2400" dirty="0">
                <a:latin typeface="+mn-lt"/>
                <a:ea typeface="+mn-ea"/>
                <a:cs typeface="+mn-cs"/>
              </a:rPr>
              <a:t>Rural Areas</a:t>
            </a:r>
            <a:br>
              <a:rPr lang="en-US" sz="2400" dirty="0">
                <a:latin typeface="+mn-lt"/>
                <a:ea typeface="+mn-ea"/>
                <a:cs typeface="+mn-cs"/>
              </a:rPr>
            </a:br>
            <a:endParaRPr lang="en-US" sz="2400" dirty="0">
              <a:latin typeface="+mn-lt"/>
              <a:ea typeface="+mn-ea"/>
              <a:cs typeface="+mn-cs"/>
            </a:endParaRPr>
          </a:p>
          <a:p>
            <a:pPr marL="685800" indent="-685800">
              <a:lnSpc>
                <a:spcPct val="110000"/>
              </a:lnSpc>
              <a:spcAft>
                <a:spcPts val="600"/>
              </a:spcAft>
              <a:buSzPct val="87000"/>
              <a:buFont typeface="Arial" panose="020B0604020202020204" pitchFamily="34" charset="0"/>
              <a:buChar char="•"/>
            </a:pPr>
            <a:r>
              <a:rPr lang="en-US" sz="2400" dirty="0">
                <a:latin typeface="+mn-lt"/>
                <a:ea typeface="+mn-ea"/>
                <a:cs typeface="+mn-cs"/>
              </a:rPr>
              <a:t>The Red Army</a:t>
            </a:r>
            <a:br>
              <a:rPr lang="en-US" sz="2400" dirty="0">
                <a:latin typeface="+mn-lt"/>
                <a:ea typeface="+mn-ea"/>
                <a:cs typeface="+mn-cs"/>
              </a:rPr>
            </a:br>
            <a:endParaRPr lang="en-US" sz="2400" dirty="0">
              <a:latin typeface="+mn-lt"/>
              <a:ea typeface="+mn-ea"/>
              <a:cs typeface="+mn-cs"/>
            </a:endParaRPr>
          </a:p>
        </p:txBody>
      </p:sp>
      <p:pic>
        <p:nvPicPr>
          <p:cNvPr id="9" name="Picture 8" descr="A person in a suit and tie&#10;&#10;AI-generated content may be incorrect.">
            <a:extLst>
              <a:ext uri="{FF2B5EF4-FFF2-40B4-BE49-F238E27FC236}">
                <a16:creationId xmlns:a16="http://schemas.microsoft.com/office/drawing/2014/main" id="{B825044C-B5B4-17A0-5A7D-596DC9986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6013" y="2248424"/>
            <a:ext cx="2463566" cy="3439138"/>
          </a:xfrm>
          <a:prstGeom prst="rect">
            <a:avLst/>
          </a:prstGeom>
        </p:spPr>
      </p:pic>
      <p:sp>
        <p:nvSpPr>
          <p:cNvPr id="8" name="TextBox 7">
            <a:extLst>
              <a:ext uri="{FF2B5EF4-FFF2-40B4-BE49-F238E27FC236}">
                <a16:creationId xmlns:a16="http://schemas.microsoft.com/office/drawing/2014/main" id="{8029B746-CDA9-153B-0C04-1658E2B215AE}"/>
              </a:ext>
            </a:extLst>
          </p:cNvPr>
          <p:cNvSpPr txBox="1"/>
          <p:nvPr/>
        </p:nvSpPr>
        <p:spPr>
          <a:xfrm>
            <a:off x="2990835" y="5682644"/>
            <a:ext cx="9537291" cy="430887"/>
          </a:xfrm>
          <a:prstGeom prst="rect">
            <a:avLst/>
          </a:prstGeom>
          <a:noFill/>
        </p:spPr>
        <p:txBody>
          <a:bodyPr wrap="square">
            <a:spAutoFit/>
          </a:bodyPr>
          <a:lstStyle/>
          <a:p>
            <a:r>
              <a:rPr lang="en-GB" sz="2200" b="1" dirty="0">
                <a:effectLst>
                  <a:outerShdw blurRad="38100" dist="38100" dir="2700000" algn="tl">
                    <a:srgbClr val="000000">
                      <a:alpha val="43137"/>
                    </a:srgbClr>
                  </a:outerShdw>
                </a:effectLst>
              </a:rPr>
              <a:t>Georgy Chicherin </a:t>
            </a:r>
            <a:r>
              <a:rPr lang="en-GB" sz="2200" b="1" dirty="0"/>
              <a:t>– </a:t>
            </a:r>
            <a:r>
              <a:rPr lang="en-US" sz="2200" dirty="0"/>
              <a:t>Commissar for Foreign Affairs from 1918 to 1930 </a:t>
            </a:r>
            <a:endParaRPr lang="he-IL" sz="2200" dirty="0"/>
          </a:p>
        </p:txBody>
      </p:sp>
    </p:spTree>
    <p:extLst>
      <p:ext uri="{BB962C8B-B14F-4D97-AF65-F5344CB8AC3E}">
        <p14:creationId xmlns:p14="http://schemas.microsoft.com/office/powerpoint/2010/main" val="308016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50A367-7122-9A85-9C52-0E89156DC6A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5677D0D-B5DF-D72C-9C21-4A07C26BE131}"/>
              </a:ext>
            </a:extLst>
          </p:cNvPr>
          <p:cNvSpPr>
            <a:spLocks noGrp="1"/>
          </p:cNvSpPr>
          <p:nvPr>
            <p:ph type="title"/>
          </p:nvPr>
        </p:nvSpPr>
        <p:spPr>
          <a:xfrm>
            <a:off x="131478" y="176982"/>
            <a:ext cx="9277993" cy="1081548"/>
          </a:xfrm>
        </p:spPr>
        <p:txBody>
          <a:bodyPr vert="horz" lIns="91440" tIns="45720" rIns="91440" bIns="45720" rtlCol="0" anchor="t">
            <a:normAutofit/>
          </a:bodyPr>
          <a:lstStyle/>
          <a:p>
            <a:r>
              <a:rPr lang="en-US" dirty="0">
                <a:solidFill>
                  <a:srgbClr val="C00000"/>
                </a:solidFill>
                <a:effectLst>
                  <a:outerShdw blurRad="38100" dist="38100" dir="2700000" algn="tl">
                    <a:srgbClr val="000000">
                      <a:alpha val="43137"/>
                    </a:srgbClr>
                  </a:outerShdw>
                </a:effectLst>
              </a:rPr>
              <a:t>Ideologizing the Gay Community:</a:t>
            </a:r>
          </a:p>
        </p:txBody>
      </p:sp>
      <p:cxnSp>
        <p:nvCxnSpPr>
          <p:cNvPr id="13" name="Straight Connector 12">
            <a:extLst>
              <a:ext uri="{FF2B5EF4-FFF2-40B4-BE49-F238E27FC236}">
                <a16:creationId xmlns:a16="http://schemas.microsoft.com/office/drawing/2014/main" id="{9B5F4E67-4DB9-8422-13E5-B36FD48EC4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B0A878C-E681-DBC8-9291-9142EDF8E02F}"/>
              </a:ext>
            </a:extLst>
          </p:cNvPr>
          <p:cNvSpPr txBox="1">
            <a:spLocks/>
          </p:cNvSpPr>
          <p:nvPr/>
        </p:nvSpPr>
        <p:spPr>
          <a:xfrm>
            <a:off x="284548" y="1435512"/>
            <a:ext cx="11235200" cy="397223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685800" indent="-685800">
              <a:lnSpc>
                <a:spcPct val="110000"/>
              </a:lnSpc>
              <a:spcAft>
                <a:spcPts val="600"/>
              </a:spcAft>
              <a:buSzPct val="87000"/>
              <a:buFont typeface="Arial" panose="020B0604020202020204" pitchFamily="34" charset="0"/>
              <a:buChar char="•"/>
            </a:pPr>
            <a:r>
              <a:rPr lang="en-US" sz="2400" dirty="0">
                <a:effectLst>
                  <a:outerShdw blurRad="38100" dist="38100" dir="2700000" algn="tl">
                    <a:srgbClr val="000000">
                      <a:alpha val="43137"/>
                    </a:srgbClr>
                  </a:outerShdw>
                </a:effectLst>
              </a:rPr>
              <a:t>Fascism</a:t>
            </a:r>
            <a:r>
              <a:rPr lang="en-US" sz="2400" dirty="0"/>
              <a:t> (Gorky, Stalin &amp; others):</a:t>
            </a:r>
          </a:p>
          <a:p>
            <a:pPr>
              <a:lnSpc>
                <a:spcPct val="110000"/>
              </a:lnSpc>
              <a:spcAft>
                <a:spcPts val="600"/>
              </a:spcAft>
              <a:buSzPct val="87000"/>
            </a:pPr>
            <a:r>
              <a:rPr lang="en-GB" sz="2400" dirty="0"/>
              <a:t>        Genrikh Yagoda (Head of NKVD, 1934-1936) – fear of the</a:t>
            </a:r>
            <a:br>
              <a:rPr lang="en-GB" sz="2400" dirty="0"/>
            </a:br>
            <a:r>
              <a:rPr lang="en-GB" sz="2400" dirty="0"/>
              <a:t>        “counter-revolutionary fascist homosexual conspiracy“</a:t>
            </a:r>
            <a:r>
              <a:rPr lang="en-US" sz="2400" dirty="0"/>
              <a:t>.</a:t>
            </a:r>
            <a:br>
              <a:rPr lang="en-US" sz="2400" dirty="0">
                <a:latin typeface="+mn-lt"/>
                <a:ea typeface="+mn-ea"/>
                <a:cs typeface="+mn-cs"/>
              </a:rPr>
            </a:br>
            <a:endParaRPr lang="en-US" sz="2400" dirty="0">
              <a:latin typeface="+mn-lt"/>
              <a:ea typeface="+mn-ea"/>
              <a:cs typeface="+mn-cs"/>
            </a:endParaRPr>
          </a:p>
          <a:p>
            <a:pPr marL="685800" indent="-685800">
              <a:lnSpc>
                <a:spcPct val="110000"/>
              </a:lnSpc>
              <a:spcAft>
                <a:spcPts val="600"/>
              </a:spcAft>
              <a:buSzPct val="87000"/>
              <a:buFont typeface="Arial" panose="020B0604020202020204" pitchFamily="34" charset="0"/>
              <a:buChar char="•"/>
            </a:pPr>
            <a:r>
              <a:rPr lang="en-US" sz="2400" dirty="0">
                <a:latin typeface="+mn-lt"/>
                <a:ea typeface="+mn-ea"/>
                <a:cs typeface="+mn-cs"/>
              </a:rPr>
              <a:t>“</a:t>
            </a:r>
            <a:r>
              <a:rPr lang="en-US" sz="2400" dirty="0"/>
              <a:t>A </a:t>
            </a:r>
            <a:r>
              <a:rPr lang="en-US" sz="2400" dirty="0">
                <a:effectLst>
                  <a:outerShdw blurRad="38100" dist="38100" dir="2700000" algn="tl">
                    <a:srgbClr val="000000">
                      <a:alpha val="43137"/>
                    </a:srgbClr>
                  </a:outerShdw>
                </a:effectLst>
              </a:rPr>
              <a:t>right-wing Nazi conspiracy</a:t>
            </a:r>
            <a:r>
              <a:rPr lang="en-US" sz="2400" dirty="0">
                <a:latin typeface="+mn-lt"/>
                <a:ea typeface="+mn-ea"/>
                <a:cs typeface="+mn-cs"/>
              </a:rPr>
              <a:t>” </a:t>
            </a:r>
            <a:br>
              <a:rPr lang="en-US" sz="2400" dirty="0">
                <a:latin typeface="+mn-lt"/>
                <a:ea typeface="+mn-ea"/>
                <a:cs typeface="+mn-cs"/>
              </a:rPr>
            </a:br>
            <a:r>
              <a:rPr lang="en-US" sz="2400" dirty="0">
                <a:latin typeface="+mn-lt"/>
                <a:ea typeface="+mn-ea"/>
                <a:cs typeface="+mn-cs"/>
              </a:rPr>
              <a:t>(</a:t>
            </a:r>
            <a:r>
              <a:rPr lang="en-GB" sz="2400" dirty="0"/>
              <a:t>Nikolai Krylenko, </a:t>
            </a:r>
            <a:r>
              <a:rPr lang="en-US" sz="2400" dirty="0"/>
              <a:t>Commissar of Justice 1931-1936</a:t>
            </a:r>
            <a:r>
              <a:rPr lang="en-US" sz="2400" dirty="0">
                <a:latin typeface="+mn-lt"/>
                <a:ea typeface="+mn-ea"/>
                <a:cs typeface="+mn-cs"/>
              </a:rPr>
              <a:t>):</a:t>
            </a:r>
            <a:br>
              <a:rPr lang="en-US" sz="2400" dirty="0">
                <a:latin typeface="+mn-lt"/>
                <a:ea typeface="+mn-ea"/>
                <a:cs typeface="+mn-cs"/>
              </a:rPr>
            </a:br>
            <a:endParaRPr lang="en-US" sz="2400" dirty="0">
              <a:latin typeface="+mn-lt"/>
              <a:ea typeface="+mn-ea"/>
              <a:cs typeface="+mn-cs"/>
            </a:endParaRPr>
          </a:p>
          <a:p>
            <a:pPr marL="685800" indent="-685800">
              <a:lnSpc>
                <a:spcPct val="110000"/>
              </a:lnSpc>
              <a:spcAft>
                <a:spcPts val="600"/>
              </a:spcAft>
              <a:buSzPct val="87000"/>
              <a:buFont typeface="Arial" panose="020B0604020202020204" pitchFamily="34" charset="0"/>
              <a:buChar char="•"/>
            </a:pPr>
            <a:r>
              <a:rPr lang="en-US" sz="2400" dirty="0">
                <a:effectLst>
                  <a:outerShdw blurRad="38100" dist="38100" dir="2700000" algn="tl">
                    <a:srgbClr val="000000">
                      <a:alpha val="43137"/>
                    </a:srgbClr>
                  </a:outerShdw>
                </a:effectLst>
                <a:latin typeface="+mn-lt"/>
                <a:ea typeface="+mn-ea"/>
                <a:cs typeface="+mn-cs"/>
              </a:rPr>
              <a:t>Marxism</a:t>
            </a:r>
            <a:r>
              <a:rPr lang="en-US" sz="2400" dirty="0">
                <a:latin typeface="+mn-lt"/>
                <a:ea typeface="+mn-ea"/>
                <a:cs typeface="+mn-cs"/>
              </a:rPr>
              <a:t> (</a:t>
            </a:r>
            <a:r>
              <a:rPr lang="en-GB" sz="2400" dirty="0"/>
              <a:t>Harry Whyte’s</a:t>
            </a:r>
            <a:r>
              <a:rPr lang="en-US" sz="2400" dirty="0">
                <a:latin typeface="+mn-lt"/>
                <a:ea typeface="+mn-ea"/>
                <a:cs typeface="+mn-cs"/>
              </a:rPr>
              <a:t> letter to Stalin, 1934)</a:t>
            </a:r>
            <a:br>
              <a:rPr lang="en-US" sz="2400" dirty="0">
                <a:latin typeface="+mn-lt"/>
                <a:ea typeface="+mn-ea"/>
                <a:cs typeface="+mn-cs"/>
              </a:rPr>
            </a:br>
            <a:endParaRPr lang="en-US" sz="2400" dirty="0">
              <a:latin typeface="+mn-lt"/>
              <a:ea typeface="+mn-ea"/>
              <a:cs typeface="+mn-cs"/>
            </a:endParaRPr>
          </a:p>
        </p:txBody>
      </p:sp>
      <p:pic>
        <p:nvPicPr>
          <p:cNvPr id="15" name="Picture 14" descr="A rainbow colored background with a person's face&#10;&#10;AI-generated content may be incorrect.">
            <a:extLst>
              <a:ext uri="{FF2B5EF4-FFF2-40B4-BE49-F238E27FC236}">
                <a16:creationId xmlns:a16="http://schemas.microsoft.com/office/drawing/2014/main" id="{47CBFB47-C708-E83A-0E80-FC2D9E9D4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741" y="2526720"/>
            <a:ext cx="2298555" cy="3454113"/>
          </a:xfrm>
          <a:prstGeom prst="rect">
            <a:avLst/>
          </a:prstGeom>
        </p:spPr>
      </p:pic>
    </p:spTree>
    <p:extLst>
      <p:ext uri="{BB962C8B-B14F-4D97-AF65-F5344CB8AC3E}">
        <p14:creationId xmlns:p14="http://schemas.microsoft.com/office/powerpoint/2010/main" val="243624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B36F06-2369-C067-CF30-E02230418720}"/>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5" name="Title 4">
            <a:extLst>
              <a:ext uri="{FF2B5EF4-FFF2-40B4-BE49-F238E27FC236}">
                <a16:creationId xmlns:a16="http://schemas.microsoft.com/office/drawing/2014/main" id="{430D0A51-078F-F58D-3428-54CC43A8BD1D}"/>
              </a:ext>
            </a:extLst>
          </p:cNvPr>
          <p:cNvSpPr>
            <a:spLocks noGrp="1"/>
          </p:cNvSpPr>
          <p:nvPr>
            <p:ph type="title"/>
          </p:nvPr>
        </p:nvSpPr>
        <p:spPr>
          <a:xfrm>
            <a:off x="202232" y="267411"/>
            <a:ext cx="10831019" cy="1463065"/>
          </a:xfrm>
        </p:spPr>
        <p:txBody>
          <a:bodyPr vert="horz" lIns="91440" tIns="45720" rIns="91440" bIns="45720" rtlCol="0" anchor="t">
            <a:normAutofit/>
          </a:bodyPr>
          <a:lstStyle/>
          <a:p>
            <a:r>
              <a:rPr lang="en-US" dirty="0">
                <a:solidFill>
                  <a:srgbClr val="C00000"/>
                </a:solidFill>
                <a:effectLst>
                  <a:outerShdw blurRad="38100" dist="38100" dir="2700000" algn="tl">
                    <a:srgbClr val="000000">
                      <a:alpha val="43137"/>
                    </a:srgbClr>
                  </a:outerShdw>
                </a:effectLst>
              </a:rPr>
              <a:t>Was There Even a Pattern? </a:t>
            </a:r>
            <a:r>
              <a:rPr lang="en-GB" dirty="0">
                <a:solidFill>
                  <a:srgbClr val="C00000"/>
                </a:solidFill>
                <a:effectLst>
                  <a:outerShdw blurRad="38100" dist="38100" dir="2700000" algn="tl">
                    <a:srgbClr val="000000">
                      <a:alpha val="43137"/>
                    </a:srgbClr>
                  </a:outerShdw>
                </a:effectLst>
              </a:rPr>
              <a:t>The exceptions:</a:t>
            </a:r>
            <a:endParaRPr lang="en-US" b="1" kern="1200" dirty="0">
              <a:solidFill>
                <a:srgbClr val="C00000"/>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E2FA878F-EFC5-0D79-F55F-B6941A88DD57}"/>
              </a:ext>
            </a:extLst>
          </p:cNvPr>
          <p:cNvSpPr txBox="1">
            <a:spLocks/>
          </p:cNvSpPr>
          <p:nvPr/>
        </p:nvSpPr>
        <p:spPr>
          <a:xfrm>
            <a:off x="366864" y="1435512"/>
            <a:ext cx="11235200" cy="417764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685800" indent="-685800">
              <a:lnSpc>
                <a:spcPct val="110000"/>
              </a:lnSpc>
              <a:spcAft>
                <a:spcPts val="600"/>
              </a:spcAft>
              <a:buSzPct val="87000"/>
              <a:buFont typeface="Arial" panose="020B0604020202020204" pitchFamily="34" charset="0"/>
              <a:buChar char="•"/>
            </a:pPr>
            <a:endParaRPr lang="en-US" sz="2400" dirty="0">
              <a:latin typeface="+mn-lt"/>
              <a:ea typeface="+mn-ea"/>
              <a:cs typeface="+mn-cs"/>
            </a:endParaRPr>
          </a:p>
        </p:txBody>
      </p:sp>
      <p:sp>
        <p:nvSpPr>
          <p:cNvPr id="2" name="Title 1">
            <a:extLst>
              <a:ext uri="{FF2B5EF4-FFF2-40B4-BE49-F238E27FC236}">
                <a16:creationId xmlns:a16="http://schemas.microsoft.com/office/drawing/2014/main" id="{40443F17-D67A-55A6-D8EA-3FBF0A6CAE1C}"/>
              </a:ext>
            </a:extLst>
          </p:cNvPr>
          <p:cNvSpPr txBox="1">
            <a:spLocks/>
          </p:cNvSpPr>
          <p:nvPr/>
        </p:nvSpPr>
        <p:spPr>
          <a:xfrm>
            <a:off x="269407" y="1586406"/>
            <a:ext cx="4611081" cy="424059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685800" indent="-685800">
              <a:lnSpc>
                <a:spcPct val="110000"/>
              </a:lnSpc>
              <a:spcAft>
                <a:spcPts val="600"/>
              </a:spcAft>
              <a:buSzPct val="87000"/>
              <a:buFont typeface="Arial" panose="020B0604020202020204" pitchFamily="34" charset="0"/>
              <a:buChar char="•"/>
            </a:pPr>
            <a:r>
              <a:rPr lang="en-GB" sz="2400" dirty="0"/>
              <a:t>Sergei Eisenstein</a:t>
            </a:r>
            <a:br>
              <a:rPr lang="en-GB" sz="2400" dirty="0"/>
            </a:br>
            <a:r>
              <a:rPr lang="en-GB" sz="2400" dirty="0"/>
              <a:t>(1898–1948)</a:t>
            </a:r>
            <a:br>
              <a:rPr lang="en-US" sz="2400" dirty="0"/>
            </a:br>
            <a:endParaRPr lang="en-US" sz="2400" dirty="0"/>
          </a:p>
          <a:p>
            <a:pPr marL="685800" indent="-685800">
              <a:lnSpc>
                <a:spcPct val="110000"/>
              </a:lnSpc>
              <a:spcAft>
                <a:spcPts val="600"/>
              </a:spcAft>
              <a:buSzPct val="87000"/>
              <a:buFont typeface="Arial" panose="020B0604020202020204" pitchFamily="34" charset="0"/>
              <a:buChar char="•"/>
            </a:pPr>
            <a:r>
              <a:rPr lang="en-GB" sz="2400" dirty="0"/>
              <a:t>Yevgeny Kharitonov</a:t>
            </a:r>
            <a:br>
              <a:rPr lang="en-GB" sz="2400" dirty="0"/>
            </a:br>
            <a:r>
              <a:rPr lang="en-GB" sz="2400" dirty="0"/>
              <a:t>(1941–1981)</a:t>
            </a:r>
            <a:br>
              <a:rPr lang="en-US" sz="2400" dirty="0">
                <a:latin typeface="+mn-lt"/>
                <a:ea typeface="+mn-ea"/>
                <a:cs typeface="+mn-cs"/>
              </a:rPr>
            </a:br>
            <a:endParaRPr lang="en-US" sz="2400" dirty="0">
              <a:latin typeface="+mn-lt"/>
              <a:ea typeface="+mn-ea"/>
              <a:cs typeface="+mn-cs"/>
            </a:endParaRPr>
          </a:p>
          <a:p>
            <a:pPr marL="685800" indent="-685800">
              <a:lnSpc>
                <a:spcPct val="110000"/>
              </a:lnSpc>
              <a:spcAft>
                <a:spcPts val="600"/>
              </a:spcAft>
              <a:buSzPct val="87000"/>
              <a:buFont typeface="Arial" panose="020B0604020202020204" pitchFamily="34" charset="0"/>
              <a:buChar char="•"/>
            </a:pPr>
            <a:r>
              <a:rPr lang="en-GB" sz="2400" dirty="0"/>
              <a:t>Varvara Yakovleva</a:t>
            </a:r>
            <a:br>
              <a:rPr lang="en-GB" sz="2400" dirty="0"/>
            </a:br>
            <a:r>
              <a:rPr lang="en-GB" sz="2400" dirty="0"/>
              <a:t>(1884–1941)</a:t>
            </a:r>
            <a:br>
              <a:rPr lang="en-US" sz="2400" dirty="0">
                <a:latin typeface="+mn-lt"/>
                <a:ea typeface="+mn-ea"/>
                <a:cs typeface="+mn-cs"/>
              </a:rPr>
            </a:br>
            <a:endParaRPr lang="en-US" sz="2400" dirty="0">
              <a:latin typeface="+mn-lt"/>
              <a:ea typeface="+mn-ea"/>
              <a:cs typeface="+mn-cs"/>
            </a:endParaRPr>
          </a:p>
        </p:txBody>
      </p:sp>
      <p:pic>
        <p:nvPicPr>
          <p:cNvPr id="7" name="Picture 6" descr="A person in a striped vest&#10;&#10;AI-generated content may be incorrect.">
            <a:extLst>
              <a:ext uri="{FF2B5EF4-FFF2-40B4-BE49-F238E27FC236}">
                <a16:creationId xmlns:a16="http://schemas.microsoft.com/office/drawing/2014/main" id="{E1D72404-F217-6669-7002-A71D08EC3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534" y="1166140"/>
            <a:ext cx="2099394" cy="3128097"/>
          </a:xfrm>
          <a:prstGeom prst="rect">
            <a:avLst/>
          </a:prstGeom>
        </p:spPr>
      </p:pic>
      <p:pic>
        <p:nvPicPr>
          <p:cNvPr id="12" name="Picture 11" descr="A person sitting in a chair&#10;&#10;AI-generated content may be incorrect.">
            <a:extLst>
              <a:ext uri="{FF2B5EF4-FFF2-40B4-BE49-F238E27FC236}">
                <a16:creationId xmlns:a16="http://schemas.microsoft.com/office/drawing/2014/main" id="{B40D5F2F-104B-A78B-91D7-84E274702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230" y="1850802"/>
            <a:ext cx="2404872" cy="3156395"/>
          </a:xfrm>
          <a:prstGeom prst="rect">
            <a:avLst/>
          </a:prstGeom>
        </p:spPr>
      </p:pic>
      <p:pic>
        <p:nvPicPr>
          <p:cNvPr id="16" name="Picture 15" descr="A close-up of a person&#10;&#10;AI-generated content may be incorrect.">
            <a:extLst>
              <a:ext uri="{FF2B5EF4-FFF2-40B4-BE49-F238E27FC236}">
                <a16:creationId xmlns:a16="http://schemas.microsoft.com/office/drawing/2014/main" id="{2258BB0F-4885-A9F1-51D8-D72A8806E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410" y="3084843"/>
            <a:ext cx="2250104" cy="3006957"/>
          </a:xfrm>
          <a:prstGeom prst="rect">
            <a:avLst/>
          </a:prstGeom>
        </p:spPr>
      </p:pic>
    </p:spTree>
    <p:extLst>
      <p:ext uri="{BB962C8B-B14F-4D97-AF65-F5344CB8AC3E}">
        <p14:creationId xmlns:p14="http://schemas.microsoft.com/office/powerpoint/2010/main" val="288392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0E63F0-E986-161D-D2CE-E4E4343B8AC9}"/>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FCB0C-C9D9-0F49-FEBD-DC3A45E162D6}"/>
              </a:ext>
            </a:extLst>
          </p:cNvPr>
          <p:cNvSpPr>
            <a:spLocks noGrp="1"/>
          </p:cNvSpPr>
          <p:nvPr>
            <p:ph type="title"/>
          </p:nvPr>
        </p:nvSpPr>
        <p:spPr>
          <a:xfrm>
            <a:off x="881053" y="36622"/>
            <a:ext cx="5104415" cy="896411"/>
          </a:xfrm>
        </p:spPr>
        <p:txBody>
          <a:bodyPr vert="horz" lIns="91440" tIns="45720" rIns="91440" bIns="45720" rtlCol="0" anchor="b">
            <a:normAutofit fontScale="90000"/>
          </a:bodyPr>
          <a:lstStyle/>
          <a:p>
            <a:r>
              <a:rPr lang="en-US" sz="6000" dirty="0">
                <a:solidFill>
                  <a:srgbClr val="C00000"/>
                </a:solidFill>
                <a:effectLst>
                  <a:outerShdw blurRad="38100" dist="38100" dir="2700000" algn="tl">
                    <a:srgbClr val="000000">
                      <a:alpha val="43137"/>
                    </a:srgbClr>
                  </a:outerShdw>
                </a:effectLst>
              </a:rPr>
              <a:t>Bibliography:</a:t>
            </a:r>
            <a:endParaRPr lang="en-US" sz="5400" dirty="0">
              <a:solidFill>
                <a:srgbClr val="C00000"/>
              </a:solidFill>
              <a:effectLst>
                <a:outerShdw blurRad="38100" dist="38100" dir="2700000" algn="tl">
                  <a:srgbClr val="000000">
                    <a:alpha val="43137"/>
                  </a:srgbClr>
                </a:outerShdw>
              </a:effectLst>
            </a:endParaRPr>
          </a:p>
        </p:txBody>
      </p:sp>
      <p:cxnSp>
        <p:nvCxnSpPr>
          <p:cNvPr id="11" name="Straight Connector 10">
            <a:extLst>
              <a:ext uri="{FF2B5EF4-FFF2-40B4-BE49-F238E27FC236}">
                <a16:creationId xmlns:a16="http://schemas.microsoft.com/office/drawing/2014/main" id="{84EE7F79-08E8-405E-9B6D-B1560F3484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1585" y="1027306"/>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B77FB093-C0E1-F62D-6BCD-866B67FAFE3A}"/>
              </a:ext>
            </a:extLst>
          </p:cNvPr>
          <p:cNvSpPr txBox="1">
            <a:spLocks/>
          </p:cNvSpPr>
          <p:nvPr/>
        </p:nvSpPr>
        <p:spPr>
          <a:xfrm>
            <a:off x="64303" y="1031001"/>
            <a:ext cx="12192000" cy="5790377"/>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685800" indent="-685800">
              <a:buFont typeface="Arial" panose="020B0604020202020204" pitchFamily="34" charset="0"/>
              <a:buChar char="•"/>
            </a:pPr>
            <a:r>
              <a:rPr lang="en-US" sz="2200" dirty="0"/>
              <a:t>Amico, Stephen – “Roll Over, Tchaikovsky: Russian Popular Music and Post-Soviet Homosexuality” (2014)</a:t>
            </a:r>
            <a:br>
              <a:rPr lang="en-US" sz="2200" dirty="0"/>
            </a:br>
            <a:endParaRPr lang="en-US" sz="2000" dirty="0"/>
          </a:p>
          <a:p>
            <a:pPr marL="685800" indent="-685800">
              <a:buFont typeface="Arial" panose="020B0604020202020204" pitchFamily="34" charset="0"/>
              <a:buChar char="•"/>
            </a:pPr>
            <a:r>
              <a:rPr lang="en-US" sz="2200" dirty="0"/>
              <a:t>Baer, Brian – “Making a Spectacle of Homosexuality: The Problem of Gay (In)Visibility” (2009)</a:t>
            </a:r>
            <a:br>
              <a:rPr lang="en-US" sz="2200" dirty="0"/>
            </a:br>
            <a:endParaRPr lang="en-US" sz="2000" dirty="0"/>
          </a:p>
          <a:p>
            <a:pPr marL="685800" indent="-685800">
              <a:buFont typeface="Arial" panose="020B0604020202020204" pitchFamily="34" charset="0"/>
              <a:buChar char="•"/>
            </a:pPr>
            <a:r>
              <a:rPr lang="en-US" sz="2200" dirty="0"/>
              <a:t>Baer, Brian – “Russian Gays/Western Gaze: Mapping (Homo)Sexual Desire in Post-Soviet Russia” (2002)</a:t>
            </a:r>
            <a:br>
              <a:rPr lang="en-US" sz="2200" dirty="0"/>
            </a:br>
            <a:endParaRPr lang="en-US" sz="2000" dirty="0"/>
          </a:p>
          <a:p>
            <a:pPr marL="685800" indent="-685800">
              <a:buFont typeface="Arial" panose="020B0604020202020204" pitchFamily="34" charset="0"/>
              <a:buChar char="•"/>
            </a:pPr>
            <a:r>
              <a:rPr lang="en-GB" sz="2200" dirty="0"/>
              <a:t>Essig, Laurie – “</a:t>
            </a:r>
            <a:r>
              <a:rPr lang="en-US" sz="2200" dirty="0"/>
              <a:t>Queer in Russia: A Story of Sex, Self, and the Other</a:t>
            </a:r>
            <a:r>
              <a:rPr lang="en-GB" sz="2200" dirty="0"/>
              <a:t>” (1999)</a:t>
            </a:r>
            <a:br>
              <a:rPr lang="en-US" sz="2200" dirty="0"/>
            </a:br>
            <a:endParaRPr lang="en-US" sz="2000" dirty="0"/>
          </a:p>
          <a:p>
            <a:pPr marL="685800" indent="-685800">
              <a:buFont typeface="Arial" panose="020B0604020202020204" pitchFamily="34" charset="0"/>
              <a:buChar char="•"/>
            </a:pPr>
            <a:r>
              <a:rPr lang="en-US" sz="2200" dirty="0"/>
              <a:t>Healey, Dan – “Russian Homophobia From Stalin to Sochi” (2018)</a:t>
            </a:r>
            <a:br>
              <a:rPr lang="en-US" sz="2200" dirty="0"/>
            </a:br>
            <a:endParaRPr lang="en-US" sz="2000" dirty="0"/>
          </a:p>
          <a:p>
            <a:pPr marL="685800" indent="-685800">
              <a:buFont typeface="Arial" panose="020B0604020202020204" pitchFamily="34" charset="0"/>
              <a:buChar char="•"/>
            </a:pPr>
            <a:r>
              <a:rPr lang="en-US" sz="2200" dirty="0"/>
              <a:t>Healey, Dan – “Homosexual Desire in Revolutionary Russia” (2001)</a:t>
            </a:r>
            <a:br>
              <a:rPr lang="en-US" sz="2200" dirty="0"/>
            </a:br>
            <a:endParaRPr lang="en-US" sz="2000" dirty="0"/>
          </a:p>
          <a:p>
            <a:pPr marL="685800" indent="-685800">
              <a:buFont typeface="Arial" panose="020B0604020202020204" pitchFamily="34" charset="0"/>
              <a:buChar char="•"/>
            </a:pPr>
            <a:r>
              <a:rPr lang="en-US" sz="2200" dirty="0"/>
              <a:t>Karlinsky, Simon – “The Death and Resurrection of Mikhail Kuzmin” (2013)</a:t>
            </a:r>
            <a:br>
              <a:rPr lang="en-US" sz="2200" dirty="0"/>
            </a:br>
            <a:endParaRPr lang="en-US" sz="2000" dirty="0"/>
          </a:p>
          <a:p>
            <a:pPr marL="685800" indent="-685800">
              <a:buFont typeface="Arial" panose="020B0604020202020204" pitchFamily="34" charset="0"/>
              <a:buChar char="•"/>
            </a:pPr>
            <a:r>
              <a:rPr lang="en-US" sz="2200" dirty="0"/>
              <a:t>Tuller, David – “Crakes in the Iron Closet” (1996)</a:t>
            </a:r>
          </a:p>
        </p:txBody>
      </p:sp>
    </p:spTree>
    <p:extLst>
      <p:ext uri="{BB962C8B-B14F-4D97-AF65-F5344CB8AC3E}">
        <p14:creationId xmlns:p14="http://schemas.microsoft.com/office/powerpoint/2010/main" val="366921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F3B8-9D24-5164-1EBB-6A69F0ACA93D}"/>
              </a:ext>
            </a:extLst>
          </p:cNvPr>
          <p:cNvSpPr>
            <a:spLocks noGrp="1"/>
          </p:cNvSpPr>
          <p:nvPr>
            <p:ph type="title"/>
          </p:nvPr>
        </p:nvSpPr>
        <p:spPr>
          <a:xfrm>
            <a:off x="132736" y="309717"/>
            <a:ext cx="11926528" cy="1118984"/>
          </a:xfrm>
        </p:spPr>
        <p:txBody>
          <a:bodyPr>
            <a:noAutofit/>
          </a:bodyPr>
          <a:lstStyle/>
          <a:p>
            <a:r>
              <a:rPr lang="en-US" dirty="0">
                <a:solidFill>
                  <a:srgbClr val="C00000"/>
                </a:solidFill>
                <a:effectLst>
                  <a:outerShdw blurRad="38100" dist="38100" dir="2700000" algn="tl">
                    <a:srgbClr val="000000">
                      <a:alpha val="43137"/>
                    </a:srgbClr>
                  </a:outerShdw>
                </a:effectLst>
              </a:rPr>
              <a:t>Further Questions:</a:t>
            </a:r>
            <a:endParaRPr lang="he-IL" dirty="0">
              <a:solidFill>
                <a:srgbClr val="C00000"/>
              </a:solidFill>
              <a:effectLst>
                <a:outerShdw blurRad="38100" dist="38100" dir="2700000" algn="tl">
                  <a:srgbClr val="000000">
                    <a:alpha val="43137"/>
                  </a:srgbClr>
                </a:outerShdw>
              </a:effectLst>
            </a:endParaRPr>
          </a:p>
        </p:txBody>
      </p:sp>
      <p:grpSp>
        <p:nvGrpSpPr>
          <p:cNvPr id="12" name="Group 11">
            <a:extLst>
              <a:ext uri="{FF2B5EF4-FFF2-40B4-BE49-F238E27FC236}">
                <a16:creationId xmlns:a16="http://schemas.microsoft.com/office/drawing/2014/main" id="{98C2C069-5A4E-C7BC-14AD-F2081694FA66}"/>
              </a:ext>
            </a:extLst>
          </p:cNvPr>
          <p:cNvGrpSpPr/>
          <p:nvPr/>
        </p:nvGrpSpPr>
        <p:grpSpPr>
          <a:xfrm>
            <a:off x="10047586" y="3508148"/>
            <a:ext cx="2144414" cy="3349852"/>
            <a:chOff x="9768623" y="187638"/>
            <a:chExt cx="2144414" cy="3349852"/>
          </a:xfrm>
        </p:grpSpPr>
        <p:pic>
          <p:nvPicPr>
            <p:cNvPr id="6" name="Picture 5" descr="A book cover with a face and text&#10;&#10;AI-generated content may be incorrect.">
              <a:extLst>
                <a:ext uri="{FF2B5EF4-FFF2-40B4-BE49-F238E27FC236}">
                  <a16:creationId xmlns:a16="http://schemas.microsoft.com/office/drawing/2014/main" id="{57F4872E-DBFB-0FF1-1902-C6DC3ADB3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8623" y="187638"/>
              <a:ext cx="2144413" cy="3234197"/>
            </a:xfrm>
            <a:prstGeom prst="rect">
              <a:avLst/>
            </a:prstGeom>
          </p:spPr>
        </p:pic>
        <p:pic>
          <p:nvPicPr>
            <p:cNvPr id="10" name="Picture 9" descr="A person with a mustache&#10;&#10;AI-generated content may be incorrect.">
              <a:extLst>
                <a:ext uri="{FF2B5EF4-FFF2-40B4-BE49-F238E27FC236}">
                  <a16:creationId xmlns:a16="http://schemas.microsoft.com/office/drawing/2014/main" id="{02A8B348-FB4B-3A19-399C-2EC996503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8624" y="2092726"/>
              <a:ext cx="2144413" cy="1444764"/>
            </a:xfrm>
            <a:prstGeom prst="rect">
              <a:avLst/>
            </a:prstGeom>
          </p:spPr>
        </p:pic>
      </p:grpSp>
      <p:sp>
        <p:nvSpPr>
          <p:cNvPr id="7" name="Title 1">
            <a:extLst>
              <a:ext uri="{FF2B5EF4-FFF2-40B4-BE49-F238E27FC236}">
                <a16:creationId xmlns:a16="http://schemas.microsoft.com/office/drawing/2014/main" id="{D6AA15A4-3F5A-0341-676C-BB56E57D5356}"/>
              </a:ext>
            </a:extLst>
          </p:cNvPr>
          <p:cNvSpPr txBox="1">
            <a:spLocks/>
          </p:cNvSpPr>
          <p:nvPr/>
        </p:nvSpPr>
        <p:spPr>
          <a:xfrm>
            <a:off x="0" y="1428701"/>
            <a:ext cx="11235200" cy="417764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685800" indent="-685800">
              <a:lnSpc>
                <a:spcPct val="110000"/>
              </a:lnSpc>
              <a:spcAft>
                <a:spcPts val="600"/>
              </a:spcAft>
              <a:buSzPct val="87000"/>
              <a:buFont typeface="Arial" panose="020B0604020202020204" pitchFamily="34" charset="0"/>
              <a:buChar char="•"/>
            </a:pPr>
            <a:r>
              <a:rPr lang="en-US" sz="2400" dirty="0"/>
              <a:t>What were the main reasons for Soviet change of approach towards homosexuality? was it only Stalin “to blame”?</a:t>
            </a:r>
            <a:br>
              <a:rPr lang="en-US" sz="2400" dirty="0"/>
            </a:br>
            <a:endParaRPr lang="en-US" sz="2400" dirty="0"/>
          </a:p>
          <a:p>
            <a:pPr marL="685800" indent="-685800">
              <a:lnSpc>
                <a:spcPct val="110000"/>
              </a:lnSpc>
              <a:spcAft>
                <a:spcPts val="600"/>
              </a:spcAft>
              <a:buSzPct val="87000"/>
              <a:buFont typeface="Arial" panose="020B0604020202020204" pitchFamily="34" charset="0"/>
              <a:buChar char="•"/>
            </a:pPr>
            <a:r>
              <a:rPr lang="en-US" sz="2400" dirty="0">
                <a:latin typeface="+mn-lt"/>
                <a:ea typeface="+mn-ea"/>
                <a:cs typeface="+mn-cs"/>
              </a:rPr>
              <a:t>is there a connection between today’s Russian policy regarding</a:t>
            </a:r>
            <a:br>
              <a:rPr lang="en-US" sz="2400" dirty="0">
                <a:latin typeface="+mn-lt"/>
                <a:ea typeface="+mn-ea"/>
                <a:cs typeface="+mn-cs"/>
              </a:rPr>
            </a:br>
            <a:r>
              <a:rPr lang="en-US" sz="2400" dirty="0">
                <a:latin typeface="+mn-lt"/>
                <a:ea typeface="+mn-ea"/>
                <a:cs typeface="+mn-cs"/>
              </a:rPr>
              <a:t>the gay movement, and that of it’s past? </a:t>
            </a:r>
            <a:br>
              <a:rPr lang="en-US" sz="2400" dirty="0">
                <a:latin typeface="+mn-lt"/>
                <a:ea typeface="+mn-ea"/>
                <a:cs typeface="+mn-cs"/>
              </a:rPr>
            </a:br>
            <a:endParaRPr lang="en-US" sz="2400" dirty="0">
              <a:latin typeface="+mn-lt"/>
              <a:ea typeface="+mn-ea"/>
              <a:cs typeface="+mn-cs"/>
            </a:endParaRPr>
          </a:p>
          <a:p>
            <a:pPr marL="685800" indent="-685800">
              <a:lnSpc>
                <a:spcPct val="110000"/>
              </a:lnSpc>
              <a:spcAft>
                <a:spcPts val="600"/>
              </a:spcAft>
              <a:buSzPct val="87000"/>
              <a:buFont typeface="Arial" panose="020B0604020202020204" pitchFamily="34" charset="0"/>
              <a:buChar char="•"/>
            </a:pPr>
            <a:r>
              <a:rPr lang="en-US" sz="2400" dirty="0"/>
              <a:t>Are we talking about too many different variables and characters</a:t>
            </a:r>
            <a:br>
              <a:rPr lang="en-US" sz="2400" dirty="0"/>
            </a:br>
            <a:r>
              <a:rPr lang="en-US" sz="2400" dirty="0"/>
              <a:t>over too many years?</a:t>
            </a:r>
            <a:br>
              <a:rPr lang="en-US" sz="2400" dirty="0"/>
            </a:br>
            <a:r>
              <a:rPr lang="en-US" sz="2400" dirty="0"/>
              <a:t>should I narrow down my search to a shorter period?</a:t>
            </a:r>
          </a:p>
        </p:txBody>
      </p:sp>
    </p:spTree>
    <p:extLst>
      <p:ext uri="{BB962C8B-B14F-4D97-AF65-F5344CB8AC3E}">
        <p14:creationId xmlns:p14="http://schemas.microsoft.com/office/powerpoint/2010/main" val="66377864"/>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825</TotalTime>
  <Words>654</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Avenir Next LT Pro</vt:lpstr>
      <vt:lpstr>Grandview Display</vt:lpstr>
      <vt:lpstr>DashVTI</vt:lpstr>
      <vt:lpstr>RUSSIAN GAYS UNDER THE SOVIET REGIME</vt:lpstr>
      <vt:lpstr>Not All of the Same History:</vt:lpstr>
      <vt:lpstr>Lesbians &amp; Homosexuals in Russian 20th Centaury Art:</vt:lpstr>
      <vt:lpstr>Homosexuality &amp; Soviet Science:</vt:lpstr>
      <vt:lpstr>Gay “Green-Houses” in the Soviet Union:</vt:lpstr>
      <vt:lpstr>Ideologizing the Gay Community:</vt:lpstr>
      <vt:lpstr>Was There Even a Pattern? The exceptions:</vt:lpstr>
      <vt:lpstr>Bibliography:</vt:lpstr>
      <vt:lpstr>Further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Omri Gilad</dc:creator>
  <cp:lastModifiedBy>Omri Gilad</cp:lastModifiedBy>
  <cp:revision>11</cp:revision>
  <dcterms:created xsi:type="dcterms:W3CDTF">2025-12-09T18:45:35Z</dcterms:created>
  <dcterms:modified xsi:type="dcterms:W3CDTF">2025-12-10T08:31:21Z</dcterms:modified>
</cp:coreProperties>
</file>