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oumo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oumo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png"/><Relationship Id="rId3"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pasted-movie.png" descr="pasted-movie.png"/>
          <p:cNvPicPr>
            <a:picLocks noChangeAspect="1"/>
          </p:cNvPicPr>
          <p:nvPr/>
        </p:nvPicPr>
        <p:blipFill>
          <a:blip r:embed="rId2">
            <a:extLst/>
          </a:blip>
          <a:stretch>
            <a:fillRect/>
          </a:stretch>
        </p:blipFill>
        <p:spPr>
          <a:xfrm>
            <a:off x="-25400" y="-38100"/>
            <a:ext cx="26270859" cy="13792200"/>
          </a:xfrm>
          <a:prstGeom prst="rect">
            <a:avLst/>
          </a:prstGeom>
          <a:ln w="12700">
            <a:miter lim="400000"/>
          </a:ln>
        </p:spPr>
      </p:pic>
      <p:sp>
        <p:nvSpPr>
          <p:cNvPr id="172" name="Evgenii Kalanskii…"/>
          <p:cNvSpPr txBox="1"/>
          <p:nvPr/>
        </p:nvSpPr>
        <p:spPr>
          <a:xfrm>
            <a:off x="20008952" y="8447893"/>
            <a:ext cx="4129981" cy="16462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600">
                <a:solidFill>
                  <a:srgbClr val="FFFFFF"/>
                </a:solidFill>
              </a:defRPr>
            </a:pPr>
            <a:r>
              <a:t>Evgenii Kalanskii</a:t>
            </a:r>
          </a:p>
          <a:p>
            <a:pPr defTabSz="457200">
              <a:lnSpc>
                <a:spcPct val="100000"/>
              </a:lnSpc>
              <a:spcBef>
                <a:spcPts val="0"/>
              </a:spcBef>
              <a:defRPr sz="3600">
                <a:solidFill>
                  <a:srgbClr val="FFFFFF"/>
                </a:solidFill>
                <a:latin typeface="Arial"/>
                <a:ea typeface="Arial"/>
                <a:cs typeface="Arial"/>
                <a:sym typeface="Arial"/>
              </a:defRPr>
            </a:pPr>
            <a:r>
              <a:t>December 4th 2025</a:t>
            </a:r>
          </a:p>
          <a:p>
            <a:pPr defTabSz="457200">
              <a:lnSpc>
                <a:spcPct val="100000"/>
              </a:lnSpc>
              <a:spcBef>
                <a:spcPts val="0"/>
              </a:spcBef>
              <a:defRPr sz="3600">
                <a:solidFill>
                  <a:srgbClr val="FFFFFF"/>
                </a:solidFill>
                <a:latin typeface="Arial"/>
                <a:ea typeface="Arial"/>
                <a:cs typeface="Arial"/>
                <a:sym typeface="Arial"/>
              </a:defRPr>
            </a:pPr>
            <a:r>
              <a:t>Class 11 </a:t>
            </a:r>
          </a:p>
        </p:txBody>
      </p:sp>
      <p:sp>
        <p:nvSpPr>
          <p:cNvPr id="173" name="Аndrei Amalrik’s essay…"/>
          <p:cNvSpPr txBox="1"/>
          <p:nvPr/>
        </p:nvSpPr>
        <p:spPr>
          <a:xfrm>
            <a:off x="390757" y="292099"/>
            <a:ext cx="11230497" cy="231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00000"/>
              </a:lnSpc>
              <a:spcBef>
                <a:spcPts val="0"/>
              </a:spcBef>
              <a:defRPr b="1" sz="4500">
                <a:solidFill>
                  <a:srgbClr val="FFFFFF"/>
                </a:solidFill>
                <a:latin typeface="Arial"/>
                <a:ea typeface="Arial"/>
                <a:cs typeface="Arial"/>
                <a:sym typeface="Arial"/>
              </a:defRPr>
            </a:pPr>
            <a:r>
              <a:t>Аndrei Amalrik’s essay</a:t>
            </a:r>
          </a:p>
          <a:p>
            <a:pPr defTabSz="457200">
              <a:lnSpc>
                <a:spcPct val="100000"/>
              </a:lnSpc>
              <a:spcBef>
                <a:spcPts val="0"/>
              </a:spcBef>
              <a:defRPr b="1" sz="5200">
                <a:solidFill>
                  <a:srgbClr val="FFFFFF"/>
                </a:solidFill>
                <a:latin typeface="Arial"/>
                <a:ea typeface="Arial"/>
                <a:cs typeface="Arial"/>
                <a:sym typeface="Arial"/>
              </a:defRPr>
            </a:pPr>
            <a:r>
              <a:t>"Will the USSR survive until 1984?"</a:t>
            </a:r>
            <a:endParaRPr>
              <a:latin typeface="Times Roman"/>
              <a:ea typeface="Times Roman"/>
              <a:cs typeface="Times Roman"/>
              <a:sym typeface="Times Roman"/>
            </a:endParaR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pasted-movie.png" descr="pasted-movie.png"/>
          <p:cNvPicPr>
            <a:picLocks noChangeAspect="1"/>
          </p:cNvPicPr>
          <p:nvPr/>
        </p:nvPicPr>
        <p:blipFill>
          <a:blip r:embed="rId2">
            <a:extLst/>
          </a:blip>
          <a:stretch>
            <a:fillRect/>
          </a:stretch>
        </p:blipFill>
        <p:spPr>
          <a:xfrm>
            <a:off x="-966188" y="12700"/>
            <a:ext cx="26316376" cy="136906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Internal decay of the Soviet system…"/>
          <p:cNvSpPr txBox="1"/>
          <p:nvPr/>
        </p:nvSpPr>
        <p:spPr>
          <a:xfrm>
            <a:off x="14954352" y="2343807"/>
            <a:ext cx="8511965" cy="73482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55625" indent="-555625"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latin typeface="Helvetica"/>
                <a:ea typeface="Helvetica"/>
                <a:cs typeface="Helvetica"/>
                <a:sym typeface="Helvetica"/>
              </a:defRPr>
            </a:pPr>
            <a:r>
              <a:t>Internal decay of the Soviet system</a:t>
            </a:r>
          </a:p>
          <a:p>
            <a:pPr marL="555625" indent="-555625"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latin typeface="Helvetica"/>
                <a:ea typeface="Helvetica"/>
                <a:cs typeface="Helvetica"/>
                <a:sym typeface="Helvetica"/>
              </a:defRPr>
            </a:pPr>
            <a:r>
              <a:t>Limits of reform (rejects the possibility of liberalisation of Soviet regime)</a:t>
            </a:r>
          </a:p>
          <a:p>
            <a:pPr marL="555625" indent="-555625"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latin typeface="Helvetica"/>
                <a:ea typeface="Helvetica"/>
                <a:cs typeface="Helvetica"/>
                <a:sym typeface="Helvetica"/>
              </a:defRPr>
            </a:pPr>
            <a:r>
              <a:t>Surge of nationalism</a:t>
            </a:r>
          </a:p>
          <a:p>
            <a:pPr marL="555625" indent="-555625"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latin typeface="Helvetica"/>
                <a:ea typeface="Helvetica"/>
                <a:cs typeface="Helvetica"/>
                <a:sym typeface="Helvetica"/>
              </a:defRPr>
            </a:pPr>
            <a:r>
              <a:t>Foreign-policy trigger of disintegration of USSR  – China</a:t>
            </a:r>
          </a:p>
          <a:p>
            <a:pPr marL="555625" indent="-555625"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latin typeface="Helvetica"/>
                <a:ea typeface="Helvetica"/>
                <a:cs typeface="Helvetica"/>
                <a:sym typeface="Helvetica"/>
              </a:defRPr>
            </a:pPr>
            <a:r>
              <a:t>Power vacuum enables German reunification and collapse of the Eastern Bloc</a:t>
            </a:r>
          </a:p>
          <a:p>
            <a:pPr marL="555625" indent="-555625"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latin typeface="Helvetica"/>
                <a:ea typeface="Helvetica"/>
                <a:cs typeface="Helvetica"/>
                <a:sym typeface="Helvetica"/>
              </a:defRPr>
            </a:pPr>
            <a:r>
              <a:t>Collapse of the Soviet government – mass and violent social upheaval</a:t>
            </a:r>
          </a:p>
          <a:p>
            <a:pPr marL="555625" indent="-555625"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latin typeface="Helvetica"/>
                <a:ea typeface="Helvetica"/>
                <a:cs typeface="Helvetica"/>
                <a:sym typeface="Helvetica"/>
              </a:defRPr>
            </a:pPr>
            <a:r>
              <a:t>Russian mentality? </a:t>
            </a:r>
          </a:p>
          <a:p>
            <a:pPr marL="555625" indent="-555625"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latin typeface="Helvetica"/>
                <a:ea typeface="Helvetica"/>
                <a:cs typeface="Helvetica"/>
                <a:sym typeface="Helvetica"/>
              </a:defRPr>
            </a:pPr>
            <a:r>
              <a:t>Post-collapse trajectories</a:t>
            </a:r>
          </a:p>
        </p:txBody>
      </p:sp>
      <p:pic>
        <p:nvPicPr>
          <p:cNvPr id="203" name="pasted-movie.png" descr="pasted-movie.png"/>
          <p:cNvPicPr>
            <a:picLocks noChangeAspect="1"/>
          </p:cNvPicPr>
          <p:nvPr/>
        </p:nvPicPr>
        <p:blipFill>
          <a:blip r:embed="rId2">
            <a:extLst/>
          </a:blip>
          <a:stretch>
            <a:fillRect/>
          </a:stretch>
        </p:blipFill>
        <p:spPr>
          <a:xfrm>
            <a:off x="292100" y="1466850"/>
            <a:ext cx="14025757" cy="9457735"/>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05" name="“…it is not difficult to imagine what forms popular discontent will take and what it will lead to if the regime exhausts itself on its own. The horrors of the Russian revolutions of 1905–07 and 1917–20 will then seem like merely idyllic scenes.”…"/>
          <p:cNvSpPr txBox="1"/>
          <p:nvPr/>
        </p:nvSpPr>
        <p:spPr>
          <a:xfrm>
            <a:off x="1613512" y="1331587"/>
            <a:ext cx="15865724" cy="5290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12700">
              <a:lnSpc>
                <a:spcPct val="135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solidFill>
                  <a:srgbClr val="FFFFFF"/>
                </a:solidFill>
                <a:latin typeface="Helvetica"/>
                <a:ea typeface="Helvetica"/>
                <a:cs typeface="Helvetica"/>
                <a:sym typeface="Helvetica"/>
              </a:defRPr>
            </a:pPr>
            <a:r>
              <a:t>“…it is not difficult to imagine what forms popular discontent will take and what it will lead to if the regime exhausts itself on its own. The horrors of the Russian revolutions of 1905–07 and 1917–20 will then seem like merely idyllic scenes.”</a:t>
            </a:r>
          </a:p>
          <a:p>
            <a:pPr defTabSz="12700">
              <a:lnSpc>
                <a:spcPct val="135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solidFill>
                  <a:srgbClr val="FFFFFF"/>
                </a:solidFill>
                <a:latin typeface="Helvetica"/>
                <a:ea typeface="Helvetica"/>
                <a:cs typeface="Helvetica"/>
                <a:sym typeface="Helvetica"/>
              </a:defRPr>
            </a:pPr>
          </a:p>
          <a:p>
            <a:pPr defTabSz="12700">
              <a:lnSpc>
                <a:spcPct val="135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FFFFFF"/>
                </a:solidFill>
                <a:latin typeface="Helvetica"/>
                <a:ea typeface="Helvetica"/>
                <a:cs typeface="Helvetica"/>
                <a:sym typeface="Helvetica"/>
              </a:defRPr>
            </a:pPr>
            <a:r>
              <a:t>Amalrik, Andrei. </a:t>
            </a:r>
            <a:r>
              <a:rPr i="1"/>
              <a:t>Will the Soviet Union Survive Until 1984?</a:t>
            </a:r>
            <a:r>
              <a:t> Amsterdam: Alexander Herzen Foundation, 1970</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07" name="“Even the word ‘freedom’ is understood by most people as a synonym for ‘disorder’, as the possibility of committing certain antisocial and dangerous acts with impunity.”…"/>
          <p:cNvSpPr txBox="1"/>
          <p:nvPr/>
        </p:nvSpPr>
        <p:spPr>
          <a:xfrm>
            <a:off x="791752" y="1247588"/>
            <a:ext cx="22800496" cy="85826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12700">
              <a:lnSpc>
                <a:spcPct val="135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solidFill>
                  <a:srgbClr val="FFFFFF"/>
                </a:solidFill>
                <a:latin typeface="Helvetica"/>
                <a:ea typeface="Helvetica"/>
                <a:cs typeface="Helvetica"/>
                <a:sym typeface="Helvetica"/>
              </a:defRPr>
            </a:pPr>
            <a:r>
              <a:t>“Even the word </a:t>
            </a:r>
            <a:r>
              <a:rPr b="1" i="1"/>
              <a:t>‘freedom’</a:t>
            </a:r>
            <a:r>
              <a:rPr b="1"/>
              <a:t> </a:t>
            </a:r>
            <a:r>
              <a:t>is understood by most people as a synonym for </a:t>
            </a:r>
            <a:r>
              <a:rPr i="1"/>
              <a:t>‘disorder’</a:t>
            </a:r>
            <a:r>
              <a:t>, as the possibility of committing certain antisocial and dangerous acts with impunity.”</a:t>
            </a:r>
          </a:p>
          <a:p>
            <a:pPr defTabSz="12700">
              <a:lnSpc>
                <a:spcPct val="135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solidFill>
                  <a:srgbClr val="FFFFFF"/>
                </a:solidFill>
                <a:latin typeface="Helvetica"/>
                <a:ea typeface="Helvetica"/>
                <a:cs typeface="Helvetica"/>
                <a:sym typeface="Helvetica"/>
              </a:defRPr>
            </a:pPr>
          </a:p>
          <a:p>
            <a:pPr defTabSz="12700">
              <a:lnSpc>
                <a:spcPct val="135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solidFill>
                  <a:srgbClr val="FFFFFF"/>
                </a:solidFill>
                <a:latin typeface="Helvetica"/>
                <a:ea typeface="Helvetica"/>
                <a:cs typeface="Helvetica"/>
                <a:sym typeface="Helvetica"/>
              </a:defRPr>
            </a:pPr>
            <a:r>
              <a:t>“As for respect for </a:t>
            </a:r>
            <a:r>
              <a:rPr b="1"/>
              <a:t>the rights of the human person</a:t>
            </a:r>
            <a:r>
              <a:t> as such, this evokes nothing but bewilderment. One may respect strength, power, or even intelligence and education, but the idea that the human individual possesses intrinsic value is alien to the popular consciousness.”</a:t>
            </a:r>
          </a:p>
          <a:p>
            <a:pPr defTabSz="12700">
              <a:lnSpc>
                <a:spcPct val="135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solidFill>
                  <a:srgbClr val="FFFFFF"/>
                </a:solidFill>
                <a:latin typeface="Helvetica"/>
                <a:ea typeface="Helvetica"/>
                <a:cs typeface="Helvetica"/>
                <a:sym typeface="Helvetica"/>
              </a:defRPr>
            </a:pPr>
          </a:p>
          <a:p>
            <a:pPr defTabSz="12700">
              <a:lnSpc>
                <a:spcPct val="135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solidFill>
                  <a:srgbClr val="FFFFFF"/>
                </a:solidFill>
                <a:latin typeface="Helvetica"/>
                <a:ea typeface="Helvetica"/>
                <a:cs typeface="Helvetica"/>
                <a:sym typeface="Helvetica"/>
              </a:defRPr>
            </a:pPr>
            <a:r>
              <a:t>“As a people, we </a:t>
            </a:r>
            <a:r>
              <a:rPr b="1"/>
              <a:t>have never experienced a period of the cult of the human individual; </a:t>
            </a:r>
            <a:r>
              <a:t>in Russian history, the individual has always been a means, never an end.”</a:t>
            </a:r>
          </a:p>
          <a:p>
            <a:pPr defTabSz="12700">
              <a:lnSpc>
                <a:spcPct val="135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FFFFFF"/>
                </a:solidFill>
                <a:latin typeface="Helvetica"/>
                <a:ea typeface="Helvetica"/>
                <a:cs typeface="Helvetica"/>
                <a:sym typeface="Helvetica"/>
              </a:defRPr>
            </a:pPr>
          </a:p>
          <a:p>
            <a:pPr defTabSz="12700">
              <a:lnSpc>
                <a:spcPct val="135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FFFFFF"/>
                </a:solidFill>
                <a:latin typeface="Helvetica"/>
                <a:ea typeface="Helvetica"/>
                <a:cs typeface="Helvetica"/>
                <a:sym typeface="Helvetica"/>
              </a:defRPr>
            </a:pPr>
            <a:r>
              <a:t>Amalrik, Andrei. </a:t>
            </a:r>
            <a:r>
              <a:rPr i="1"/>
              <a:t>Will the Soviet Union Survive Until 1984?</a:t>
            </a:r>
            <a:r>
              <a:t> Amsterdam: Alexander Herzen Foundation, 1970 </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Internal decay of the Soviet system…"/>
          <p:cNvSpPr txBox="1"/>
          <p:nvPr/>
        </p:nvSpPr>
        <p:spPr>
          <a:xfrm>
            <a:off x="14954352" y="2343807"/>
            <a:ext cx="8511965" cy="73482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55625" indent="-555625"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latin typeface="Helvetica"/>
                <a:ea typeface="Helvetica"/>
                <a:cs typeface="Helvetica"/>
                <a:sym typeface="Helvetica"/>
              </a:defRPr>
            </a:pPr>
            <a:r>
              <a:t>Internal decay of the Soviet system</a:t>
            </a:r>
          </a:p>
          <a:p>
            <a:pPr marL="555625" indent="-555625"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latin typeface="Helvetica"/>
                <a:ea typeface="Helvetica"/>
                <a:cs typeface="Helvetica"/>
                <a:sym typeface="Helvetica"/>
              </a:defRPr>
            </a:pPr>
            <a:r>
              <a:t>Limits of reform (rejects the possibility of liberalisation of Soviet regime)</a:t>
            </a:r>
          </a:p>
          <a:p>
            <a:pPr marL="555625" indent="-555625"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latin typeface="Helvetica"/>
                <a:ea typeface="Helvetica"/>
                <a:cs typeface="Helvetica"/>
                <a:sym typeface="Helvetica"/>
              </a:defRPr>
            </a:pPr>
            <a:r>
              <a:t>Surge of nationalism</a:t>
            </a:r>
          </a:p>
          <a:p>
            <a:pPr marL="555625" indent="-555625"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latin typeface="Helvetica"/>
                <a:ea typeface="Helvetica"/>
                <a:cs typeface="Helvetica"/>
                <a:sym typeface="Helvetica"/>
              </a:defRPr>
            </a:pPr>
            <a:r>
              <a:t>Foreign-policy trigger of disintegration of USSR  – China</a:t>
            </a:r>
          </a:p>
          <a:p>
            <a:pPr marL="555625" indent="-555625"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latin typeface="Helvetica"/>
                <a:ea typeface="Helvetica"/>
                <a:cs typeface="Helvetica"/>
                <a:sym typeface="Helvetica"/>
              </a:defRPr>
            </a:pPr>
            <a:r>
              <a:t>Power vacuum enables German reunification and collapse of the Eastern Bloc</a:t>
            </a:r>
          </a:p>
          <a:p>
            <a:pPr marL="555625" indent="-555625"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latin typeface="Helvetica"/>
                <a:ea typeface="Helvetica"/>
                <a:cs typeface="Helvetica"/>
                <a:sym typeface="Helvetica"/>
              </a:defRPr>
            </a:pPr>
            <a:r>
              <a:t>Collapse of the Soviet government – mass and violent social upheaval</a:t>
            </a:r>
          </a:p>
          <a:p>
            <a:pPr marL="555625" indent="-555625"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latin typeface="Helvetica"/>
                <a:ea typeface="Helvetica"/>
                <a:cs typeface="Helvetica"/>
                <a:sym typeface="Helvetica"/>
              </a:defRPr>
            </a:pPr>
            <a:r>
              <a:t>Russian mentality? </a:t>
            </a:r>
          </a:p>
          <a:p>
            <a:pPr marL="555625" indent="-555625"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latin typeface="Helvetica"/>
                <a:ea typeface="Helvetica"/>
                <a:cs typeface="Helvetica"/>
                <a:sym typeface="Helvetica"/>
              </a:defRPr>
            </a:pPr>
            <a:r>
              <a:t>Post-collapse trajectories</a:t>
            </a:r>
          </a:p>
        </p:txBody>
      </p:sp>
      <p:pic>
        <p:nvPicPr>
          <p:cNvPr id="210" name="pasted-movie.png" descr="pasted-movie.png"/>
          <p:cNvPicPr>
            <a:picLocks noChangeAspect="1"/>
          </p:cNvPicPr>
          <p:nvPr/>
        </p:nvPicPr>
        <p:blipFill>
          <a:blip r:embed="rId2">
            <a:extLst/>
          </a:blip>
          <a:stretch>
            <a:fillRect/>
          </a:stretch>
        </p:blipFill>
        <p:spPr>
          <a:xfrm>
            <a:off x="292100" y="1466850"/>
            <a:ext cx="14025757" cy="9457735"/>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2" name="pasted-movie.png" descr="pasted-movie.png"/>
          <p:cNvPicPr>
            <a:picLocks noChangeAspect="1"/>
          </p:cNvPicPr>
          <p:nvPr/>
        </p:nvPicPr>
        <p:blipFill>
          <a:blip r:embed="rId2">
            <a:extLst/>
          </a:blip>
          <a:stretch>
            <a:fillRect/>
          </a:stretch>
        </p:blipFill>
        <p:spPr>
          <a:xfrm>
            <a:off x="0" y="0"/>
            <a:ext cx="26125714" cy="13716000"/>
          </a:xfrm>
          <a:prstGeom prst="rect">
            <a:avLst/>
          </a:prstGeom>
          <a:ln w="12700">
            <a:miter lim="400000"/>
          </a:ln>
        </p:spPr>
      </p:pic>
      <p:sp>
        <p:nvSpPr>
          <p:cNvPr id="213" name="Reaction"/>
          <p:cNvSpPr txBox="1"/>
          <p:nvPr/>
        </p:nvSpPr>
        <p:spPr>
          <a:xfrm>
            <a:off x="781151" y="3344161"/>
            <a:ext cx="5035272" cy="14904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9100">
                <a:solidFill>
                  <a:srgbClr val="FFFFFF"/>
                </a:solidFill>
              </a:defRPr>
            </a:lvl1pPr>
          </a:lstStyle>
          <a:p>
            <a:pPr/>
            <a:r>
              <a:t>Reaction</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5" name="telegram-cloud-photo-size-4-532579759091783873-x.jpg" descr="telegram-cloud-photo-size-4-532579759091783873-x.jpg"/>
          <p:cNvPicPr>
            <a:picLocks noChangeAspect="1"/>
          </p:cNvPicPr>
          <p:nvPr/>
        </p:nvPicPr>
        <p:blipFill>
          <a:blip r:embed="rId2">
            <a:extLst/>
          </a:blip>
          <a:stretch>
            <a:fillRect/>
          </a:stretch>
        </p:blipFill>
        <p:spPr>
          <a:xfrm>
            <a:off x="452211" y="2435594"/>
            <a:ext cx="12484118" cy="8333857"/>
          </a:xfrm>
          <a:prstGeom prst="rect">
            <a:avLst/>
          </a:prstGeom>
          <a:ln w="12700">
            <a:miter lim="400000"/>
          </a:ln>
        </p:spPr>
      </p:pic>
      <p:sp>
        <p:nvSpPr>
          <p:cNvPr id="216" name="Dec 1969 – Book printed in the Netherlands…"/>
          <p:cNvSpPr txBox="1"/>
          <p:nvPr/>
        </p:nvSpPr>
        <p:spPr>
          <a:xfrm>
            <a:off x="13457496" y="3561634"/>
            <a:ext cx="10132573" cy="60817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1200"/>
              </a:spcBef>
              <a:defRPr sz="4000"/>
            </a:pPr>
            <a:r>
              <a:rPr b="1"/>
              <a:t>Dec 1969</a:t>
            </a:r>
            <a:r>
              <a:t> – Book printed in the Netherlands</a:t>
            </a:r>
          </a:p>
          <a:p>
            <a:pPr defTabSz="457200">
              <a:lnSpc>
                <a:spcPct val="100000"/>
              </a:lnSpc>
              <a:spcBef>
                <a:spcPts val="1200"/>
              </a:spcBef>
              <a:defRPr sz="4000"/>
            </a:pPr>
            <a:r>
              <a:rPr b="1"/>
              <a:t>Late 1969</a:t>
            </a:r>
            <a:r>
              <a:t> – Gives two major U.S. media interviews. </a:t>
            </a:r>
          </a:p>
          <a:p>
            <a:pPr defTabSz="457200">
              <a:lnSpc>
                <a:spcPct val="100000"/>
              </a:lnSpc>
              <a:spcBef>
                <a:spcPts val="1200"/>
              </a:spcBef>
              <a:defRPr sz="4000"/>
            </a:pPr>
            <a:r>
              <a:rPr b="1"/>
              <a:t>1969–1970</a:t>
            </a:r>
            <a:r>
              <a:t> – Strong criticism inside the USSR and beyond. Russian émigrés react angrily.</a:t>
            </a:r>
          </a:p>
          <a:p>
            <a:pPr defTabSz="457200">
              <a:lnSpc>
                <a:spcPct val="100000"/>
              </a:lnSpc>
              <a:spcBef>
                <a:spcPts val="1200"/>
              </a:spcBef>
              <a:defRPr sz="4000"/>
            </a:pPr>
            <a:r>
              <a:rPr b="1"/>
              <a:t>Nov 1969</a:t>
            </a:r>
            <a:r>
              <a:t> – </a:t>
            </a:r>
            <a:r>
              <a:rPr i="1"/>
              <a:t>Washington Evening Star</a:t>
            </a:r>
            <a:r>
              <a:t> publishes hints that Amalrik might be linked to the KGB.</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18" name="“Amalrik’s essay was received in the West as brilliant literature… Practically no one took it seriously as a political prediction.”…"/>
          <p:cNvSpPr txBox="1"/>
          <p:nvPr/>
        </p:nvSpPr>
        <p:spPr>
          <a:xfrm>
            <a:off x="791752" y="4037880"/>
            <a:ext cx="22012005" cy="30020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12700">
              <a:lnSpc>
                <a:spcPct val="135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solidFill>
                  <a:srgbClr val="FFFFFF"/>
                </a:solidFill>
              </a:defRPr>
            </a:pPr>
            <a:r>
              <a:t>“Amalrik’s essay was received in the West as brilliant literature… Practically no one took it seriously as a political prediction.”</a:t>
            </a:r>
          </a:p>
          <a:p>
            <a:pPr defTabSz="12700">
              <a:lnSpc>
                <a:spcPct val="135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solidFill>
                  <a:srgbClr val="FFFFFF"/>
                </a:solidFill>
              </a:defRPr>
            </a:pPr>
          </a:p>
          <a:p>
            <a:pPr defTabSz="12700">
              <a:lnSpc>
                <a:spcPct val="135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i="1" sz="3000">
                <a:solidFill>
                  <a:srgbClr val="FFFFFF"/>
                </a:solidFill>
              </a:defRPr>
            </a:pPr>
            <a:r>
              <a:rPr i="0"/>
              <a:t>Laqueur, Walter. </a:t>
            </a:r>
            <a:r>
              <a:t>The Dream That Failed: Reflections on the Soviet Union</a:t>
            </a:r>
            <a:r>
              <a:rPr i="0"/>
              <a:t>. Oxford: Oxford University Press, 1994</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telegram-cloud-photo-size-4-532579759091783873-x.jpg" descr="telegram-cloud-photo-size-4-532579759091783873-x.jpg"/>
          <p:cNvPicPr>
            <a:picLocks noChangeAspect="1"/>
          </p:cNvPicPr>
          <p:nvPr/>
        </p:nvPicPr>
        <p:blipFill>
          <a:blip r:embed="rId2">
            <a:extLst/>
          </a:blip>
          <a:stretch>
            <a:fillRect/>
          </a:stretch>
        </p:blipFill>
        <p:spPr>
          <a:xfrm>
            <a:off x="452211" y="2435594"/>
            <a:ext cx="12484118" cy="8333857"/>
          </a:xfrm>
          <a:prstGeom prst="rect">
            <a:avLst/>
          </a:prstGeom>
          <a:ln w="12700">
            <a:miter lim="400000"/>
          </a:ln>
        </p:spPr>
      </p:pic>
      <p:sp>
        <p:nvSpPr>
          <p:cNvPr id="221" name="Dec 1969 – Book printed in the Netherlands…"/>
          <p:cNvSpPr txBox="1"/>
          <p:nvPr/>
        </p:nvSpPr>
        <p:spPr>
          <a:xfrm>
            <a:off x="13457496" y="3561634"/>
            <a:ext cx="10132573" cy="60817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1200"/>
              </a:spcBef>
              <a:defRPr sz="4000"/>
            </a:pPr>
            <a:r>
              <a:rPr b="1"/>
              <a:t>Dec 1969</a:t>
            </a:r>
            <a:r>
              <a:t> – Book printed in the Netherlands</a:t>
            </a:r>
          </a:p>
          <a:p>
            <a:pPr defTabSz="457200">
              <a:lnSpc>
                <a:spcPct val="100000"/>
              </a:lnSpc>
              <a:spcBef>
                <a:spcPts val="1200"/>
              </a:spcBef>
              <a:defRPr sz="4000"/>
            </a:pPr>
            <a:r>
              <a:rPr b="1"/>
              <a:t>Late 1969</a:t>
            </a:r>
            <a:r>
              <a:t> – Gives two major U.S. media interviews. </a:t>
            </a:r>
          </a:p>
          <a:p>
            <a:pPr defTabSz="457200">
              <a:lnSpc>
                <a:spcPct val="100000"/>
              </a:lnSpc>
              <a:spcBef>
                <a:spcPts val="1200"/>
              </a:spcBef>
              <a:defRPr sz="4000"/>
            </a:pPr>
            <a:r>
              <a:rPr b="1"/>
              <a:t>1969–1970</a:t>
            </a:r>
            <a:r>
              <a:t> – Strong criticism inside the USSR and beyond. Russian émigrés react angrily.</a:t>
            </a:r>
          </a:p>
          <a:p>
            <a:pPr defTabSz="457200">
              <a:lnSpc>
                <a:spcPct val="100000"/>
              </a:lnSpc>
              <a:spcBef>
                <a:spcPts val="1200"/>
              </a:spcBef>
              <a:defRPr sz="4000"/>
            </a:pPr>
            <a:r>
              <a:rPr b="1"/>
              <a:t>Nov 1969</a:t>
            </a:r>
            <a:r>
              <a:t> – </a:t>
            </a:r>
            <a:r>
              <a:rPr i="1"/>
              <a:t>Washington Evening Star</a:t>
            </a:r>
            <a:r>
              <a:t> publishes hints that Amalrik might be linked to the KGB.</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pasted-movie.png" descr="pasted-movie.png"/>
          <p:cNvPicPr>
            <a:picLocks noChangeAspect="1"/>
          </p:cNvPicPr>
          <p:nvPr/>
        </p:nvPicPr>
        <p:blipFill>
          <a:blip r:embed="rId2">
            <a:extLst/>
          </a:blip>
          <a:srcRect l="11960" t="11960" r="11960" b="11960"/>
          <a:stretch>
            <a:fillRect/>
          </a:stretch>
        </p:blipFill>
        <p:spPr>
          <a:xfrm>
            <a:off x="-139700" y="0"/>
            <a:ext cx="10287000" cy="13716000"/>
          </a:xfrm>
          <a:prstGeom prst="rect">
            <a:avLst/>
          </a:prstGeom>
          <a:ln w="12700">
            <a:miter lim="400000"/>
          </a:ln>
        </p:spPr>
      </p:pic>
      <p:sp>
        <p:nvSpPr>
          <p:cNvPr id="224" name="Amalrik, Andrei. Involuntary Journey to Siberia. Mariner Books, 1971"/>
          <p:cNvSpPr txBox="1"/>
          <p:nvPr/>
        </p:nvSpPr>
        <p:spPr>
          <a:xfrm>
            <a:off x="10534751" y="12611099"/>
            <a:ext cx="1289784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12700">
              <a:lnSpc>
                <a:spcPct val="135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i="1" sz="3200">
                <a:solidFill>
                  <a:srgbClr val="111111"/>
                </a:solidFill>
                <a:latin typeface="Helvetica"/>
                <a:ea typeface="Helvetica"/>
                <a:cs typeface="Helvetica"/>
                <a:sym typeface="Helvetica"/>
              </a:defRPr>
            </a:pPr>
            <a:r>
              <a:rPr i="0"/>
              <a:t>Amalrik, Andrei. </a:t>
            </a:r>
            <a:r>
              <a:rPr b="1"/>
              <a:t>Involuntary Journey to Siberia</a:t>
            </a:r>
            <a:r>
              <a:rPr i="0"/>
              <a:t>. Mariner Books, 1971</a:t>
            </a:r>
          </a:p>
        </p:txBody>
      </p:sp>
      <p:sp>
        <p:nvSpPr>
          <p:cNvPr id="225" name="May 1970 – arrested.…"/>
          <p:cNvSpPr txBox="1"/>
          <p:nvPr/>
        </p:nvSpPr>
        <p:spPr>
          <a:xfrm>
            <a:off x="10687151" y="585115"/>
            <a:ext cx="12013110" cy="80245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pPr>
            <a:r>
              <a:rPr b="1"/>
              <a:t>May 1970</a:t>
            </a:r>
            <a:r>
              <a:t> – arrested.</a:t>
            </a:r>
          </a:p>
          <a:p>
            <a:pPr>
              <a:defRPr sz="4000"/>
            </a:pPr>
            <a:r>
              <a:rPr b="1"/>
              <a:t>November 1970</a:t>
            </a:r>
            <a:r>
              <a:t> – tried as a dissident in Sverdlovsk.</a:t>
            </a:r>
          </a:p>
          <a:p>
            <a:pPr>
              <a:defRPr sz="4000"/>
            </a:pPr>
            <a:r>
              <a:rPr b="1"/>
              <a:t>1970–1973</a:t>
            </a:r>
            <a:r>
              <a:t> – served in a high-security labor camp in Kolyma.</a:t>
            </a:r>
          </a:p>
          <a:p>
            <a:pPr>
              <a:defRPr sz="4000"/>
            </a:pPr>
            <a:r>
              <a:rPr b="1"/>
              <a:t>1973–1975</a:t>
            </a:r>
            <a:r>
              <a:t> – lived in internal exile in Magadan Region.</a:t>
            </a:r>
          </a:p>
          <a:p>
            <a:pPr>
              <a:defRPr sz="4000"/>
            </a:pPr>
            <a:r>
              <a:rPr b="1"/>
              <a:t>1976</a:t>
            </a:r>
            <a:r>
              <a:t> – left the USSR for the West.</a:t>
            </a:r>
          </a:p>
          <a:p>
            <a:pPr>
              <a:defRPr sz="4000"/>
            </a:pPr>
            <a:r>
              <a:rPr b="1"/>
              <a:t>1980</a:t>
            </a:r>
            <a:r>
              <a:t> – died in a car accident in Spain.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pasted-movie.png" descr="pasted-movie.png"/>
          <p:cNvPicPr>
            <a:picLocks noChangeAspect="1"/>
          </p:cNvPicPr>
          <p:nvPr/>
        </p:nvPicPr>
        <p:blipFill>
          <a:blip r:embed="rId2">
            <a:extLst/>
          </a:blip>
          <a:stretch>
            <a:fillRect/>
          </a:stretch>
        </p:blipFill>
        <p:spPr>
          <a:xfrm>
            <a:off x="-7833" y="-3124200"/>
            <a:ext cx="12350585" cy="17522391"/>
          </a:xfrm>
          <a:prstGeom prst="rect">
            <a:avLst/>
          </a:prstGeom>
          <a:ln w="12700">
            <a:miter lim="400000"/>
          </a:ln>
        </p:spPr>
      </p:pic>
      <p:sp>
        <p:nvSpPr>
          <p:cNvPr id="176" name="1938 – Born in Moscow.…"/>
          <p:cNvSpPr txBox="1"/>
          <p:nvPr/>
        </p:nvSpPr>
        <p:spPr>
          <a:xfrm>
            <a:off x="12287351" y="824280"/>
            <a:ext cx="12033152" cy="128802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pPr>
          </a:p>
          <a:p>
            <a:pPr marL="457200" indent="-317500" defTabSz="457200">
              <a:lnSpc>
                <a:spcPct val="100000"/>
              </a:lnSpc>
              <a:spcBef>
                <a:spcPts val="1200"/>
              </a:spcBef>
              <a:buSzPct val="123000"/>
              <a:buFont typeface="Times Roman"/>
              <a:buChar char="•"/>
              <a:defRPr sz="4000"/>
            </a:pPr>
          </a:p>
          <a:p>
            <a:pPr marL="457200" indent="-317500" defTabSz="457200">
              <a:lnSpc>
                <a:spcPct val="100000"/>
              </a:lnSpc>
              <a:spcBef>
                <a:spcPts val="1200"/>
              </a:spcBef>
              <a:buSzPct val="123000"/>
              <a:buFont typeface="Times Roman"/>
              <a:buChar char="•"/>
              <a:defRPr sz="4000"/>
            </a:pPr>
            <a:r>
              <a:rPr b="1"/>
              <a:t>1938</a:t>
            </a:r>
            <a:r>
              <a:t> – Born in Moscow.</a:t>
            </a:r>
          </a:p>
          <a:p>
            <a:pPr marL="457200" indent="-317500" defTabSz="457200">
              <a:lnSpc>
                <a:spcPct val="100000"/>
              </a:lnSpc>
              <a:spcBef>
                <a:spcPts val="1200"/>
              </a:spcBef>
              <a:buSzPct val="123000"/>
              <a:buFont typeface="Times Roman"/>
              <a:buChar char="•"/>
              <a:defRPr sz="4000"/>
            </a:pPr>
            <a:r>
              <a:rPr b="1"/>
              <a:t>1960</a:t>
            </a:r>
            <a:r>
              <a:t> – Expelled from MSU for a paper on the Normanist theory.</a:t>
            </a:r>
          </a:p>
          <a:p>
            <a:pPr marL="457200" indent="-317500" defTabSz="457200">
              <a:lnSpc>
                <a:spcPct val="100000"/>
              </a:lnSpc>
              <a:spcBef>
                <a:spcPts val="1200"/>
              </a:spcBef>
              <a:buSzPct val="123000"/>
              <a:buFont typeface="Times Roman"/>
              <a:buChar char="•"/>
              <a:defRPr sz="4000"/>
            </a:pPr>
            <a:r>
              <a:rPr b="1"/>
              <a:t>1965</a:t>
            </a:r>
            <a:r>
              <a:t> – First arrest for “parasitism” – one year of Siberian exile.</a:t>
            </a:r>
          </a:p>
          <a:p>
            <a:pPr marL="457200" indent="-317500" defTabSz="457200">
              <a:lnSpc>
                <a:spcPct val="100000"/>
              </a:lnSpc>
              <a:spcBef>
                <a:spcPts val="1200"/>
              </a:spcBef>
              <a:buSzPct val="123000"/>
              <a:buFont typeface="Times Roman"/>
              <a:buChar char="•"/>
              <a:defRPr sz="4000"/>
            </a:pPr>
            <a:r>
              <a:rPr b="1"/>
              <a:t>Late 1960s</a:t>
            </a:r>
            <a:r>
              <a:t> – Joins dissident circles, works odd jobs.</a:t>
            </a:r>
          </a:p>
          <a:p>
            <a:pPr marL="457200" indent="-317500" defTabSz="457200">
              <a:lnSpc>
                <a:spcPct val="100000"/>
              </a:lnSpc>
              <a:spcBef>
                <a:spcPts val="1200"/>
              </a:spcBef>
              <a:buSzPct val="123000"/>
              <a:buFont typeface="Times Roman"/>
              <a:buChar char="•"/>
              <a:defRPr i="1" sz="4000"/>
            </a:pPr>
            <a:r>
              <a:rPr b="1" i="0"/>
              <a:t>1969 (spring)</a:t>
            </a:r>
            <a:r>
              <a:rPr i="0"/>
              <a:t> – Writes </a:t>
            </a:r>
            <a:r>
              <a:t>“Will the Soviet Union Survive Until 1984?”</a:t>
            </a:r>
            <a:endParaRPr i="0"/>
          </a:p>
          <a:p>
            <a:pPr marL="457200" indent="-317500" defTabSz="457200">
              <a:lnSpc>
                <a:spcPct val="100000"/>
              </a:lnSpc>
              <a:spcBef>
                <a:spcPts val="1200"/>
              </a:spcBef>
              <a:buSzPct val="123000"/>
              <a:buFont typeface="Times Roman"/>
              <a:buChar char="•"/>
              <a:defRPr sz="4000"/>
            </a:pPr>
            <a:r>
              <a:rPr b="1"/>
              <a:t>1969 (July 4)</a:t>
            </a:r>
            <a:r>
              <a:t> – Smuggles manuscript to the West</a:t>
            </a:r>
          </a:p>
          <a:p>
            <a:pPr marL="457200" indent="-317500" defTabSz="457200">
              <a:lnSpc>
                <a:spcPct val="100000"/>
              </a:lnSpc>
              <a:spcBef>
                <a:spcPts val="1200"/>
              </a:spcBef>
              <a:buSzPct val="123000"/>
              <a:buFont typeface="Times Roman"/>
              <a:buChar char="•"/>
              <a:defRPr sz="4000"/>
            </a:pPr>
            <a:r>
              <a:rPr b="1"/>
              <a:t>1969 (late)</a:t>
            </a:r>
            <a:r>
              <a:t> – Essay published abroad, translated widely. Gains international fame.</a:t>
            </a:r>
          </a:p>
          <a:p>
            <a:pPr defTabSz="457200">
              <a:lnSpc>
                <a:spcPct val="100000"/>
              </a:lnSpc>
              <a:spcBef>
                <a:spcPts val="0"/>
              </a:spcBef>
              <a:defRPr sz="4000"/>
            </a:pPr>
          </a:p>
          <a:p>
            <a:pPr defTabSz="457200">
              <a:lnSpc>
                <a:spcPct val="100000"/>
              </a:lnSpc>
              <a:spcBef>
                <a:spcPts val="0"/>
              </a:spcBef>
              <a:defRPr sz="4000"/>
            </a:pPr>
          </a:p>
          <a:p>
            <a:pPr defTabSz="457200">
              <a:lnSpc>
                <a:spcPct val="100000"/>
              </a:lnSpc>
              <a:spcBef>
                <a:spcPts val="0"/>
              </a:spcBef>
              <a:defRPr sz="4000"/>
            </a:pP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7" name="pasted-movie.png" descr="pasted-movie.png"/>
          <p:cNvPicPr>
            <a:picLocks noChangeAspect="1"/>
          </p:cNvPicPr>
          <p:nvPr/>
        </p:nvPicPr>
        <p:blipFill>
          <a:blip r:embed="rId2">
            <a:extLst/>
          </a:blip>
          <a:stretch>
            <a:fillRect/>
          </a:stretch>
        </p:blipFill>
        <p:spPr>
          <a:xfrm>
            <a:off x="847935" y="-1004049"/>
            <a:ext cx="10067260" cy="14527071"/>
          </a:xfrm>
          <a:prstGeom prst="rect">
            <a:avLst/>
          </a:prstGeom>
          <a:ln w="12700">
            <a:miter lim="400000"/>
          </a:ln>
        </p:spPr>
      </p:pic>
      <p:sp>
        <p:nvSpPr>
          <p:cNvPr id="228" name="First publication in the Soviet press of the essay “Will the Soviet Union Survive Until 1984?”, February 1990, in the Ogonyok magazine."/>
          <p:cNvSpPr txBox="1"/>
          <p:nvPr/>
        </p:nvSpPr>
        <p:spPr>
          <a:xfrm>
            <a:off x="11525351" y="8320786"/>
            <a:ext cx="12180982" cy="37800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12700">
              <a:lnSpc>
                <a:spcPct val="135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i="1" sz="4000">
                <a:solidFill>
                  <a:srgbClr val="111111"/>
                </a:solidFill>
                <a:latin typeface="Helvetica"/>
                <a:ea typeface="Helvetica"/>
                <a:cs typeface="Helvetica"/>
                <a:sym typeface="Helvetica"/>
              </a:defRPr>
            </a:pPr>
            <a:r>
              <a:t>First publication in the Soviet press of the essay </a:t>
            </a:r>
            <a:r>
              <a:rPr>
                <a:latin typeface="+mn-lt"/>
                <a:ea typeface="+mn-ea"/>
                <a:cs typeface="+mn-cs"/>
                <a:sym typeface="Helvetica Neue"/>
              </a:rPr>
              <a:t>“Will the Soviet Union Survive Until 1984?”</a:t>
            </a:r>
            <a:r>
              <a:t>, February 1990, in the </a:t>
            </a:r>
            <a:r>
              <a:rPr i="0">
                <a:latin typeface="+mn-lt"/>
                <a:ea typeface="+mn-ea"/>
                <a:cs typeface="+mn-cs"/>
                <a:sym typeface="Helvetica Neue"/>
              </a:rPr>
              <a:t>Ogonyok </a:t>
            </a:r>
            <a:r>
              <a:t>magazine</a:t>
            </a:r>
            <a:r>
              <a:rPr i="0"/>
              <a:t>.</a:t>
            </a:r>
            <a:endParaRPr i="0"/>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Amalrik was right"/>
          <p:cNvSpPr txBox="1"/>
          <p:nvPr/>
        </p:nvSpPr>
        <p:spPr>
          <a:xfrm>
            <a:off x="2945698" y="891184"/>
            <a:ext cx="4799077"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Amalrik was right</a:t>
            </a:r>
          </a:p>
        </p:txBody>
      </p:sp>
      <p:sp>
        <p:nvSpPr>
          <p:cNvPr id="231" name="Amalrik was wrong"/>
          <p:cNvSpPr txBox="1"/>
          <p:nvPr/>
        </p:nvSpPr>
        <p:spPr>
          <a:xfrm>
            <a:off x="14903552" y="891184"/>
            <a:ext cx="5272736"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Amalrik was wrong</a:t>
            </a:r>
          </a:p>
        </p:txBody>
      </p:sp>
      <p:sp>
        <p:nvSpPr>
          <p:cNvPr id="232" name="The gradual formation of the group he called “the class of specialists”. (Amalrik avoided the term “intelligentsia.”).…"/>
          <p:cNvSpPr txBox="1"/>
          <p:nvPr/>
        </p:nvSpPr>
        <p:spPr>
          <a:xfrm>
            <a:off x="514013" y="2399775"/>
            <a:ext cx="11013863" cy="98209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75368" indent="-475368" defTabSz="457200">
              <a:lnSpc>
                <a:spcPct val="100000"/>
              </a:lnSpc>
              <a:spcBef>
                <a:spcPts val="0"/>
              </a:spcBef>
              <a:buSzPct val="100000"/>
              <a:buAutoNum type="arabicPeriod" startAt="1"/>
              <a:defRPr sz="2500"/>
            </a:pPr>
            <a:r>
              <a:t>The gradual formation of the group he called </a:t>
            </a:r>
            <a:r>
              <a:rPr b="1"/>
              <a:t>“the class of specialists”</a:t>
            </a:r>
            <a:r>
              <a:t>. (Amalrik avoided the term “intelligentsia.”).</a:t>
            </a:r>
          </a:p>
          <a:p>
            <a:pPr defTabSz="457200">
              <a:lnSpc>
                <a:spcPct val="100000"/>
              </a:lnSpc>
              <a:spcBef>
                <a:spcPts val="0"/>
              </a:spcBef>
              <a:defRPr sz="2500"/>
            </a:pPr>
            <a:endParaRPr b="1"/>
          </a:p>
          <a:p>
            <a:pPr marL="475368" indent="-475368" defTabSz="457200">
              <a:lnSpc>
                <a:spcPct val="100000"/>
              </a:lnSpc>
              <a:spcBef>
                <a:spcPts val="0"/>
              </a:spcBef>
              <a:buSzPct val="100000"/>
              <a:buAutoNum type="arabicPeriod" startAt="2"/>
              <a:defRPr sz="2500"/>
            </a:pPr>
            <a:r>
              <a:rPr b="1"/>
              <a:t>The desire for a comfortable life</a:t>
            </a:r>
            <a:r>
              <a:t>, especially among the upper layers, as a key sign of the regime’s decay and stagnation.</a:t>
            </a:r>
          </a:p>
          <a:p>
            <a:pPr defTabSz="457200">
              <a:lnSpc>
                <a:spcPct val="100000"/>
              </a:lnSpc>
              <a:spcBef>
                <a:spcPts val="0"/>
              </a:spcBef>
              <a:defRPr sz="2500"/>
            </a:pPr>
          </a:p>
          <a:p>
            <a:pPr marL="475368" indent="-475368" defTabSz="457200">
              <a:lnSpc>
                <a:spcPct val="100000"/>
              </a:lnSpc>
              <a:spcBef>
                <a:spcPts val="0"/>
              </a:spcBef>
              <a:buSzPct val="100000"/>
              <a:buAutoNum type="arabicPeriod" startAt="3"/>
              <a:defRPr sz="2500"/>
            </a:pPr>
            <a:r>
              <a:rPr b="1"/>
              <a:t>Economic reforms</a:t>
            </a:r>
            <a:r>
              <a:t> and a relative liberalisation of the regime, driven by pragmatic economists in the leadership who understood the need for change. (Perestroika).</a:t>
            </a:r>
          </a:p>
          <a:p>
            <a:pPr defTabSz="457200">
              <a:lnSpc>
                <a:spcPct val="100000"/>
              </a:lnSpc>
              <a:spcBef>
                <a:spcPts val="0"/>
              </a:spcBef>
              <a:defRPr sz="2500"/>
            </a:pPr>
          </a:p>
          <a:p>
            <a:pPr marL="475368" indent="-475368" defTabSz="457200">
              <a:lnSpc>
                <a:spcPct val="100000"/>
              </a:lnSpc>
              <a:spcBef>
                <a:spcPts val="0"/>
              </a:spcBef>
              <a:buSzPct val="100000"/>
              <a:buAutoNum type="arabicPeriod" startAt="4"/>
              <a:defRPr sz="2500"/>
            </a:pPr>
            <a:r>
              <a:t>Rising living standards in </a:t>
            </a:r>
            <a:r>
              <a:rPr b="1"/>
              <a:t>China</a:t>
            </a:r>
            <a:r>
              <a:t>, its (economic) liberalisation, and a partnership between China and the United States. (Nixon’s visit to China took place in February 1972.)</a:t>
            </a:r>
          </a:p>
          <a:p>
            <a:pPr defTabSz="457200">
              <a:lnSpc>
                <a:spcPct val="100000"/>
              </a:lnSpc>
              <a:spcBef>
                <a:spcPts val="0"/>
              </a:spcBef>
              <a:defRPr sz="2500"/>
            </a:pPr>
          </a:p>
          <a:p>
            <a:pPr marL="475368" indent="-475368" defTabSz="457200">
              <a:lnSpc>
                <a:spcPct val="100000"/>
              </a:lnSpc>
              <a:spcBef>
                <a:spcPts val="0"/>
              </a:spcBef>
              <a:buSzPct val="100000"/>
              <a:buAutoNum type="arabicPeriod" startAt="5"/>
              <a:defRPr sz="2500"/>
            </a:pPr>
            <a:r>
              <a:rPr b="1"/>
              <a:t>German reunification</a:t>
            </a:r>
            <a:r>
              <a:t> (in Amalrik’s scenario – against the backdrop of a Soviet–Chinese war).</a:t>
            </a:r>
          </a:p>
          <a:p>
            <a:pPr defTabSz="457200">
              <a:lnSpc>
                <a:spcPct val="100000"/>
              </a:lnSpc>
              <a:spcBef>
                <a:spcPts val="0"/>
              </a:spcBef>
              <a:defRPr sz="2500"/>
            </a:pPr>
          </a:p>
          <a:p>
            <a:pPr marL="475368" indent="-475368" defTabSz="457200">
              <a:lnSpc>
                <a:spcPct val="100000"/>
              </a:lnSpc>
              <a:spcBef>
                <a:spcPts val="0"/>
              </a:spcBef>
              <a:buSzPct val="100000"/>
              <a:buAutoNum type="arabicPeriod" startAt="6"/>
              <a:defRPr sz="2500"/>
            </a:pPr>
            <a:r>
              <a:t>The </a:t>
            </a:r>
            <a:r>
              <a:rPr b="1"/>
              <a:t>desovietisation </a:t>
            </a:r>
            <a:r>
              <a:t>of Eastern Europe.</a:t>
            </a:r>
          </a:p>
          <a:p>
            <a:pPr marL="475368" indent="-475368" defTabSz="457200">
              <a:lnSpc>
                <a:spcPct val="100000"/>
              </a:lnSpc>
              <a:spcBef>
                <a:spcPts val="0"/>
              </a:spcBef>
              <a:buSzPct val="100000"/>
              <a:buAutoNum type="arabicPeriod" startAt="6"/>
              <a:defRPr b="1" sz="2500"/>
            </a:pPr>
          </a:p>
          <a:p>
            <a:pPr defTabSz="457200">
              <a:lnSpc>
                <a:spcPct val="100000"/>
              </a:lnSpc>
              <a:spcBef>
                <a:spcPts val="0"/>
              </a:spcBef>
              <a:defRPr sz="2500"/>
            </a:pPr>
            <a:r>
              <a:t>7. </a:t>
            </a:r>
            <a:r>
              <a:rPr b="1"/>
              <a:t>Economic and food shortages</a:t>
            </a:r>
            <a:r>
              <a:t> in the USSR.</a:t>
            </a:r>
          </a:p>
          <a:p>
            <a:pPr defTabSz="457200">
              <a:lnSpc>
                <a:spcPct val="100000"/>
              </a:lnSpc>
              <a:spcBef>
                <a:spcPts val="0"/>
              </a:spcBef>
              <a:defRPr b="1" sz="2500"/>
            </a:pPr>
          </a:p>
          <a:p>
            <a:pPr defTabSz="457200">
              <a:lnSpc>
                <a:spcPct val="100000"/>
              </a:lnSpc>
              <a:spcBef>
                <a:spcPts val="0"/>
              </a:spcBef>
              <a:defRPr sz="2500"/>
            </a:pPr>
            <a:r>
              <a:t>8. The use of internal </a:t>
            </a:r>
            <a:r>
              <a:rPr b="1"/>
              <a:t>troops against nationalist movements</a:t>
            </a:r>
            <a:r>
              <a:t> in the Soviet republics.</a:t>
            </a:r>
          </a:p>
        </p:txBody>
      </p:sp>
      <p:sp>
        <p:nvSpPr>
          <p:cNvPr id="233" name="Not 1984 but 1991.…"/>
          <p:cNvSpPr txBox="1"/>
          <p:nvPr/>
        </p:nvSpPr>
        <p:spPr>
          <a:xfrm>
            <a:off x="12794475" y="2240060"/>
            <a:ext cx="11013863" cy="79127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63020" indent="-463020" defTabSz="457200">
              <a:lnSpc>
                <a:spcPct val="100000"/>
              </a:lnSpc>
              <a:spcBef>
                <a:spcPts val="0"/>
              </a:spcBef>
              <a:buSzPct val="100000"/>
              <a:buAutoNum type="arabicPeriod" startAt="1"/>
              <a:defRPr sz="2500"/>
            </a:pPr>
            <a:r>
              <a:t>Not 1984 but 1991.</a:t>
            </a:r>
          </a:p>
          <a:p>
            <a:pPr defTabSz="457200">
              <a:lnSpc>
                <a:spcPct val="100000"/>
              </a:lnSpc>
              <a:spcBef>
                <a:spcPts val="0"/>
              </a:spcBef>
              <a:defRPr sz="2500"/>
            </a:pPr>
          </a:p>
          <a:p>
            <a:pPr marL="463020" indent="-463020" defTabSz="457200">
              <a:lnSpc>
                <a:spcPct val="100000"/>
              </a:lnSpc>
              <a:spcBef>
                <a:spcPts val="0"/>
              </a:spcBef>
              <a:buSzPct val="100000"/>
              <a:buAutoNum type="arabicPeriod" startAt="2"/>
              <a:defRPr sz="2500"/>
            </a:pPr>
            <a:r>
              <a:t>A deconstructive uprising of the “lower class” </a:t>
            </a:r>
            <a:r>
              <a:rPr b="1"/>
              <a:t>like in 1905 and 1917</a:t>
            </a:r>
            <a:r>
              <a:t>. The miners’ strikes of 1989 were limited.</a:t>
            </a:r>
          </a:p>
          <a:p>
            <a:pPr defTabSz="457200">
              <a:lnSpc>
                <a:spcPct val="100000"/>
              </a:lnSpc>
              <a:spcBef>
                <a:spcPts val="0"/>
              </a:spcBef>
              <a:defRPr sz="2500"/>
            </a:pPr>
          </a:p>
          <a:p>
            <a:pPr marL="463020" indent="-463020" defTabSz="457200">
              <a:lnSpc>
                <a:spcPct val="100000"/>
              </a:lnSpc>
              <a:spcBef>
                <a:spcPts val="0"/>
              </a:spcBef>
              <a:buSzPct val="100000"/>
              <a:buAutoNum type="arabicPeriod" startAt="3"/>
              <a:defRPr sz="2500"/>
            </a:pPr>
            <a:r>
              <a:t>A </a:t>
            </a:r>
            <a:r>
              <a:rPr b="1"/>
              <a:t>war with China</a:t>
            </a:r>
            <a:r>
              <a:t> between 1975 and 1980. Instead – limited war in Afghanistan.</a:t>
            </a:r>
          </a:p>
          <a:p>
            <a:pPr defTabSz="457200">
              <a:lnSpc>
                <a:spcPct val="100000"/>
              </a:lnSpc>
              <a:spcBef>
                <a:spcPts val="0"/>
              </a:spcBef>
              <a:defRPr sz="2500"/>
            </a:pPr>
          </a:p>
          <a:p>
            <a:pPr marL="463020" indent="-463020" defTabSz="457200">
              <a:lnSpc>
                <a:spcPct val="100000"/>
              </a:lnSpc>
              <a:spcBef>
                <a:spcPts val="0"/>
              </a:spcBef>
              <a:buSzPct val="100000"/>
              <a:buAutoNum type="arabicPeriod" startAt="4"/>
              <a:defRPr sz="2500"/>
            </a:pPr>
            <a:r>
              <a:rPr b="1"/>
              <a:t>Territorial claims against the USSR</a:t>
            </a:r>
            <a:r>
              <a:t> from desovietised Eastern European countries.</a:t>
            </a:r>
          </a:p>
          <a:p>
            <a:pPr defTabSz="457200">
              <a:lnSpc>
                <a:spcPct val="100000"/>
              </a:lnSpc>
              <a:spcBef>
                <a:spcPts val="0"/>
              </a:spcBef>
              <a:defRPr sz="2500"/>
            </a:pPr>
          </a:p>
          <a:p>
            <a:pPr marL="463020" indent="-463020" defTabSz="457200">
              <a:lnSpc>
                <a:spcPct val="100000"/>
              </a:lnSpc>
              <a:spcBef>
                <a:spcPts val="0"/>
              </a:spcBef>
              <a:buSzPct val="100000"/>
              <a:buAutoNum type="arabicPeriod" startAt="5"/>
              <a:defRPr sz="2500"/>
            </a:pPr>
            <a:r>
              <a:rPr b="1"/>
              <a:t>Extremists</a:t>
            </a:r>
            <a:r>
              <a:t> did not come to power in every republic.</a:t>
            </a:r>
          </a:p>
          <a:p>
            <a:pPr marL="463020" indent="-463020" defTabSz="457200">
              <a:lnSpc>
                <a:spcPct val="100000"/>
              </a:lnSpc>
              <a:spcBef>
                <a:spcPts val="0"/>
              </a:spcBef>
              <a:buSzPct val="100000"/>
              <a:buAutoNum type="arabicPeriod" startAt="5"/>
              <a:defRPr sz="2500"/>
            </a:pPr>
          </a:p>
          <a:p>
            <a:pPr marL="463020" indent="-463020" defTabSz="457200">
              <a:lnSpc>
                <a:spcPct val="100000"/>
              </a:lnSpc>
              <a:spcBef>
                <a:spcPts val="0"/>
              </a:spcBef>
              <a:buSzPct val="100000"/>
              <a:buAutoNum type="arabicPeriod" startAt="7"/>
              <a:defRPr sz="2500"/>
            </a:pPr>
            <a:r>
              <a:rPr b="1"/>
              <a:t>China did not exploit the USSR’s collapse </a:t>
            </a:r>
            <a:r>
              <a:t>for annexations.</a:t>
            </a:r>
          </a:p>
          <a:p>
            <a:pPr defTabSz="457200">
              <a:lnSpc>
                <a:spcPct val="100000"/>
              </a:lnSpc>
              <a:spcBef>
                <a:spcPts val="0"/>
              </a:spcBef>
              <a:defRPr sz="2500"/>
            </a:pPr>
          </a:p>
          <a:p>
            <a:pPr marL="463020" indent="-463020" defTabSz="457200">
              <a:lnSpc>
                <a:spcPct val="100000"/>
              </a:lnSpc>
              <a:spcBef>
                <a:spcPts val="0"/>
              </a:spcBef>
              <a:buSzPct val="100000"/>
              <a:buAutoNum type="arabicPeriod" startAt="8"/>
              <a:defRPr sz="2500"/>
            </a:pPr>
            <a:r>
              <a:rPr b="1"/>
              <a:t>The CIS</a:t>
            </a:r>
            <a:r>
              <a:t> (Commonwealth of Independent States) was stillborn, although it technically survives to this day. </a:t>
            </a:r>
          </a:p>
          <a:p>
            <a:pPr marL="463020" indent="-463020" defTabSz="457200">
              <a:lnSpc>
                <a:spcPct val="100000"/>
              </a:lnSpc>
              <a:spcBef>
                <a:spcPts val="0"/>
              </a:spcBef>
              <a:buSzPct val="100000"/>
              <a:buAutoNum type="arabicPeriod" startAt="8"/>
              <a:defRPr sz="2500"/>
            </a:pP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References"/>
          <p:cNvSpPr txBox="1"/>
          <p:nvPr/>
        </p:nvSpPr>
        <p:spPr>
          <a:xfrm>
            <a:off x="933551" y="618489"/>
            <a:ext cx="3312796" cy="845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vl1pPr>
          </a:lstStyle>
          <a:p>
            <a:pPr/>
            <a:r>
              <a:t>References</a:t>
            </a:r>
          </a:p>
        </p:txBody>
      </p:sp>
      <p:sp>
        <p:nvSpPr>
          <p:cNvPr id="236" name="Amalrik, Andrei. Will the Soviet Union Survive Until 1984? Amsterdam: Alexander Herzen Foundation, 1970…"/>
          <p:cNvSpPr txBox="1"/>
          <p:nvPr/>
        </p:nvSpPr>
        <p:spPr>
          <a:xfrm>
            <a:off x="908151" y="2370226"/>
            <a:ext cx="20135149" cy="69943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740833" indent="-740833"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pPr>
            <a:r>
              <a:t>Amalrik, Andrei. </a:t>
            </a:r>
            <a:r>
              <a:rPr i="1"/>
              <a:t>Will the Soviet Union Survive Until 1984?</a:t>
            </a:r>
            <a:r>
              <a:t> Amsterdam: Alexander Herzen Foundation, 1970</a:t>
            </a:r>
          </a:p>
          <a:p>
            <a:pPr marL="740833" indent="-740833"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pPr>
            <a:r>
              <a:t>Amalrik, Andrei. </a:t>
            </a:r>
            <a:r>
              <a:t>Involuntary Journey to Siberia</a:t>
            </a:r>
            <a:r>
              <a:t>. Mariner Books, 1971.</a:t>
            </a:r>
          </a:p>
          <a:p>
            <a:pPr marL="740833" indent="-740833"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pPr>
            <a:r>
              <a:t>Amalrik, Andrei. “I Want to Be Understood Correctly.” </a:t>
            </a:r>
            <a:r>
              <a:rPr i="1"/>
              <a:t>Survey</a:t>
            </a:r>
            <a:r>
              <a:t>, Winter–Spring 1970, pp. 102–109.</a:t>
            </a:r>
          </a:p>
          <a:p>
            <a:pPr marL="740833" indent="-740833"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pPr>
            <a:r>
              <a:t>Laqueur, Walter. The Dream That Failed: Reflections on the Soviet Union. Oxford: Oxford University Press, 1994</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Thank you!"/>
          <p:cNvSpPr txBox="1"/>
          <p:nvPr/>
        </p:nvSpPr>
        <p:spPr>
          <a:xfrm>
            <a:off x="1543151" y="9920935"/>
            <a:ext cx="5351222" cy="13417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400"/>
            </a:lvl1pPr>
          </a:lstStyle>
          <a:p>
            <a:pPr/>
            <a:r>
              <a:t>Thank you!</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8" name="pasted-movie.png" descr="pasted-movie.png"/>
          <p:cNvPicPr>
            <a:picLocks noChangeAspect="1"/>
          </p:cNvPicPr>
          <p:nvPr/>
        </p:nvPicPr>
        <p:blipFill>
          <a:blip r:embed="rId2">
            <a:extLst/>
          </a:blip>
          <a:stretch>
            <a:fillRect/>
          </a:stretch>
        </p:blipFill>
        <p:spPr>
          <a:xfrm>
            <a:off x="755650" y="1085602"/>
            <a:ext cx="18453283" cy="9238220"/>
          </a:xfrm>
          <a:prstGeom prst="rect">
            <a:avLst/>
          </a:prstGeom>
          <a:ln w="12700">
            <a:miter lim="400000"/>
          </a:ln>
        </p:spPr>
      </p:pic>
      <p:sp>
        <p:nvSpPr>
          <p:cNvPr id="179" name="Sakharov, Andrei. 1968. Thoughts on Progress, Peaceful Coexistence and Intellectual Freedom. Manuscript."/>
          <p:cNvSpPr txBox="1"/>
          <p:nvPr/>
        </p:nvSpPr>
        <p:spPr>
          <a:xfrm>
            <a:off x="459307" y="10565575"/>
            <a:ext cx="22042985" cy="5604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pPr>
            <a:r>
              <a:t>Sakharov, Andrei. 1968. </a:t>
            </a:r>
            <a:r>
              <a:rPr b="1"/>
              <a:t>Thoughts on Progress, Peaceful Coexistence and Intellectual Freedom. </a:t>
            </a:r>
            <a:r>
              <a:t>Manuscript. </a:t>
            </a:r>
          </a:p>
        </p:txBody>
      </p:sp>
      <p:sp>
        <p:nvSpPr>
          <p:cNvPr id="180" name="He alone is worthy of life and freedom…"/>
          <p:cNvSpPr txBox="1"/>
          <p:nvPr/>
        </p:nvSpPr>
        <p:spPr>
          <a:xfrm>
            <a:off x="19475551" y="6628587"/>
            <a:ext cx="4640196" cy="27448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pPr>
            <a:r>
              <a:t>He alone is worthy of life and freedom</a:t>
            </a:r>
          </a:p>
          <a:p>
            <a:pPr defTabSz="457200">
              <a:lnSpc>
                <a:spcPct val="100000"/>
              </a:lnSpc>
              <a:spcBef>
                <a:spcPts val="0"/>
              </a:spcBef>
              <a:defRPr i="1" sz="3000">
                <a:solidFill>
                  <a:srgbClr val="121212"/>
                </a:solidFill>
              </a:defRPr>
            </a:pPr>
            <a:r>
              <a:t>Who each day does battle for them anew!</a:t>
            </a:r>
          </a:p>
          <a:p>
            <a:pPr defTabSz="457200">
              <a:lnSpc>
                <a:spcPct val="100000"/>
              </a:lnSpc>
              <a:spcBef>
                <a:spcPts val="0"/>
              </a:spcBef>
              <a:defRPr i="1" sz="3000">
                <a:solidFill>
                  <a:srgbClr val="121212"/>
                </a:solidFill>
              </a:defRPr>
            </a:pPr>
          </a:p>
          <a:p>
            <a:pPr defTabSz="457200">
              <a:lnSpc>
                <a:spcPct val="100000"/>
              </a:lnSpc>
              <a:spcBef>
                <a:spcPts val="0"/>
              </a:spcBef>
              <a:defRPr sz="3000">
                <a:solidFill>
                  <a:srgbClr val="121212"/>
                </a:solidFill>
              </a:defRPr>
            </a:pPr>
            <a:r>
              <a:t>Goethe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2" name="pasted-movie.png" descr="pasted-movie.png"/>
          <p:cNvPicPr>
            <a:picLocks noChangeAspect="1"/>
          </p:cNvPicPr>
          <p:nvPr/>
        </p:nvPicPr>
        <p:blipFill>
          <a:blip r:embed="rId2">
            <a:extLst/>
          </a:blip>
          <a:stretch>
            <a:fillRect/>
          </a:stretch>
        </p:blipFill>
        <p:spPr>
          <a:xfrm>
            <a:off x="-7833" y="-3124200"/>
            <a:ext cx="12350585" cy="17522391"/>
          </a:xfrm>
          <a:prstGeom prst="rect">
            <a:avLst/>
          </a:prstGeom>
          <a:ln w="12700">
            <a:miter lim="400000"/>
          </a:ln>
        </p:spPr>
      </p:pic>
      <p:sp>
        <p:nvSpPr>
          <p:cNvPr id="183" name="1938 – Born in Moscow.…"/>
          <p:cNvSpPr txBox="1"/>
          <p:nvPr/>
        </p:nvSpPr>
        <p:spPr>
          <a:xfrm>
            <a:off x="12287351" y="824280"/>
            <a:ext cx="12033152" cy="128802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pPr>
          </a:p>
          <a:p>
            <a:pPr marL="457200" indent="-317500" defTabSz="457200">
              <a:lnSpc>
                <a:spcPct val="100000"/>
              </a:lnSpc>
              <a:spcBef>
                <a:spcPts val="1200"/>
              </a:spcBef>
              <a:buSzPct val="123000"/>
              <a:buFont typeface="Times Roman"/>
              <a:buChar char="•"/>
              <a:defRPr sz="4000"/>
            </a:pPr>
          </a:p>
          <a:p>
            <a:pPr marL="457200" indent="-317500" defTabSz="457200">
              <a:lnSpc>
                <a:spcPct val="100000"/>
              </a:lnSpc>
              <a:spcBef>
                <a:spcPts val="1200"/>
              </a:spcBef>
              <a:buSzPct val="123000"/>
              <a:buFont typeface="Times Roman"/>
              <a:buChar char="•"/>
              <a:defRPr sz="4000"/>
            </a:pPr>
            <a:r>
              <a:rPr b="1"/>
              <a:t>1938</a:t>
            </a:r>
            <a:r>
              <a:t> – Born in Moscow.</a:t>
            </a:r>
          </a:p>
          <a:p>
            <a:pPr marL="457200" indent="-317500" defTabSz="457200">
              <a:lnSpc>
                <a:spcPct val="100000"/>
              </a:lnSpc>
              <a:spcBef>
                <a:spcPts val="1200"/>
              </a:spcBef>
              <a:buSzPct val="123000"/>
              <a:buFont typeface="Times Roman"/>
              <a:buChar char="•"/>
              <a:defRPr sz="4000"/>
            </a:pPr>
            <a:r>
              <a:rPr b="1"/>
              <a:t>1960</a:t>
            </a:r>
            <a:r>
              <a:t> – Expelled from MSU for a paper on the Normanist theory.</a:t>
            </a:r>
          </a:p>
          <a:p>
            <a:pPr marL="457200" indent="-317500" defTabSz="457200">
              <a:lnSpc>
                <a:spcPct val="100000"/>
              </a:lnSpc>
              <a:spcBef>
                <a:spcPts val="1200"/>
              </a:spcBef>
              <a:buSzPct val="123000"/>
              <a:buFont typeface="Times Roman"/>
              <a:buChar char="•"/>
              <a:defRPr sz="4000"/>
            </a:pPr>
            <a:r>
              <a:rPr b="1"/>
              <a:t>1965</a:t>
            </a:r>
            <a:r>
              <a:t> – First arrest for “parasitism” – one year of Siberian exile.</a:t>
            </a:r>
          </a:p>
          <a:p>
            <a:pPr marL="457200" indent="-317500" defTabSz="457200">
              <a:lnSpc>
                <a:spcPct val="100000"/>
              </a:lnSpc>
              <a:spcBef>
                <a:spcPts val="1200"/>
              </a:spcBef>
              <a:buSzPct val="123000"/>
              <a:buFont typeface="Times Roman"/>
              <a:buChar char="•"/>
              <a:defRPr sz="4000"/>
            </a:pPr>
            <a:r>
              <a:rPr b="1"/>
              <a:t>Late 1960s</a:t>
            </a:r>
            <a:r>
              <a:t> – Joins dissident circles, works odd jobs.</a:t>
            </a:r>
          </a:p>
          <a:p>
            <a:pPr marL="457200" indent="-317500" defTabSz="457200">
              <a:lnSpc>
                <a:spcPct val="100000"/>
              </a:lnSpc>
              <a:spcBef>
                <a:spcPts val="1200"/>
              </a:spcBef>
              <a:buSzPct val="123000"/>
              <a:buFont typeface="Times Roman"/>
              <a:buChar char="•"/>
              <a:defRPr i="1" sz="4000"/>
            </a:pPr>
            <a:r>
              <a:rPr b="1" i="0"/>
              <a:t>1969 (spring)</a:t>
            </a:r>
            <a:r>
              <a:rPr i="0"/>
              <a:t> – Writes </a:t>
            </a:r>
            <a:r>
              <a:t>“Will the Soviet Union Survive Until 1984?”</a:t>
            </a:r>
            <a:endParaRPr i="0"/>
          </a:p>
          <a:p>
            <a:pPr marL="457200" indent="-317500" defTabSz="457200">
              <a:lnSpc>
                <a:spcPct val="100000"/>
              </a:lnSpc>
              <a:spcBef>
                <a:spcPts val="1200"/>
              </a:spcBef>
              <a:buSzPct val="123000"/>
              <a:buFont typeface="Times Roman"/>
              <a:buChar char="•"/>
              <a:defRPr sz="4000"/>
            </a:pPr>
            <a:r>
              <a:rPr b="1"/>
              <a:t>1969 (July 4)</a:t>
            </a:r>
            <a:r>
              <a:t> – Smuggles manuscript to the West</a:t>
            </a:r>
          </a:p>
          <a:p>
            <a:pPr marL="457200" indent="-317500" defTabSz="457200">
              <a:lnSpc>
                <a:spcPct val="100000"/>
              </a:lnSpc>
              <a:spcBef>
                <a:spcPts val="1200"/>
              </a:spcBef>
              <a:buSzPct val="123000"/>
              <a:buFont typeface="Times Roman"/>
              <a:buChar char="•"/>
              <a:defRPr sz="4000"/>
            </a:pPr>
            <a:r>
              <a:rPr b="1"/>
              <a:t>1969 (late)</a:t>
            </a:r>
            <a:r>
              <a:t> – Essay published abroad, translated widely. Gains international fame.</a:t>
            </a:r>
          </a:p>
          <a:p>
            <a:pPr defTabSz="457200">
              <a:lnSpc>
                <a:spcPct val="100000"/>
              </a:lnSpc>
              <a:spcBef>
                <a:spcPts val="0"/>
              </a:spcBef>
              <a:defRPr sz="4000"/>
            </a:pPr>
          </a:p>
          <a:p>
            <a:pPr defTabSz="457200">
              <a:lnSpc>
                <a:spcPct val="100000"/>
              </a:lnSpc>
              <a:spcBef>
                <a:spcPts val="0"/>
              </a:spcBef>
              <a:defRPr sz="4000"/>
            </a:pPr>
          </a:p>
          <a:p>
            <a:pPr defTabSz="457200">
              <a:lnSpc>
                <a:spcPct val="100000"/>
              </a:lnSpc>
              <a:spcBef>
                <a:spcPts val="0"/>
              </a:spcBef>
              <a:defRPr sz="4000"/>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The first edition of Andrei Amalrik’s essay “Will the Soviet Union Survive Until 1984?”…"/>
          <p:cNvSpPr txBox="1"/>
          <p:nvPr/>
        </p:nvSpPr>
        <p:spPr>
          <a:xfrm>
            <a:off x="15521618" y="4783755"/>
            <a:ext cx="7775345" cy="23885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12700">
              <a:lnSpc>
                <a:spcPct val="135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defRPr>
            </a:pPr>
            <a:r>
              <a:t>The first edition of Andrei Amalrik’s essay “Will the Soviet Union Survive Until 1984?”</a:t>
            </a:r>
          </a:p>
          <a:p>
            <a:pPr defTabSz="12700">
              <a:lnSpc>
                <a:spcPct val="135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defRPr>
            </a:pPr>
            <a:r>
              <a:t>Alexander Herzen Foundation, Amsterdam, 1970.</a:t>
            </a:r>
          </a:p>
        </p:txBody>
      </p:sp>
      <p:pic>
        <p:nvPicPr>
          <p:cNvPr id="186" name="pasted-movie.png" descr="pasted-movie.png"/>
          <p:cNvPicPr>
            <a:picLocks noChangeAspect="1"/>
          </p:cNvPicPr>
          <p:nvPr/>
        </p:nvPicPr>
        <p:blipFill>
          <a:blip r:embed="rId2">
            <a:extLst/>
          </a:blip>
          <a:stretch>
            <a:fillRect/>
          </a:stretch>
        </p:blipFill>
        <p:spPr>
          <a:xfrm>
            <a:off x="257649" y="1326274"/>
            <a:ext cx="7239001" cy="10502901"/>
          </a:xfrm>
          <a:prstGeom prst="rect">
            <a:avLst/>
          </a:prstGeom>
          <a:ln w="12700">
            <a:miter lim="400000"/>
          </a:ln>
        </p:spPr>
      </p:pic>
      <p:pic>
        <p:nvPicPr>
          <p:cNvPr id="187" name="pasted-movie.png" descr="pasted-movie.png"/>
          <p:cNvPicPr>
            <a:picLocks noChangeAspect="1"/>
          </p:cNvPicPr>
          <p:nvPr/>
        </p:nvPicPr>
        <p:blipFill>
          <a:blip r:embed="rId3">
            <a:extLst/>
          </a:blip>
          <a:stretch>
            <a:fillRect/>
          </a:stretch>
        </p:blipFill>
        <p:spPr>
          <a:xfrm>
            <a:off x="7661384" y="1326274"/>
            <a:ext cx="7099301" cy="10502901"/>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Internal decay of the Soviet system…"/>
          <p:cNvSpPr txBox="1"/>
          <p:nvPr/>
        </p:nvSpPr>
        <p:spPr>
          <a:xfrm>
            <a:off x="14954351" y="2343807"/>
            <a:ext cx="8511965" cy="73482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55625" indent="-555625"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latin typeface="Helvetica"/>
                <a:ea typeface="Helvetica"/>
                <a:cs typeface="Helvetica"/>
                <a:sym typeface="Helvetica"/>
              </a:defRPr>
            </a:pPr>
            <a:r>
              <a:t>Internal decay of the Soviet system</a:t>
            </a:r>
          </a:p>
          <a:p>
            <a:pPr marL="555625" indent="-555625"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latin typeface="Helvetica"/>
                <a:ea typeface="Helvetica"/>
                <a:cs typeface="Helvetica"/>
                <a:sym typeface="Helvetica"/>
              </a:defRPr>
            </a:pPr>
            <a:r>
              <a:t>Limits of reform (rejects the possibility of liberalisation of Soviet regime)</a:t>
            </a:r>
          </a:p>
          <a:p>
            <a:pPr marL="555625" indent="-555625"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latin typeface="Helvetica"/>
                <a:ea typeface="Helvetica"/>
                <a:cs typeface="Helvetica"/>
                <a:sym typeface="Helvetica"/>
              </a:defRPr>
            </a:pPr>
            <a:r>
              <a:t>Surge of nationalism</a:t>
            </a:r>
          </a:p>
          <a:p>
            <a:pPr marL="555625" indent="-555625"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latin typeface="Helvetica"/>
                <a:ea typeface="Helvetica"/>
                <a:cs typeface="Helvetica"/>
                <a:sym typeface="Helvetica"/>
              </a:defRPr>
            </a:pPr>
            <a:r>
              <a:t>Foreign-policy trigger of disintegration of USSR  – China</a:t>
            </a:r>
          </a:p>
          <a:p>
            <a:pPr marL="555625" indent="-555625"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latin typeface="Helvetica"/>
                <a:ea typeface="Helvetica"/>
                <a:cs typeface="Helvetica"/>
                <a:sym typeface="Helvetica"/>
              </a:defRPr>
            </a:pPr>
            <a:r>
              <a:t>Power vacuum enables German reunification and collapse of the Eastern Bloc</a:t>
            </a:r>
          </a:p>
          <a:p>
            <a:pPr marL="555625" indent="-555625"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latin typeface="Helvetica"/>
                <a:ea typeface="Helvetica"/>
                <a:cs typeface="Helvetica"/>
                <a:sym typeface="Helvetica"/>
              </a:defRPr>
            </a:pPr>
            <a:r>
              <a:t>Collapse of the Soviet government – mass and violent social upheaval</a:t>
            </a:r>
          </a:p>
          <a:p>
            <a:pPr marL="555625" indent="-555625"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latin typeface="Helvetica"/>
                <a:ea typeface="Helvetica"/>
                <a:cs typeface="Helvetica"/>
                <a:sym typeface="Helvetica"/>
              </a:defRPr>
            </a:pPr>
            <a:r>
              <a:t>Russian mentality? </a:t>
            </a:r>
          </a:p>
          <a:p>
            <a:pPr marL="555625" indent="-555625"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latin typeface="Helvetica"/>
                <a:ea typeface="Helvetica"/>
                <a:cs typeface="Helvetica"/>
                <a:sym typeface="Helvetica"/>
              </a:defRPr>
            </a:pPr>
            <a:r>
              <a:t>Post-collapse trajectories</a:t>
            </a:r>
          </a:p>
        </p:txBody>
      </p:sp>
      <p:pic>
        <p:nvPicPr>
          <p:cNvPr id="190" name="pasted-movie.png" descr="pasted-movie.png"/>
          <p:cNvPicPr>
            <a:picLocks noChangeAspect="1"/>
          </p:cNvPicPr>
          <p:nvPr/>
        </p:nvPicPr>
        <p:blipFill>
          <a:blip r:embed="rId2">
            <a:extLst/>
          </a:blip>
          <a:stretch>
            <a:fillRect/>
          </a:stretch>
        </p:blipFill>
        <p:spPr>
          <a:xfrm>
            <a:off x="292100" y="1466850"/>
            <a:ext cx="14025757" cy="9457735"/>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92" name="“Its motto is: ‘Do not touch us, and we will not touch you.’ Its aim is: ‘Let everything remain as it was.’”…"/>
          <p:cNvSpPr txBox="1"/>
          <p:nvPr/>
        </p:nvSpPr>
        <p:spPr>
          <a:xfrm>
            <a:off x="1010665" y="2901591"/>
            <a:ext cx="22800496" cy="30276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12700">
              <a:lnSpc>
                <a:spcPct val="135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solidFill>
                  <a:srgbClr val="FFFFFF"/>
                </a:solidFill>
                <a:latin typeface="Helvetica"/>
                <a:ea typeface="Helvetica"/>
                <a:cs typeface="Helvetica"/>
                <a:sym typeface="Helvetica"/>
              </a:defRPr>
            </a:pPr>
            <a:r>
              <a:t>“Its motto is: ‘Do not touch us, and we will not touch you.’ Its aim is: ‘Let everything remain as it was.’”</a:t>
            </a:r>
          </a:p>
          <a:p>
            <a:pPr defTabSz="12700">
              <a:lnSpc>
                <a:spcPct val="135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solidFill>
                  <a:srgbClr val="FFFFFF"/>
                </a:solidFill>
                <a:latin typeface="Helvetica"/>
                <a:ea typeface="Helvetica"/>
                <a:cs typeface="Helvetica"/>
                <a:sym typeface="Helvetica"/>
              </a:defRPr>
            </a:pPr>
          </a:p>
          <a:p>
            <a:pPr defTabSz="12700">
              <a:lnSpc>
                <a:spcPct val="135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FFFFFF"/>
                </a:solidFill>
                <a:latin typeface="Helvetica"/>
                <a:ea typeface="Helvetica"/>
                <a:cs typeface="Helvetica"/>
                <a:sym typeface="Helvetica"/>
              </a:defRPr>
            </a:pPr>
            <a:r>
              <a:t>Amalrik, Andrei. </a:t>
            </a:r>
            <a:r>
              <a:rPr i="1"/>
              <a:t>Will the Soviet Union Survive Until 1984?</a:t>
            </a:r>
            <a:r>
              <a:t> Amsterdam: Alexander Herzen Foundation, 1970 </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Internal decay of the Soviet system…"/>
          <p:cNvSpPr txBox="1"/>
          <p:nvPr/>
        </p:nvSpPr>
        <p:spPr>
          <a:xfrm>
            <a:off x="14954352" y="2343807"/>
            <a:ext cx="8511965" cy="73482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55625" indent="-555625"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latin typeface="Helvetica"/>
                <a:ea typeface="Helvetica"/>
                <a:cs typeface="Helvetica"/>
                <a:sym typeface="Helvetica"/>
              </a:defRPr>
            </a:pPr>
            <a:r>
              <a:t>Internal decay of the Soviet system</a:t>
            </a:r>
          </a:p>
          <a:p>
            <a:pPr marL="555625" indent="-555625"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latin typeface="Helvetica"/>
                <a:ea typeface="Helvetica"/>
                <a:cs typeface="Helvetica"/>
                <a:sym typeface="Helvetica"/>
              </a:defRPr>
            </a:pPr>
            <a:r>
              <a:t>Limits of reform (rejects the possibility of liberalisation of Soviet regime)</a:t>
            </a:r>
          </a:p>
          <a:p>
            <a:pPr marL="555625" indent="-555625"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latin typeface="Helvetica"/>
                <a:ea typeface="Helvetica"/>
                <a:cs typeface="Helvetica"/>
                <a:sym typeface="Helvetica"/>
              </a:defRPr>
            </a:pPr>
            <a:r>
              <a:t>Surge of nationalism</a:t>
            </a:r>
          </a:p>
          <a:p>
            <a:pPr marL="555625" indent="-555625"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latin typeface="Helvetica"/>
                <a:ea typeface="Helvetica"/>
                <a:cs typeface="Helvetica"/>
                <a:sym typeface="Helvetica"/>
              </a:defRPr>
            </a:pPr>
            <a:r>
              <a:t>Foreign-policy trigger of disintegration of USSR  – China</a:t>
            </a:r>
          </a:p>
          <a:p>
            <a:pPr marL="555625" indent="-555625"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latin typeface="Helvetica"/>
                <a:ea typeface="Helvetica"/>
                <a:cs typeface="Helvetica"/>
                <a:sym typeface="Helvetica"/>
              </a:defRPr>
            </a:pPr>
            <a:r>
              <a:t>Power vacuum enables German reunification and collapse of the Eastern Bloc</a:t>
            </a:r>
          </a:p>
          <a:p>
            <a:pPr marL="555625" indent="-555625"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latin typeface="Helvetica"/>
                <a:ea typeface="Helvetica"/>
                <a:cs typeface="Helvetica"/>
                <a:sym typeface="Helvetica"/>
              </a:defRPr>
            </a:pPr>
            <a:r>
              <a:t>Collapse of the Soviet government – mass and violent social upheaval</a:t>
            </a:r>
          </a:p>
          <a:p>
            <a:pPr marL="555625" indent="-555625"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latin typeface="Helvetica"/>
                <a:ea typeface="Helvetica"/>
                <a:cs typeface="Helvetica"/>
                <a:sym typeface="Helvetica"/>
              </a:defRPr>
            </a:pPr>
            <a:r>
              <a:t>Russian mentality? </a:t>
            </a:r>
          </a:p>
          <a:p>
            <a:pPr marL="555625" indent="-555625" defTabSz="12700">
              <a:lnSpc>
                <a:spcPct val="135000"/>
              </a:lnSpc>
              <a:spcBef>
                <a:spcPts val="0"/>
              </a:spcBef>
              <a:buSzPct val="100000"/>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111111"/>
                </a:solidFill>
                <a:latin typeface="Helvetica"/>
                <a:ea typeface="Helvetica"/>
                <a:cs typeface="Helvetica"/>
                <a:sym typeface="Helvetica"/>
              </a:defRPr>
            </a:pPr>
            <a:r>
              <a:t>Post-collapse trajectories</a:t>
            </a:r>
          </a:p>
        </p:txBody>
      </p:sp>
      <p:pic>
        <p:nvPicPr>
          <p:cNvPr id="195" name="pasted-movie.png" descr="pasted-movie.png"/>
          <p:cNvPicPr>
            <a:picLocks noChangeAspect="1"/>
          </p:cNvPicPr>
          <p:nvPr/>
        </p:nvPicPr>
        <p:blipFill>
          <a:blip r:embed="rId2">
            <a:extLst/>
          </a:blip>
          <a:stretch>
            <a:fillRect/>
          </a:stretch>
        </p:blipFill>
        <p:spPr>
          <a:xfrm>
            <a:off x="292100" y="1466850"/>
            <a:ext cx="14025757" cy="9457735"/>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 name="pasted-movie.png" descr="pasted-movie.png"/>
          <p:cNvPicPr>
            <a:picLocks noChangeAspect="1"/>
          </p:cNvPicPr>
          <p:nvPr/>
        </p:nvPicPr>
        <p:blipFill>
          <a:blip r:embed="rId2">
            <a:extLst/>
          </a:blip>
          <a:stretch>
            <a:fillRect/>
          </a:stretch>
        </p:blipFill>
        <p:spPr>
          <a:xfrm>
            <a:off x="0" y="2731"/>
            <a:ext cx="24384000" cy="13710539"/>
          </a:xfrm>
          <a:prstGeom prst="rect">
            <a:avLst/>
          </a:prstGeom>
          <a:ln w="12700">
            <a:miter lim="400000"/>
          </a:ln>
        </p:spPr>
      </p:pic>
      <p:sp>
        <p:nvSpPr>
          <p:cNvPr id="198" name="The Sino-Soviet Crisis of 1969"/>
          <p:cNvSpPr txBox="1"/>
          <p:nvPr/>
        </p:nvSpPr>
        <p:spPr>
          <a:xfrm>
            <a:off x="1543151" y="1043584"/>
            <a:ext cx="8378648"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The Sino-Soviet Crisis of 1969</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