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8288000" cy="10287000"/>
  <p:notesSz cx="6858000" cy="9144000"/>
  <p:embeddedFontLst>
    <p:embeddedFont>
      <p:font typeface="Calibri" panose="020F0502020204030204" pitchFamily="34" charset="0"/>
      <p:regular r:id="rId11"/>
      <p:bold r:id="rId12"/>
      <p:italic r:id="rId13"/>
      <p:boldItalic r:id="rId14"/>
    </p:embeddedFont>
    <p:embeddedFont>
      <p:font typeface="Garet Bold" panose="020B0604020202020204" charset="0"/>
      <p:regular r:id="rId15"/>
    </p:embeddedFont>
    <p:embeddedFont>
      <p:font typeface="Red Hat Display" panose="020B0604020202020204" charset="0"/>
      <p:regular r:id="rId16"/>
    </p:embeddedFont>
    <p:embeddedFont>
      <p:font typeface="Red Hat Display Bold" panose="020B0604020202020204" charset="0"/>
      <p:regular r:id="rId17"/>
    </p:embeddedFont>
    <p:embeddedFont>
      <p:font typeface="Red Hat Display Bold Italics" panose="020B0604020202020204" charset="0"/>
      <p:regular r:id="rId18"/>
    </p:embeddedFont>
    <p:embeddedFont>
      <p:font typeface="Telegraf" panose="020B0604020202020204" charset="0"/>
      <p:regular r:id="rId19"/>
    </p:embeddedFont>
    <p:embeddedFont>
      <p:font typeface="Telegraf Bold" panose="020B0604020202020204"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66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275705" y="2118419"/>
            <a:ext cx="10803697" cy="3025081"/>
          </a:xfrm>
          <a:prstGeom prst="rect">
            <a:avLst/>
          </a:prstGeom>
        </p:spPr>
        <p:txBody>
          <a:bodyPr lIns="0" tIns="0" rIns="0" bIns="0" rtlCol="0" anchor="t">
            <a:spAutoFit/>
          </a:bodyPr>
          <a:lstStyle/>
          <a:p>
            <a:pPr algn="r">
              <a:lnSpc>
                <a:spcPts val="8088"/>
              </a:lnSpc>
              <a:spcBef>
                <a:spcPct val="0"/>
              </a:spcBef>
            </a:pPr>
            <a:r>
              <a:rPr lang="en-US" sz="5777" b="1">
                <a:solidFill>
                  <a:srgbClr val="FFFFFF"/>
                </a:solidFill>
                <a:latin typeface="Garet Bold"/>
                <a:ea typeface="Garet Bold"/>
                <a:cs typeface="Garet Bold"/>
                <a:sym typeface="Garet Bold"/>
              </a:rPr>
              <a:t>THE INTERNATIONAL  GAY AND LESBIAN SYMPOSIUM AND FILM FESTIVAL</a:t>
            </a:r>
          </a:p>
        </p:txBody>
      </p:sp>
      <p:sp>
        <p:nvSpPr>
          <p:cNvPr id="3" name="TextBox 3"/>
          <p:cNvSpPr txBox="1"/>
          <p:nvPr/>
        </p:nvSpPr>
        <p:spPr>
          <a:xfrm>
            <a:off x="1143000" y="5699501"/>
            <a:ext cx="11936403" cy="1163241"/>
          </a:xfrm>
          <a:prstGeom prst="rect">
            <a:avLst/>
          </a:prstGeom>
        </p:spPr>
        <p:txBody>
          <a:bodyPr wrap="square" lIns="0" tIns="0" rIns="0" bIns="0" rtlCol="0" anchor="t">
            <a:spAutoFit/>
          </a:bodyPr>
          <a:lstStyle/>
          <a:p>
            <a:pPr algn="r">
              <a:lnSpc>
                <a:spcPts val="4659"/>
              </a:lnSpc>
              <a:spcBef>
                <a:spcPct val="0"/>
              </a:spcBef>
            </a:pPr>
            <a:r>
              <a:rPr lang="en-US" sz="3328" spc="559" dirty="0">
                <a:solidFill>
                  <a:srgbClr val="FFFFFF"/>
                </a:solidFill>
                <a:latin typeface="Red Hat Display"/>
                <a:ea typeface="Red Hat Display"/>
                <a:cs typeface="Red Hat Display"/>
                <a:sym typeface="Red Hat Display"/>
              </a:rPr>
              <a:t>CROSS-CULTURAL DISSIDENCE NEAR THE END OF THE SOVIET UNION</a:t>
            </a:r>
          </a:p>
        </p:txBody>
      </p:sp>
      <p:sp>
        <p:nvSpPr>
          <p:cNvPr id="4" name="Freeform 4"/>
          <p:cNvSpPr/>
          <p:nvPr/>
        </p:nvSpPr>
        <p:spPr>
          <a:xfrm>
            <a:off x="13445442" y="0"/>
            <a:ext cx="4842558" cy="10287000"/>
          </a:xfrm>
          <a:custGeom>
            <a:avLst/>
            <a:gdLst/>
            <a:ahLst/>
            <a:cxnLst/>
            <a:rect l="l" t="t" r="r" b="b"/>
            <a:pathLst>
              <a:path w="4842558" h="10287000">
                <a:moveTo>
                  <a:pt x="0" y="0"/>
                </a:moveTo>
                <a:lnTo>
                  <a:pt x="4842558" y="0"/>
                </a:lnTo>
                <a:lnTo>
                  <a:pt x="4842558" y="10287000"/>
                </a:lnTo>
                <a:lnTo>
                  <a:pt x="0" y="10287000"/>
                </a:lnTo>
                <a:lnTo>
                  <a:pt x="0" y="0"/>
                </a:lnTo>
                <a:close/>
              </a:path>
            </a:pathLst>
          </a:custGeom>
          <a:blipFill>
            <a:blip r:embed="rId2"/>
            <a:stretch>
              <a:fillRect t="-372" r="-5011"/>
            </a:stretch>
          </a:blipFill>
        </p:spPr>
      </p:sp>
      <p:sp>
        <p:nvSpPr>
          <p:cNvPr id="5" name="TextBox 5"/>
          <p:cNvSpPr txBox="1"/>
          <p:nvPr/>
        </p:nvSpPr>
        <p:spPr>
          <a:xfrm>
            <a:off x="5005308" y="9441349"/>
            <a:ext cx="8277384" cy="649605"/>
          </a:xfrm>
          <a:prstGeom prst="rect">
            <a:avLst/>
          </a:prstGeom>
        </p:spPr>
        <p:txBody>
          <a:bodyPr lIns="0" tIns="0" rIns="0" bIns="0" rtlCol="0" anchor="t">
            <a:spAutoFit/>
          </a:bodyPr>
          <a:lstStyle/>
          <a:p>
            <a:pPr algn="r">
              <a:lnSpc>
                <a:spcPts val="2520"/>
              </a:lnSpc>
              <a:spcBef>
                <a:spcPct val="0"/>
              </a:spcBef>
            </a:pPr>
            <a:r>
              <a:rPr lang="en-US" sz="1800">
                <a:solidFill>
                  <a:srgbClr val="FFFFFF"/>
                </a:solidFill>
                <a:latin typeface="Telegraf"/>
                <a:ea typeface="Telegraf"/>
                <a:cs typeface="Telegraf"/>
                <a:sym typeface="Telegraf"/>
              </a:rPr>
              <a:t>“From Russia with Homo Love,” OUT/LOOK 1992. Demonstration in front of the Bolshoi Theatre in Moscow protesting Article 121, July 31, 1991</a:t>
            </a:r>
          </a:p>
        </p:txBody>
      </p:sp>
      <p:sp>
        <p:nvSpPr>
          <p:cNvPr id="6" name="TextBox 6"/>
          <p:cNvSpPr txBox="1"/>
          <p:nvPr/>
        </p:nvSpPr>
        <p:spPr>
          <a:xfrm>
            <a:off x="404946" y="1660028"/>
            <a:ext cx="12674457" cy="572691"/>
          </a:xfrm>
          <a:prstGeom prst="rect">
            <a:avLst/>
          </a:prstGeom>
        </p:spPr>
        <p:txBody>
          <a:bodyPr lIns="0" tIns="0" rIns="0" bIns="0" rtlCol="0" anchor="t">
            <a:spAutoFit/>
          </a:bodyPr>
          <a:lstStyle/>
          <a:p>
            <a:pPr algn="r">
              <a:lnSpc>
                <a:spcPts val="4659"/>
              </a:lnSpc>
              <a:spcBef>
                <a:spcPct val="0"/>
              </a:spcBef>
            </a:pPr>
            <a:r>
              <a:rPr lang="en-US" sz="3328" spc="559" dirty="0">
                <a:solidFill>
                  <a:srgbClr val="FFFFFF"/>
                </a:solidFill>
                <a:latin typeface="Red Hat Display"/>
                <a:ea typeface="Red Hat Display"/>
                <a:cs typeface="Red Hat Display"/>
                <a:sym typeface="Red Hat Display"/>
              </a:rPr>
              <a:t>JULY-AUGUST 1991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2028887"/>
            <a:ext cx="5573594" cy="8794625"/>
          </a:xfrm>
          <a:custGeom>
            <a:avLst/>
            <a:gdLst/>
            <a:ahLst/>
            <a:cxnLst/>
            <a:rect l="l" t="t" r="r" b="b"/>
            <a:pathLst>
              <a:path w="5573594" h="8794625">
                <a:moveTo>
                  <a:pt x="0" y="0"/>
                </a:moveTo>
                <a:lnTo>
                  <a:pt x="5573594" y="0"/>
                </a:lnTo>
                <a:lnTo>
                  <a:pt x="5573594" y="8794625"/>
                </a:lnTo>
                <a:lnTo>
                  <a:pt x="0" y="8794625"/>
                </a:lnTo>
                <a:lnTo>
                  <a:pt x="0" y="0"/>
                </a:lnTo>
                <a:close/>
              </a:path>
            </a:pathLst>
          </a:custGeom>
          <a:blipFill>
            <a:blip r:embed="rId2"/>
            <a:stretch>
              <a:fillRect/>
            </a:stretch>
          </a:blipFill>
        </p:spPr>
      </p:sp>
      <p:sp>
        <p:nvSpPr>
          <p:cNvPr id="3" name="Freeform 3"/>
          <p:cNvSpPr/>
          <p:nvPr/>
        </p:nvSpPr>
        <p:spPr>
          <a:xfrm>
            <a:off x="0" y="0"/>
            <a:ext cx="5573594" cy="1990787"/>
          </a:xfrm>
          <a:custGeom>
            <a:avLst/>
            <a:gdLst/>
            <a:ahLst/>
            <a:cxnLst/>
            <a:rect l="l" t="t" r="r" b="b"/>
            <a:pathLst>
              <a:path w="5573594" h="1990787">
                <a:moveTo>
                  <a:pt x="0" y="0"/>
                </a:moveTo>
                <a:lnTo>
                  <a:pt x="5573594" y="0"/>
                </a:lnTo>
                <a:lnTo>
                  <a:pt x="5573594" y="1990787"/>
                </a:lnTo>
                <a:lnTo>
                  <a:pt x="0" y="1990787"/>
                </a:lnTo>
                <a:lnTo>
                  <a:pt x="0" y="0"/>
                </a:lnTo>
                <a:close/>
              </a:path>
            </a:pathLst>
          </a:custGeom>
          <a:blipFill>
            <a:blip r:embed="rId3"/>
            <a:stretch>
              <a:fillRect b="-265375"/>
            </a:stretch>
          </a:blipFill>
        </p:spPr>
      </p:sp>
      <p:sp>
        <p:nvSpPr>
          <p:cNvPr id="4" name="TextBox 4"/>
          <p:cNvSpPr txBox="1"/>
          <p:nvPr/>
        </p:nvSpPr>
        <p:spPr>
          <a:xfrm>
            <a:off x="6187286" y="766794"/>
            <a:ext cx="10354090" cy="1704916"/>
          </a:xfrm>
          <a:prstGeom prst="rect">
            <a:avLst/>
          </a:prstGeom>
        </p:spPr>
        <p:txBody>
          <a:bodyPr lIns="0" tIns="0" rIns="0" bIns="0" rtlCol="0" anchor="t">
            <a:spAutoFit/>
          </a:bodyPr>
          <a:lstStyle/>
          <a:p>
            <a:pPr algn="l">
              <a:lnSpc>
                <a:spcPts val="6828"/>
              </a:lnSpc>
              <a:spcBef>
                <a:spcPct val="0"/>
              </a:spcBef>
            </a:pPr>
            <a:r>
              <a:rPr lang="en-US" sz="4877" b="1">
                <a:solidFill>
                  <a:srgbClr val="FFFFFF"/>
                </a:solidFill>
                <a:latin typeface="Garet Bold"/>
                <a:ea typeface="Garet Bold"/>
                <a:cs typeface="Garet Bold"/>
                <a:sym typeface="Garet Bold"/>
              </a:rPr>
              <a:t>THE ASSOCIATION OF SEXUAL MINORITIES</a:t>
            </a:r>
          </a:p>
        </p:txBody>
      </p:sp>
      <p:sp>
        <p:nvSpPr>
          <p:cNvPr id="5" name="TextBox 5"/>
          <p:cNvSpPr txBox="1"/>
          <p:nvPr/>
        </p:nvSpPr>
        <p:spPr>
          <a:xfrm>
            <a:off x="5676988" y="9686925"/>
            <a:ext cx="5938461" cy="516890"/>
          </a:xfrm>
          <a:prstGeom prst="rect">
            <a:avLst/>
          </a:prstGeom>
        </p:spPr>
        <p:txBody>
          <a:bodyPr lIns="0" tIns="0" rIns="0" bIns="0" rtlCol="0" anchor="t">
            <a:spAutoFit/>
          </a:bodyPr>
          <a:lstStyle/>
          <a:p>
            <a:pPr algn="l">
              <a:lnSpc>
                <a:spcPts val="1960"/>
              </a:lnSpc>
              <a:spcBef>
                <a:spcPct val="0"/>
              </a:spcBef>
            </a:pPr>
            <a:r>
              <a:rPr lang="en-US" sz="1400">
                <a:solidFill>
                  <a:srgbClr val="FFFFFF"/>
                </a:solidFill>
                <a:latin typeface="Telegraf"/>
                <a:ea typeface="Telegraf"/>
                <a:cs typeface="Telegraf"/>
                <a:sym typeface="Telegraf"/>
              </a:rPr>
              <a:t>Roman Kalinin, during the August coup attempt. Tom Boellstorff’s personal archive:  https://faculty.sites.uci.edu/boellstorff/miscellaneous/</a:t>
            </a:r>
          </a:p>
        </p:txBody>
      </p:sp>
      <p:sp>
        <p:nvSpPr>
          <p:cNvPr id="6" name="TextBox 6"/>
          <p:cNvSpPr txBox="1"/>
          <p:nvPr/>
        </p:nvSpPr>
        <p:spPr>
          <a:xfrm>
            <a:off x="6268269" y="3931337"/>
            <a:ext cx="10533533" cy="822537"/>
          </a:xfrm>
          <a:prstGeom prst="rect">
            <a:avLst/>
          </a:prstGeom>
        </p:spPr>
        <p:txBody>
          <a:bodyPr lIns="0" tIns="0" rIns="0" bIns="0" rtlCol="0" anchor="t">
            <a:spAutoFit/>
          </a:bodyPr>
          <a:lstStyle/>
          <a:p>
            <a:pPr marL="520914" lvl="1" indent="-260457" algn="l">
              <a:lnSpc>
                <a:spcPts val="3377"/>
              </a:lnSpc>
              <a:spcBef>
                <a:spcPct val="0"/>
              </a:spcBef>
              <a:buFont typeface="Arial"/>
              <a:buChar char="•"/>
            </a:pPr>
            <a:r>
              <a:rPr lang="en-US" sz="2412" b="1">
                <a:solidFill>
                  <a:srgbClr val="FFFFFF"/>
                </a:solidFill>
                <a:latin typeface="Red Hat Display Bold"/>
                <a:ea typeface="Red Hat Display Bold"/>
                <a:cs typeface="Red Hat Display Bold"/>
                <a:sym typeface="Red Hat Display Bold"/>
              </a:rPr>
              <a:t>Published </a:t>
            </a:r>
            <a:r>
              <a:rPr lang="en-US" sz="2412" b="1" i="1">
                <a:solidFill>
                  <a:srgbClr val="FFFFFF"/>
                </a:solidFill>
                <a:latin typeface="Red Hat Display Bold Italics"/>
                <a:ea typeface="Red Hat Display Bold Italics"/>
                <a:cs typeface="Red Hat Display Bold Italics"/>
                <a:sym typeface="Red Hat Display Bold Italics"/>
              </a:rPr>
              <a:t>Tema</a:t>
            </a:r>
            <a:r>
              <a:rPr lang="en-US" sz="2412" b="1">
                <a:solidFill>
                  <a:srgbClr val="FFFFFF"/>
                </a:solidFill>
                <a:latin typeface="Red Hat Display Bold"/>
                <a:ea typeface="Red Hat Display Bold"/>
                <a:cs typeface="Red Hat Display Bold"/>
                <a:sym typeface="Red Hat Display Bold"/>
              </a:rPr>
              <a:t>, the first Soviet gay and lesbian magazine, beginning in December 1989</a:t>
            </a:r>
          </a:p>
        </p:txBody>
      </p:sp>
      <p:sp>
        <p:nvSpPr>
          <p:cNvPr id="7" name="TextBox 7"/>
          <p:cNvSpPr txBox="1"/>
          <p:nvPr/>
        </p:nvSpPr>
        <p:spPr>
          <a:xfrm>
            <a:off x="6268269" y="3340759"/>
            <a:ext cx="8278800" cy="399676"/>
          </a:xfrm>
          <a:prstGeom prst="rect">
            <a:avLst/>
          </a:prstGeom>
        </p:spPr>
        <p:txBody>
          <a:bodyPr lIns="0" tIns="0" rIns="0" bIns="0" rtlCol="0" anchor="t">
            <a:spAutoFit/>
          </a:bodyPr>
          <a:lstStyle/>
          <a:p>
            <a:pPr marL="520914" lvl="1" indent="-260457" algn="l">
              <a:lnSpc>
                <a:spcPts val="3377"/>
              </a:lnSpc>
              <a:spcBef>
                <a:spcPct val="0"/>
              </a:spcBef>
              <a:buFont typeface="Arial"/>
              <a:buChar char="•"/>
            </a:pPr>
            <a:r>
              <a:rPr lang="en-US" sz="2412" b="1">
                <a:solidFill>
                  <a:srgbClr val="FFFFFF"/>
                </a:solidFill>
                <a:latin typeface="Red Hat Display Bold"/>
                <a:ea typeface="Red Hat Display Bold"/>
                <a:cs typeface="Red Hat Display Bold"/>
                <a:sym typeface="Red Hat Display Bold"/>
              </a:rPr>
              <a:t>Founders: Roman Kalinin and Evgenia Debrianskaya</a:t>
            </a:r>
          </a:p>
        </p:txBody>
      </p:sp>
      <p:sp>
        <p:nvSpPr>
          <p:cNvPr id="8" name="TextBox 8"/>
          <p:cNvSpPr txBox="1"/>
          <p:nvPr/>
        </p:nvSpPr>
        <p:spPr>
          <a:xfrm>
            <a:off x="6268269" y="5624401"/>
            <a:ext cx="10990785" cy="1245397"/>
          </a:xfrm>
          <a:prstGeom prst="rect">
            <a:avLst/>
          </a:prstGeom>
        </p:spPr>
        <p:txBody>
          <a:bodyPr lIns="0" tIns="0" rIns="0" bIns="0" rtlCol="0" anchor="t">
            <a:spAutoFit/>
          </a:bodyPr>
          <a:lstStyle/>
          <a:p>
            <a:pPr marL="520914" lvl="1" indent="-260457" algn="l">
              <a:lnSpc>
                <a:spcPts val="3377"/>
              </a:lnSpc>
              <a:spcBef>
                <a:spcPct val="0"/>
              </a:spcBef>
              <a:buFont typeface="Arial"/>
              <a:buChar char="•"/>
            </a:pPr>
            <a:r>
              <a:rPr lang="en-US" sz="2412" b="1">
                <a:solidFill>
                  <a:srgbClr val="FFFFFF"/>
                </a:solidFill>
                <a:latin typeface="Red Hat Display Bold"/>
                <a:ea typeface="Red Hat Display Bold"/>
                <a:cs typeface="Red Hat Display Bold"/>
                <a:sym typeface="Red Hat Display Bold"/>
              </a:rPr>
              <a:t>Kalinin and Debrianskaya were invited to San Francisco in 1990 on a speaking tour. Kalinin founded the International Gay and Lesbian Human Rights Commission (IGLHRC) with Julie Dorf and Jim Toevs</a:t>
            </a:r>
          </a:p>
        </p:txBody>
      </p:sp>
      <p:sp>
        <p:nvSpPr>
          <p:cNvPr id="9" name="TextBox 9"/>
          <p:cNvSpPr txBox="1"/>
          <p:nvPr/>
        </p:nvSpPr>
        <p:spPr>
          <a:xfrm>
            <a:off x="6268269" y="4945589"/>
            <a:ext cx="10990785" cy="399676"/>
          </a:xfrm>
          <a:prstGeom prst="rect">
            <a:avLst/>
          </a:prstGeom>
        </p:spPr>
        <p:txBody>
          <a:bodyPr lIns="0" tIns="0" rIns="0" bIns="0" rtlCol="0" anchor="t">
            <a:spAutoFit/>
          </a:bodyPr>
          <a:lstStyle/>
          <a:p>
            <a:pPr marL="520914" lvl="1" indent="-260457" algn="l">
              <a:lnSpc>
                <a:spcPts val="3377"/>
              </a:lnSpc>
              <a:spcBef>
                <a:spcPct val="0"/>
              </a:spcBef>
              <a:buFont typeface="Arial"/>
              <a:buChar char="•"/>
            </a:pPr>
            <a:r>
              <a:rPr lang="en-US" sz="2412" b="1">
                <a:solidFill>
                  <a:srgbClr val="FFFFFF"/>
                </a:solidFill>
                <a:latin typeface="Red Hat Display Bold"/>
                <a:ea typeface="Red Hat Display Bold"/>
                <a:cs typeface="Red Hat Display Bold"/>
                <a:sym typeface="Red Hat Display Bold"/>
              </a:rPr>
              <a:t>Goals: an end to persecution for sexual minorities, especially Article 121</a:t>
            </a:r>
          </a:p>
        </p:txBody>
      </p:sp>
      <p:sp>
        <p:nvSpPr>
          <p:cNvPr id="10" name="TextBox 10"/>
          <p:cNvSpPr txBox="1"/>
          <p:nvPr/>
        </p:nvSpPr>
        <p:spPr>
          <a:xfrm>
            <a:off x="6187286" y="7148657"/>
            <a:ext cx="11071768" cy="822537"/>
          </a:xfrm>
          <a:prstGeom prst="rect">
            <a:avLst/>
          </a:prstGeom>
        </p:spPr>
        <p:txBody>
          <a:bodyPr lIns="0" tIns="0" rIns="0" bIns="0" rtlCol="0" anchor="t">
            <a:spAutoFit/>
          </a:bodyPr>
          <a:lstStyle/>
          <a:p>
            <a:pPr marL="520914" lvl="1" indent="-260457" algn="l">
              <a:lnSpc>
                <a:spcPts val="3377"/>
              </a:lnSpc>
              <a:spcBef>
                <a:spcPct val="0"/>
              </a:spcBef>
              <a:buFont typeface="Arial"/>
              <a:buChar char="•"/>
            </a:pPr>
            <a:r>
              <a:rPr lang="en-US" sz="2412" b="1">
                <a:solidFill>
                  <a:srgbClr val="FFFFFF"/>
                </a:solidFill>
                <a:latin typeface="Red Hat Display Bold"/>
                <a:ea typeface="Red Hat Display Bold"/>
                <a:cs typeface="Red Hat Display Bold"/>
                <a:sym typeface="Red Hat Display Bold"/>
              </a:rPr>
              <a:t>Kalinin ran in the 1991 Russian presidential elections and distributed Yeltsin’s flyer during the August coup, with the </a:t>
            </a:r>
            <a:r>
              <a:rPr lang="en-US" sz="2412" b="1" i="1">
                <a:solidFill>
                  <a:srgbClr val="FFFFFF"/>
                </a:solidFill>
                <a:latin typeface="Red Hat Display Bold Italics"/>
                <a:ea typeface="Red Hat Display Bold Italics"/>
                <a:cs typeface="Red Hat Display Bold Italics"/>
                <a:sym typeface="Red Hat Display Bold Italics"/>
              </a:rPr>
              <a:t>Tema </a:t>
            </a:r>
            <a:r>
              <a:rPr lang="en-US" sz="2412" b="1">
                <a:solidFill>
                  <a:srgbClr val="FFFFFF"/>
                </a:solidFill>
                <a:latin typeface="Red Hat Display Bold"/>
                <a:ea typeface="Red Hat Display Bold"/>
                <a:cs typeface="Red Hat Display Bold"/>
                <a:sym typeface="Red Hat Display Bold"/>
              </a:rPr>
              <a:t>logo</a:t>
            </a:r>
          </a:p>
        </p:txBody>
      </p:sp>
      <p:sp>
        <p:nvSpPr>
          <p:cNvPr id="11" name="TextBox 11"/>
          <p:cNvSpPr txBox="1"/>
          <p:nvPr/>
        </p:nvSpPr>
        <p:spPr>
          <a:xfrm>
            <a:off x="6268269" y="8161694"/>
            <a:ext cx="11071768" cy="822537"/>
          </a:xfrm>
          <a:prstGeom prst="rect">
            <a:avLst/>
          </a:prstGeom>
        </p:spPr>
        <p:txBody>
          <a:bodyPr lIns="0" tIns="0" rIns="0" bIns="0" rtlCol="0" anchor="t">
            <a:spAutoFit/>
          </a:bodyPr>
          <a:lstStyle/>
          <a:p>
            <a:pPr marL="520914" lvl="1" indent="-260457" algn="l">
              <a:lnSpc>
                <a:spcPts val="3377"/>
              </a:lnSpc>
              <a:spcBef>
                <a:spcPct val="0"/>
              </a:spcBef>
              <a:buFont typeface="Arial"/>
              <a:buChar char="•"/>
            </a:pPr>
            <a:r>
              <a:rPr lang="en-US" sz="2412" b="1">
                <a:solidFill>
                  <a:srgbClr val="FFFFFF"/>
                </a:solidFill>
                <a:latin typeface="Red Hat Display Bold"/>
                <a:ea typeface="Red Hat Display Bold"/>
                <a:cs typeface="Red Hat Display Bold"/>
                <a:sym typeface="Red Hat Display Bold"/>
              </a:rPr>
              <a:t>Debrianskaya did not approve of the International Conference, she later organized a conference by and for Russians in 1993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794952" y="505432"/>
            <a:ext cx="8990663" cy="1830808"/>
          </a:xfrm>
          <a:prstGeom prst="rect">
            <a:avLst/>
          </a:prstGeom>
        </p:spPr>
        <p:txBody>
          <a:bodyPr lIns="0" tIns="0" rIns="0" bIns="0" rtlCol="0" anchor="t">
            <a:spAutoFit/>
          </a:bodyPr>
          <a:lstStyle/>
          <a:p>
            <a:pPr algn="l">
              <a:lnSpc>
                <a:spcPts val="4895"/>
              </a:lnSpc>
              <a:spcBef>
                <a:spcPct val="0"/>
              </a:spcBef>
            </a:pPr>
            <a:r>
              <a:rPr lang="en-US" sz="3496" b="1">
                <a:solidFill>
                  <a:srgbClr val="FFFFFF"/>
                </a:solidFill>
                <a:latin typeface="Garet Bold"/>
                <a:ea typeface="Garet Bold"/>
                <a:cs typeface="Garet Bold"/>
                <a:sym typeface="Garet Bold"/>
              </a:rPr>
              <a:t>INSIDE THE INTERNATIONAL GAY AND LESBIAN SYMPOSIUM AND FILM FESTIVAL</a:t>
            </a:r>
          </a:p>
        </p:txBody>
      </p:sp>
      <p:sp>
        <p:nvSpPr>
          <p:cNvPr id="3" name="TextBox 3"/>
          <p:cNvSpPr txBox="1"/>
          <p:nvPr/>
        </p:nvSpPr>
        <p:spPr>
          <a:xfrm>
            <a:off x="468339" y="3005775"/>
            <a:ext cx="10212110" cy="798506"/>
          </a:xfrm>
          <a:prstGeom prst="rect">
            <a:avLst/>
          </a:prstGeom>
        </p:spPr>
        <p:txBody>
          <a:bodyPr lIns="0" tIns="0" rIns="0" bIns="0" rtlCol="0" anchor="t">
            <a:spAutoFit/>
          </a:bodyPr>
          <a:lstStyle/>
          <a:p>
            <a:pPr marL="499325" lvl="1" indent="-249662" algn="l">
              <a:lnSpc>
                <a:spcPts val="3237"/>
              </a:lnSpc>
              <a:spcBef>
                <a:spcPct val="0"/>
              </a:spcBef>
              <a:buFont typeface="Arial"/>
              <a:buChar char="•"/>
            </a:pPr>
            <a:r>
              <a:rPr lang="en-US" sz="2312" b="1">
                <a:solidFill>
                  <a:srgbClr val="FFFFFF"/>
                </a:solidFill>
                <a:latin typeface="Red Hat Display Bold"/>
                <a:ea typeface="Red Hat Display Bold"/>
                <a:cs typeface="Red Hat Display Bold"/>
                <a:sym typeface="Red Hat Display Bold"/>
              </a:rPr>
              <a:t>Around 70 foreigners (mostly American) and hundreds of Soviet attendees</a:t>
            </a:r>
          </a:p>
        </p:txBody>
      </p:sp>
      <p:sp>
        <p:nvSpPr>
          <p:cNvPr id="4" name="TextBox 4"/>
          <p:cNvSpPr txBox="1"/>
          <p:nvPr/>
        </p:nvSpPr>
        <p:spPr>
          <a:xfrm>
            <a:off x="468339" y="4056623"/>
            <a:ext cx="9317276" cy="388931"/>
          </a:xfrm>
          <a:prstGeom prst="rect">
            <a:avLst/>
          </a:prstGeom>
        </p:spPr>
        <p:txBody>
          <a:bodyPr lIns="0" tIns="0" rIns="0" bIns="0" rtlCol="0" anchor="t">
            <a:spAutoFit/>
          </a:bodyPr>
          <a:lstStyle/>
          <a:p>
            <a:pPr marL="499325" lvl="1" indent="-249662" algn="l">
              <a:lnSpc>
                <a:spcPts val="3237"/>
              </a:lnSpc>
              <a:spcBef>
                <a:spcPct val="0"/>
              </a:spcBef>
              <a:buFont typeface="Arial"/>
              <a:buChar char="•"/>
            </a:pPr>
            <a:r>
              <a:rPr lang="en-US" sz="2312" b="1">
                <a:solidFill>
                  <a:srgbClr val="FFFFFF"/>
                </a:solidFill>
                <a:latin typeface="Red Hat Display Bold"/>
                <a:ea typeface="Red Hat Display Bold"/>
                <a:cs typeface="Red Hat Display Bold"/>
                <a:sym typeface="Red Hat Display Bold"/>
              </a:rPr>
              <a:t>July 23rd to August 2nd - 5 days in Leningrad, 4 in Moscow </a:t>
            </a:r>
          </a:p>
        </p:txBody>
      </p:sp>
      <p:sp>
        <p:nvSpPr>
          <p:cNvPr id="5" name="TextBox 5"/>
          <p:cNvSpPr txBox="1"/>
          <p:nvPr/>
        </p:nvSpPr>
        <p:spPr>
          <a:xfrm>
            <a:off x="468339" y="4683679"/>
            <a:ext cx="10421525" cy="798506"/>
          </a:xfrm>
          <a:prstGeom prst="rect">
            <a:avLst/>
          </a:prstGeom>
        </p:spPr>
        <p:txBody>
          <a:bodyPr lIns="0" tIns="0" rIns="0" bIns="0" rtlCol="0" anchor="t">
            <a:spAutoFit/>
          </a:bodyPr>
          <a:lstStyle/>
          <a:p>
            <a:pPr marL="499325" lvl="1" indent="-249662" algn="l">
              <a:lnSpc>
                <a:spcPts val="3237"/>
              </a:lnSpc>
              <a:spcBef>
                <a:spcPct val="0"/>
              </a:spcBef>
              <a:buFont typeface="Arial"/>
              <a:buChar char="•"/>
            </a:pPr>
            <a:r>
              <a:rPr lang="en-US" sz="2312" b="1">
                <a:solidFill>
                  <a:srgbClr val="FFFFFF"/>
                </a:solidFill>
                <a:latin typeface="Red Hat Display Bold"/>
                <a:ea typeface="Red Hat Display Bold"/>
                <a:cs typeface="Red Hat Display Bold"/>
                <a:sym typeface="Red Hat Display Bold"/>
              </a:rPr>
              <a:t>Workshops: AIDS and Health, Education, Arts and Culture, and Politics and Activism</a:t>
            </a:r>
          </a:p>
        </p:txBody>
      </p:sp>
      <p:sp>
        <p:nvSpPr>
          <p:cNvPr id="6" name="TextBox 6"/>
          <p:cNvSpPr txBox="1"/>
          <p:nvPr/>
        </p:nvSpPr>
        <p:spPr>
          <a:xfrm>
            <a:off x="468339" y="6737891"/>
            <a:ext cx="9874905" cy="798506"/>
          </a:xfrm>
          <a:prstGeom prst="rect">
            <a:avLst/>
          </a:prstGeom>
        </p:spPr>
        <p:txBody>
          <a:bodyPr lIns="0" tIns="0" rIns="0" bIns="0" rtlCol="0" anchor="t">
            <a:spAutoFit/>
          </a:bodyPr>
          <a:lstStyle/>
          <a:p>
            <a:pPr marL="499325" lvl="1" indent="-249662" algn="l">
              <a:lnSpc>
                <a:spcPts val="3237"/>
              </a:lnSpc>
              <a:spcBef>
                <a:spcPct val="0"/>
              </a:spcBef>
              <a:buFont typeface="Arial"/>
              <a:buChar char="•"/>
            </a:pPr>
            <a:r>
              <a:rPr lang="en-US" sz="2312" b="1">
                <a:solidFill>
                  <a:srgbClr val="FFFFFF"/>
                </a:solidFill>
                <a:latin typeface="Red Hat Display Bold"/>
                <a:ea typeface="Red Hat Display Bold"/>
                <a:cs typeface="Red Hat Display Bold"/>
                <a:sym typeface="Red Hat Display Bold"/>
              </a:rPr>
              <a:t>Visits to people imprisoned under Article 121 and an AIDS treatment facility</a:t>
            </a:r>
          </a:p>
        </p:txBody>
      </p:sp>
      <p:sp>
        <p:nvSpPr>
          <p:cNvPr id="7" name="TextBox 7"/>
          <p:cNvSpPr txBox="1"/>
          <p:nvPr/>
        </p:nvSpPr>
        <p:spPr>
          <a:xfrm>
            <a:off x="468339" y="7764997"/>
            <a:ext cx="9317276" cy="798506"/>
          </a:xfrm>
          <a:prstGeom prst="rect">
            <a:avLst/>
          </a:prstGeom>
        </p:spPr>
        <p:txBody>
          <a:bodyPr lIns="0" tIns="0" rIns="0" bIns="0" rtlCol="0" anchor="t">
            <a:spAutoFit/>
          </a:bodyPr>
          <a:lstStyle/>
          <a:p>
            <a:pPr marL="499325" lvl="1" indent="-249662" algn="l">
              <a:lnSpc>
                <a:spcPts val="3237"/>
              </a:lnSpc>
              <a:spcBef>
                <a:spcPct val="0"/>
              </a:spcBef>
              <a:buFont typeface="Arial"/>
              <a:buChar char="•"/>
            </a:pPr>
            <a:r>
              <a:rPr lang="en-US" sz="2312" b="1">
                <a:solidFill>
                  <a:srgbClr val="FFFFFF"/>
                </a:solidFill>
                <a:latin typeface="Red Hat Display Bold"/>
                <a:ea typeface="Red Hat Display Bold"/>
                <a:cs typeface="Red Hat Display Bold"/>
                <a:sym typeface="Red Hat Display Bold"/>
              </a:rPr>
              <a:t>Film Festival: openly portraying queer relationships on screen was new, sold 20 000 tickets in Moscow</a:t>
            </a:r>
          </a:p>
        </p:txBody>
      </p:sp>
      <p:sp>
        <p:nvSpPr>
          <p:cNvPr id="8" name="Freeform 8"/>
          <p:cNvSpPr/>
          <p:nvPr/>
        </p:nvSpPr>
        <p:spPr>
          <a:xfrm>
            <a:off x="10889864" y="0"/>
            <a:ext cx="7444185" cy="4898488"/>
          </a:xfrm>
          <a:custGeom>
            <a:avLst/>
            <a:gdLst/>
            <a:ahLst/>
            <a:cxnLst/>
            <a:rect l="l" t="t" r="r" b="b"/>
            <a:pathLst>
              <a:path w="7444185" h="4898488">
                <a:moveTo>
                  <a:pt x="0" y="0"/>
                </a:moveTo>
                <a:lnTo>
                  <a:pt x="7444185" y="0"/>
                </a:lnTo>
                <a:lnTo>
                  <a:pt x="7444185" y="4898488"/>
                </a:lnTo>
                <a:lnTo>
                  <a:pt x="0" y="4898488"/>
                </a:lnTo>
                <a:lnTo>
                  <a:pt x="0" y="0"/>
                </a:lnTo>
                <a:close/>
              </a:path>
            </a:pathLst>
          </a:custGeom>
          <a:blipFill>
            <a:blip r:embed="rId2"/>
            <a:stretch>
              <a:fillRect t="-805" r="-881" b="-20920"/>
            </a:stretch>
          </a:blipFill>
        </p:spPr>
      </p:sp>
      <p:sp>
        <p:nvSpPr>
          <p:cNvPr id="9" name="TextBox 9"/>
          <p:cNvSpPr txBox="1"/>
          <p:nvPr/>
        </p:nvSpPr>
        <p:spPr>
          <a:xfrm>
            <a:off x="13895139" y="5105693"/>
            <a:ext cx="4217131" cy="487228"/>
          </a:xfrm>
          <a:prstGeom prst="rect">
            <a:avLst/>
          </a:prstGeom>
        </p:spPr>
        <p:txBody>
          <a:bodyPr lIns="0" tIns="0" rIns="0" bIns="0" rtlCol="0" anchor="t">
            <a:spAutoFit/>
          </a:bodyPr>
          <a:lstStyle/>
          <a:p>
            <a:pPr algn="r">
              <a:lnSpc>
                <a:spcPts val="1874"/>
              </a:lnSpc>
              <a:spcBef>
                <a:spcPct val="0"/>
              </a:spcBef>
            </a:pPr>
            <a:r>
              <a:rPr lang="en-US" sz="1338">
                <a:solidFill>
                  <a:srgbClr val="FFFFFF"/>
                </a:solidFill>
                <a:latin typeface="Telegraf"/>
                <a:ea typeface="Telegraf"/>
                <a:cs typeface="Telegraf"/>
                <a:sym typeface="Telegraf"/>
              </a:rPr>
              <a:t>Gennady Roshchupkin, speaking at the conference, Tom Boellstoff’s personal collection</a:t>
            </a:r>
          </a:p>
        </p:txBody>
      </p:sp>
      <p:sp>
        <p:nvSpPr>
          <p:cNvPr id="10" name="TextBox 10"/>
          <p:cNvSpPr txBox="1"/>
          <p:nvPr/>
        </p:nvSpPr>
        <p:spPr>
          <a:xfrm>
            <a:off x="468339" y="5710785"/>
            <a:ext cx="9874905" cy="798506"/>
          </a:xfrm>
          <a:prstGeom prst="rect">
            <a:avLst/>
          </a:prstGeom>
        </p:spPr>
        <p:txBody>
          <a:bodyPr lIns="0" tIns="0" rIns="0" bIns="0" rtlCol="0" anchor="t">
            <a:spAutoFit/>
          </a:bodyPr>
          <a:lstStyle/>
          <a:p>
            <a:pPr marL="499325" lvl="1" indent="-249662" algn="l">
              <a:lnSpc>
                <a:spcPts val="3237"/>
              </a:lnSpc>
              <a:spcBef>
                <a:spcPct val="0"/>
              </a:spcBef>
              <a:buFont typeface="Arial"/>
              <a:buChar char="•"/>
            </a:pPr>
            <a:r>
              <a:rPr lang="en-US" sz="2312" b="1">
                <a:solidFill>
                  <a:srgbClr val="FFFFFF"/>
                </a:solidFill>
                <a:latin typeface="Red Hat Display Bold"/>
                <a:ea typeface="Red Hat Display Bold"/>
                <a:cs typeface="Red Hat Display Bold"/>
                <a:sym typeface="Red Hat Display Bold"/>
              </a:rPr>
              <a:t>Gennady Roshchupkin declared his HIV-positive status - first Soviet citizen to do so publicly, in front of journalists</a:t>
            </a:r>
          </a:p>
        </p:txBody>
      </p:sp>
      <p:sp>
        <p:nvSpPr>
          <p:cNvPr id="11" name="TextBox 11"/>
          <p:cNvSpPr txBox="1"/>
          <p:nvPr/>
        </p:nvSpPr>
        <p:spPr>
          <a:xfrm>
            <a:off x="10889864" y="6491898"/>
            <a:ext cx="6678794" cy="3158801"/>
          </a:xfrm>
          <a:prstGeom prst="rect">
            <a:avLst/>
          </a:prstGeom>
        </p:spPr>
        <p:txBody>
          <a:bodyPr lIns="0" tIns="0" rIns="0" bIns="0" rtlCol="0" anchor="t">
            <a:spAutoFit/>
          </a:bodyPr>
          <a:lstStyle/>
          <a:p>
            <a:pPr algn="ctr">
              <a:lnSpc>
                <a:spcPts val="2817"/>
              </a:lnSpc>
              <a:spcBef>
                <a:spcPct val="0"/>
              </a:spcBef>
            </a:pPr>
            <a:r>
              <a:rPr lang="en-US" sz="2012" b="1" i="1">
                <a:solidFill>
                  <a:srgbClr val="FFFFFF"/>
                </a:solidFill>
                <a:latin typeface="Red Hat Display Bold Italics"/>
                <a:ea typeface="Red Hat Display Bold Italics"/>
                <a:cs typeface="Red Hat Display Bold Italics"/>
                <a:sym typeface="Red Hat Display Bold Italics"/>
              </a:rPr>
              <a:t>“And when this guy [was] finishing his speech, Roman said ... something like this, ... that we're also a strong people, we also ... have to show some HIV positive among Soviet people. So, Genna, please go and make your coming out. That was absolutely unexpected, from my side, but I did it, I did it. ... I don't think there were a lot of people that were somehow suprised or had some strong feelings about that, but I was shocked that I did it.” </a:t>
            </a:r>
            <a:r>
              <a:rPr lang="en-US" sz="2012" b="1">
                <a:solidFill>
                  <a:srgbClr val="FFFFFF"/>
                </a:solidFill>
                <a:latin typeface="Red Hat Display Bold"/>
                <a:ea typeface="Red Hat Display Bold"/>
                <a:cs typeface="Red Hat Display Bold"/>
                <a:sym typeface="Red Hat Display Bold"/>
              </a:rPr>
              <a:t>- Gennady Roshchupkin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286113" y="321479"/>
            <a:ext cx="4658298" cy="6814580"/>
          </a:xfrm>
          <a:custGeom>
            <a:avLst/>
            <a:gdLst/>
            <a:ahLst/>
            <a:cxnLst/>
            <a:rect l="l" t="t" r="r" b="b"/>
            <a:pathLst>
              <a:path w="4658298" h="6814580">
                <a:moveTo>
                  <a:pt x="0" y="0"/>
                </a:moveTo>
                <a:lnTo>
                  <a:pt x="4658297" y="0"/>
                </a:lnTo>
                <a:lnTo>
                  <a:pt x="4658297" y="6814580"/>
                </a:lnTo>
                <a:lnTo>
                  <a:pt x="0" y="6814580"/>
                </a:lnTo>
                <a:lnTo>
                  <a:pt x="0" y="0"/>
                </a:lnTo>
                <a:close/>
              </a:path>
            </a:pathLst>
          </a:custGeom>
          <a:blipFill>
            <a:blip r:embed="rId2"/>
            <a:stretch>
              <a:fillRect/>
            </a:stretch>
          </a:blipFill>
        </p:spPr>
      </p:sp>
      <p:sp>
        <p:nvSpPr>
          <p:cNvPr id="3" name="Freeform 3"/>
          <p:cNvSpPr/>
          <p:nvPr/>
        </p:nvSpPr>
        <p:spPr>
          <a:xfrm>
            <a:off x="13135451" y="321479"/>
            <a:ext cx="4801173" cy="6751649"/>
          </a:xfrm>
          <a:custGeom>
            <a:avLst/>
            <a:gdLst/>
            <a:ahLst/>
            <a:cxnLst/>
            <a:rect l="l" t="t" r="r" b="b"/>
            <a:pathLst>
              <a:path w="4801173" h="6751649">
                <a:moveTo>
                  <a:pt x="0" y="0"/>
                </a:moveTo>
                <a:lnTo>
                  <a:pt x="4801172" y="0"/>
                </a:lnTo>
                <a:lnTo>
                  <a:pt x="4801172" y="6751649"/>
                </a:lnTo>
                <a:lnTo>
                  <a:pt x="0" y="6751649"/>
                </a:lnTo>
                <a:lnTo>
                  <a:pt x="0" y="0"/>
                </a:lnTo>
                <a:close/>
              </a:path>
            </a:pathLst>
          </a:custGeom>
          <a:blipFill>
            <a:blip r:embed="rId3"/>
            <a:stretch>
              <a:fillRect/>
            </a:stretch>
          </a:blipFill>
        </p:spPr>
      </p:sp>
      <p:sp>
        <p:nvSpPr>
          <p:cNvPr id="4" name="Freeform 4"/>
          <p:cNvSpPr/>
          <p:nvPr/>
        </p:nvSpPr>
        <p:spPr>
          <a:xfrm>
            <a:off x="5534960" y="321479"/>
            <a:ext cx="3366343" cy="4690186"/>
          </a:xfrm>
          <a:custGeom>
            <a:avLst/>
            <a:gdLst/>
            <a:ahLst/>
            <a:cxnLst/>
            <a:rect l="l" t="t" r="r" b="b"/>
            <a:pathLst>
              <a:path w="3366343" h="4690186">
                <a:moveTo>
                  <a:pt x="0" y="0"/>
                </a:moveTo>
                <a:lnTo>
                  <a:pt x="3366343" y="0"/>
                </a:lnTo>
                <a:lnTo>
                  <a:pt x="3366343" y="4690186"/>
                </a:lnTo>
                <a:lnTo>
                  <a:pt x="0" y="4690186"/>
                </a:lnTo>
                <a:lnTo>
                  <a:pt x="0" y="0"/>
                </a:lnTo>
                <a:close/>
              </a:path>
            </a:pathLst>
          </a:custGeom>
          <a:blipFill>
            <a:blip r:embed="rId4"/>
            <a:stretch>
              <a:fillRect/>
            </a:stretch>
          </a:blipFill>
        </p:spPr>
      </p:sp>
      <p:sp>
        <p:nvSpPr>
          <p:cNvPr id="5" name="Freeform 5"/>
          <p:cNvSpPr/>
          <p:nvPr/>
        </p:nvSpPr>
        <p:spPr>
          <a:xfrm>
            <a:off x="9309775" y="5234517"/>
            <a:ext cx="3235126" cy="4690186"/>
          </a:xfrm>
          <a:custGeom>
            <a:avLst/>
            <a:gdLst/>
            <a:ahLst/>
            <a:cxnLst/>
            <a:rect l="l" t="t" r="r" b="b"/>
            <a:pathLst>
              <a:path w="3235126" h="4690186">
                <a:moveTo>
                  <a:pt x="0" y="0"/>
                </a:moveTo>
                <a:lnTo>
                  <a:pt x="3235126" y="0"/>
                </a:lnTo>
                <a:lnTo>
                  <a:pt x="3235126" y="4690186"/>
                </a:lnTo>
                <a:lnTo>
                  <a:pt x="0" y="4690186"/>
                </a:lnTo>
                <a:lnTo>
                  <a:pt x="0" y="0"/>
                </a:lnTo>
                <a:close/>
              </a:path>
            </a:pathLst>
          </a:custGeom>
          <a:blipFill>
            <a:blip r:embed="rId5"/>
            <a:stretch>
              <a:fillRect t="-1191" b="-1950"/>
            </a:stretch>
          </a:blipFill>
        </p:spPr>
      </p:sp>
      <p:sp>
        <p:nvSpPr>
          <p:cNvPr id="6" name="Freeform 6"/>
          <p:cNvSpPr/>
          <p:nvPr/>
        </p:nvSpPr>
        <p:spPr>
          <a:xfrm>
            <a:off x="5534960" y="5234517"/>
            <a:ext cx="3517640" cy="4690186"/>
          </a:xfrm>
          <a:custGeom>
            <a:avLst/>
            <a:gdLst/>
            <a:ahLst/>
            <a:cxnLst/>
            <a:rect l="l" t="t" r="r" b="b"/>
            <a:pathLst>
              <a:path w="3517640" h="4690186">
                <a:moveTo>
                  <a:pt x="0" y="0"/>
                </a:moveTo>
                <a:lnTo>
                  <a:pt x="3517640" y="0"/>
                </a:lnTo>
                <a:lnTo>
                  <a:pt x="3517640" y="4690186"/>
                </a:lnTo>
                <a:lnTo>
                  <a:pt x="0" y="4690186"/>
                </a:lnTo>
                <a:lnTo>
                  <a:pt x="0" y="0"/>
                </a:lnTo>
                <a:close/>
              </a:path>
            </a:pathLst>
          </a:custGeom>
          <a:blipFill>
            <a:blip r:embed="rId6"/>
            <a:stretch>
              <a:fillRect/>
            </a:stretch>
          </a:blipFill>
        </p:spPr>
      </p:sp>
      <p:sp>
        <p:nvSpPr>
          <p:cNvPr id="7" name="Freeform 7"/>
          <p:cNvSpPr/>
          <p:nvPr/>
        </p:nvSpPr>
        <p:spPr>
          <a:xfrm>
            <a:off x="9172575" y="321479"/>
            <a:ext cx="3312278" cy="4690186"/>
          </a:xfrm>
          <a:custGeom>
            <a:avLst/>
            <a:gdLst/>
            <a:ahLst/>
            <a:cxnLst/>
            <a:rect l="l" t="t" r="r" b="b"/>
            <a:pathLst>
              <a:path w="3312278" h="4690186">
                <a:moveTo>
                  <a:pt x="0" y="0"/>
                </a:moveTo>
                <a:lnTo>
                  <a:pt x="3312278" y="0"/>
                </a:lnTo>
                <a:lnTo>
                  <a:pt x="3312278" y="4690186"/>
                </a:lnTo>
                <a:lnTo>
                  <a:pt x="0" y="4690186"/>
                </a:lnTo>
                <a:lnTo>
                  <a:pt x="0" y="0"/>
                </a:lnTo>
                <a:close/>
              </a:path>
            </a:pathLst>
          </a:custGeom>
          <a:blipFill>
            <a:blip r:embed="rId7"/>
            <a:stretch>
              <a:fillRect/>
            </a:stretch>
          </a:blipFill>
        </p:spPr>
      </p:sp>
      <p:sp>
        <p:nvSpPr>
          <p:cNvPr id="8" name="TextBox 8"/>
          <p:cNvSpPr txBox="1"/>
          <p:nvPr/>
        </p:nvSpPr>
        <p:spPr>
          <a:xfrm>
            <a:off x="533779" y="7541510"/>
            <a:ext cx="4162966" cy="2027231"/>
          </a:xfrm>
          <a:prstGeom prst="rect">
            <a:avLst/>
          </a:prstGeom>
        </p:spPr>
        <p:txBody>
          <a:bodyPr lIns="0" tIns="0" rIns="0" bIns="0" rtlCol="0" anchor="t">
            <a:spAutoFit/>
          </a:bodyPr>
          <a:lstStyle/>
          <a:p>
            <a:pPr algn="ctr">
              <a:lnSpc>
                <a:spcPts val="3237"/>
              </a:lnSpc>
              <a:spcBef>
                <a:spcPct val="0"/>
              </a:spcBef>
            </a:pPr>
            <a:r>
              <a:rPr lang="en-US" sz="2312" b="1">
                <a:solidFill>
                  <a:srgbClr val="FFFFFF"/>
                </a:solidFill>
                <a:latin typeface="Red Hat Display Bold"/>
                <a:ea typeface="Red Hat Display Bold"/>
                <a:cs typeface="Red Hat Display Bold"/>
                <a:sym typeface="Red Hat Display Bold"/>
              </a:rPr>
              <a:t>“An ambitious Pakistani Briton and his white boyfriend strive for success and hope when they open a glamorous laundromat.“</a:t>
            </a:r>
          </a:p>
        </p:txBody>
      </p:sp>
      <p:sp>
        <p:nvSpPr>
          <p:cNvPr id="9" name="TextBox 9"/>
          <p:cNvSpPr txBox="1"/>
          <p:nvPr/>
        </p:nvSpPr>
        <p:spPr>
          <a:xfrm>
            <a:off x="13418827" y="7541510"/>
            <a:ext cx="4234419" cy="2027231"/>
          </a:xfrm>
          <a:prstGeom prst="rect">
            <a:avLst/>
          </a:prstGeom>
        </p:spPr>
        <p:txBody>
          <a:bodyPr lIns="0" tIns="0" rIns="0" bIns="0" rtlCol="0" anchor="t">
            <a:spAutoFit/>
          </a:bodyPr>
          <a:lstStyle/>
          <a:p>
            <a:pPr algn="ctr">
              <a:lnSpc>
                <a:spcPts val="3237"/>
              </a:lnSpc>
              <a:spcBef>
                <a:spcPct val="0"/>
              </a:spcBef>
            </a:pPr>
            <a:r>
              <a:rPr lang="en-US" sz="2312" b="1">
                <a:solidFill>
                  <a:srgbClr val="FFFFFF"/>
                </a:solidFill>
                <a:latin typeface="Red Hat Display Bold"/>
                <a:ea typeface="Red Hat Display Bold"/>
                <a:cs typeface="Red Hat Display Bold"/>
                <a:sym typeface="Red Hat Display Bold"/>
              </a:rPr>
              <a:t>“While waiting for her divorce papers, a repressed professor of literature is unexpectedly seduced by a carefree, spirited young lesbian.”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4108565"/>
            <a:ext cx="4048199" cy="6211158"/>
          </a:xfrm>
          <a:custGeom>
            <a:avLst/>
            <a:gdLst/>
            <a:ahLst/>
            <a:cxnLst/>
            <a:rect l="l" t="t" r="r" b="b"/>
            <a:pathLst>
              <a:path w="4048199" h="6211158">
                <a:moveTo>
                  <a:pt x="0" y="0"/>
                </a:moveTo>
                <a:lnTo>
                  <a:pt x="4048199" y="0"/>
                </a:lnTo>
                <a:lnTo>
                  <a:pt x="4048199" y="6211158"/>
                </a:lnTo>
                <a:lnTo>
                  <a:pt x="0" y="6211158"/>
                </a:lnTo>
                <a:lnTo>
                  <a:pt x="0" y="0"/>
                </a:lnTo>
                <a:close/>
              </a:path>
            </a:pathLst>
          </a:custGeom>
          <a:blipFill>
            <a:blip r:embed="rId2"/>
            <a:stretch>
              <a:fillRect r="-1851" b="-12275"/>
            </a:stretch>
          </a:blipFill>
        </p:spPr>
      </p:sp>
      <p:sp>
        <p:nvSpPr>
          <p:cNvPr id="3" name="Freeform 3"/>
          <p:cNvSpPr/>
          <p:nvPr/>
        </p:nvSpPr>
        <p:spPr>
          <a:xfrm>
            <a:off x="4010950" y="4165715"/>
            <a:ext cx="14277050" cy="6121285"/>
          </a:xfrm>
          <a:custGeom>
            <a:avLst/>
            <a:gdLst/>
            <a:ahLst/>
            <a:cxnLst/>
            <a:rect l="l" t="t" r="r" b="b"/>
            <a:pathLst>
              <a:path w="14277050" h="6121285">
                <a:moveTo>
                  <a:pt x="0" y="0"/>
                </a:moveTo>
                <a:lnTo>
                  <a:pt x="14277050" y="0"/>
                </a:lnTo>
                <a:lnTo>
                  <a:pt x="14277050" y="6121285"/>
                </a:lnTo>
                <a:lnTo>
                  <a:pt x="0" y="6121285"/>
                </a:lnTo>
                <a:lnTo>
                  <a:pt x="0" y="0"/>
                </a:lnTo>
                <a:close/>
              </a:path>
            </a:pathLst>
          </a:custGeom>
          <a:blipFill>
            <a:blip r:embed="rId3"/>
            <a:stretch>
              <a:fillRect/>
            </a:stretch>
          </a:blipFill>
        </p:spPr>
      </p:sp>
      <p:sp>
        <p:nvSpPr>
          <p:cNvPr id="4" name="Freeform 4"/>
          <p:cNvSpPr/>
          <p:nvPr/>
        </p:nvSpPr>
        <p:spPr>
          <a:xfrm>
            <a:off x="0" y="0"/>
            <a:ext cx="6229106" cy="4165715"/>
          </a:xfrm>
          <a:custGeom>
            <a:avLst/>
            <a:gdLst/>
            <a:ahLst/>
            <a:cxnLst/>
            <a:rect l="l" t="t" r="r" b="b"/>
            <a:pathLst>
              <a:path w="6229106" h="4165715">
                <a:moveTo>
                  <a:pt x="0" y="0"/>
                </a:moveTo>
                <a:lnTo>
                  <a:pt x="6229106" y="0"/>
                </a:lnTo>
                <a:lnTo>
                  <a:pt x="6229106" y="4165715"/>
                </a:lnTo>
                <a:lnTo>
                  <a:pt x="0" y="4165715"/>
                </a:lnTo>
                <a:lnTo>
                  <a:pt x="0" y="0"/>
                </a:lnTo>
                <a:close/>
              </a:path>
            </a:pathLst>
          </a:custGeom>
          <a:blipFill>
            <a:blip r:embed="rId4"/>
            <a:stretch>
              <a:fillRect/>
            </a:stretch>
          </a:blipFill>
        </p:spPr>
      </p:sp>
      <p:sp>
        <p:nvSpPr>
          <p:cNvPr id="5" name="Freeform 5"/>
          <p:cNvSpPr/>
          <p:nvPr/>
        </p:nvSpPr>
        <p:spPr>
          <a:xfrm>
            <a:off x="9972213" y="9604075"/>
            <a:ext cx="8153400" cy="578150"/>
          </a:xfrm>
          <a:custGeom>
            <a:avLst/>
            <a:gdLst/>
            <a:ahLst/>
            <a:cxnLst/>
            <a:rect l="l" t="t" r="r" b="b"/>
            <a:pathLst>
              <a:path w="8153400" h="578150">
                <a:moveTo>
                  <a:pt x="0" y="0"/>
                </a:moveTo>
                <a:lnTo>
                  <a:pt x="8153400" y="0"/>
                </a:lnTo>
                <a:lnTo>
                  <a:pt x="8153400" y="578150"/>
                </a:lnTo>
                <a:lnTo>
                  <a:pt x="0" y="578150"/>
                </a:lnTo>
                <a:lnTo>
                  <a:pt x="0" y="0"/>
                </a:lnTo>
                <a:close/>
              </a:path>
            </a:pathLst>
          </a:custGeom>
          <a:blipFill>
            <a:blip r:embed="rId5"/>
            <a:stretch>
              <a:fillRect/>
            </a:stretch>
          </a:blipFill>
        </p:spPr>
      </p:sp>
      <p:sp>
        <p:nvSpPr>
          <p:cNvPr id="6" name="TextBox 6"/>
          <p:cNvSpPr txBox="1"/>
          <p:nvPr/>
        </p:nvSpPr>
        <p:spPr>
          <a:xfrm>
            <a:off x="6305559" y="3865943"/>
            <a:ext cx="8480472" cy="242622"/>
          </a:xfrm>
          <a:prstGeom prst="rect">
            <a:avLst/>
          </a:prstGeom>
        </p:spPr>
        <p:txBody>
          <a:bodyPr lIns="0" tIns="0" rIns="0" bIns="0" rtlCol="0" anchor="t">
            <a:spAutoFit/>
          </a:bodyPr>
          <a:lstStyle/>
          <a:p>
            <a:pPr algn="l">
              <a:lnSpc>
                <a:spcPts val="1852"/>
              </a:lnSpc>
              <a:spcBef>
                <a:spcPct val="0"/>
              </a:spcBef>
            </a:pPr>
            <a:r>
              <a:rPr lang="en-US" sz="1322">
                <a:solidFill>
                  <a:srgbClr val="FFFFFF"/>
                </a:solidFill>
                <a:latin typeface="Telegraf"/>
                <a:ea typeface="Telegraf"/>
                <a:cs typeface="Telegraf"/>
                <a:sym typeface="Telegraf"/>
              </a:rPr>
              <a:t>Colour photographs: Demonstration outside the Moscow City Soviet, Tom Boellstorff’s personal archive</a:t>
            </a:r>
          </a:p>
        </p:txBody>
      </p:sp>
      <p:sp>
        <p:nvSpPr>
          <p:cNvPr id="7" name="TextBox 7"/>
          <p:cNvSpPr txBox="1"/>
          <p:nvPr/>
        </p:nvSpPr>
        <p:spPr>
          <a:xfrm>
            <a:off x="11836097" y="9191625"/>
            <a:ext cx="8153400" cy="351207"/>
          </a:xfrm>
          <a:prstGeom prst="rect">
            <a:avLst/>
          </a:prstGeom>
        </p:spPr>
        <p:txBody>
          <a:bodyPr lIns="0" tIns="0" rIns="0" bIns="0" rtlCol="0" anchor="t">
            <a:spAutoFit/>
          </a:bodyPr>
          <a:lstStyle/>
          <a:p>
            <a:pPr algn="l">
              <a:lnSpc>
                <a:spcPts val="2692"/>
              </a:lnSpc>
              <a:spcBef>
                <a:spcPct val="0"/>
              </a:spcBef>
            </a:pPr>
            <a:r>
              <a:rPr lang="en-US" sz="1922" b="1">
                <a:solidFill>
                  <a:srgbClr val="FFFFFF"/>
                </a:solidFill>
                <a:latin typeface="Telegraf Bold"/>
                <a:ea typeface="Telegraf Bold"/>
                <a:cs typeface="Telegraf Bold"/>
                <a:sym typeface="Telegraf Bold"/>
              </a:rPr>
              <a:t>“From Russia with Homo Love” (OUT/LOOK) caption:</a:t>
            </a:r>
          </a:p>
        </p:txBody>
      </p:sp>
      <p:sp>
        <p:nvSpPr>
          <p:cNvPr id="8" name="TextBox 8"/>
          <p:cNvSpPr txBox="1"/>
          <p:nvPr/>
        </p:nvSpPr>
        <p:spPr>
          <a:xfrm>
            <a:off x="11149475" y="370320"/>
            <a:ext cx="6630790" cy="3135306"/>
          </a:xfrm>
          <a:prstGeom prst="rect">
            <a:avLst/>
          </a:prstGeom>
        </p:spPr>
        <p:txBody>
          <a:bodyPr lIns="0" tIns="0" rIns="0" bIns="0" rtlCol="0" anchor="t">
            <a:spAutoFit/>
          </a:bodyPr>
          <a:lstStyle/>
          <a:p>
            <a:pPr algn="ctr">
              <a:lnSpc>
                <a:spcPts val="2537"/>
              </a:lnSpc>
              <a:spcBef>
                <a:spcPct val="0"/>
              </a:spcBef>
            </a:pPr>
            <a:r>
              <a:rPr lang="en-US" sz="1812" b="1" i="1">
                <a:solidFill>
                  <a:srgbClr val="FFFFFF"/>
                </a:solidFill>
                <a:latin typeface="Red Hat Display Bold Italics"/>
                <a:ea typeface="Red Hat Display Bold Italics"/>
                <a:cs typeface="Red Hat Display Bold Italics"/>
                <a:sym typeface="Red Hat Display Bold Italics"/>
              </a:rPr>
              <a:t>“From the day we had arrived in St. Petersburg and begun negotiating with the Moscow organizers who met us there, it slowly and painfully sank in that there was a problem with holding a conference in Moscow: the Moscow organizers didn’t want one. They—meaning, primarily, Roman, who brought back from his US trip a decidedly un-Soviet appreciation for the mass media--believed  strongly that grand-scale visibility and not small-scale skill building was the ultimate goal of our presence.” - </a:t>
            </a:r>
            <a:r>
              <a:rPr lang="en-US" sz="1812" b="1">
                <a:solidFill>
                  <a:srgbClr val="FFFFFF"/>
                </a:solidFill>
                <a:latin typeface="Red Hat Display Bold"/>
                <a:ea typeface="Red Hat Display Bold"/>
                <a:cs typeface="Red Hat Display Bold"/>
                <a:sym typeface="Red Hat Display Bold"/>
              </a:rPr>
              <a:t>Dorf and Gessen,</a:t>
            </a:r>
            <a:r>
              <a:rPr lang="en-US" sz="1812" b="1" i="1">
                <a:solidFill>
                  <a:srgbClr val="FFFFFF"/>
                </a:solidFill>
                <a:latin typeface="Red Hat Display Bold Italics"/>
                <a:ea typeface="Red Hat Display Bold Italics"/>
                <a:cs typeface="Red Hat Display Bold Italics"/>
                <a:sym typeface="Red Hat Display Bold Italics"/>
              </a:rPr>
              <a:t> </a:t>
            </a:r>
            <a:r>
              <a:rPr lang="en-US" sz="1812" b="1">
                <a:solidFill>
                  <a:srgbClr val="FFFFFF"/>
                </a:solidFill>
                <a:latin typeface="Red Hat Display Bold"/>
                <a:ea typeface="Red Hat Display Bold"/>
                <a:cs typeface="Red Hat Display Bold"/>
                <a:sym typeface="Red Hat Display Bold"/>
              </a:rPr>
              <a:t>“From Russia with Homo Love”</a:t>
            </a:r>
          </a:p>
        </p:txBody>
      </p:sp>
      <p:sp>
        <p:nvSpPr>
          <p:cNvPr id="9" name="TextBox 9"/>
          <p:cNvSpPr txBox="1"/>
          <p:nvPr/>
        </p:nvSpPr>
        <p:spPr>
          <a:xfrm>
            <a:off x="6578062" y="370320"/>
            <a:ext cx="4110608" cy="3135306"/>
          </a:xfrm>
          <a:prstGeom prst="rect">
            <a:avLst/>
          </a:prstGeom>
        </p:spPr>
        <p:txBody>
          <a:bodyPr lIns="0" tIns="0" rIns="0" bIns="0" rtlCol="0" anchor="t">
            <a:spAutoFit/>
          </a:bodyPr>
          <a:lstStyle/>
          <a:p>
            <a:pPr algn="ctr">
              <a:lnSpc>
                <a:spcPts val="2537"/>
              </a:lnSpc>
              <a:spcBef>
                <a:spcPct val="0"/>
              </a:spcBef>
            </a:pPr>
            <a:r>
              <a:rPr lang="en-US" sz="1812" b="1" i="1">
                <a:solidFill>
                  <a:srgbClr val="FFFFFF"/>
                </a:solidFill>
                <a:latin typeface="Red Hat Display Bold Italics"/>
                <a:ea typeface="Red Hat Display Bold Italics"/>
                <a:cs typeface="Red Hat Display Bold Italics"/>
                <a:sym typeface="Red Hat Display Bold Italics"/>
              </a:rPr>
              <a:t>“The St. Petersburg organizers had made it clear for months that they viewed any potential publicity as a threat to their work and safety. They feared gay-bashers and provocateurs, as well as “undesirable” gay people--prostitutes and black-marketeers--whose presence might discredit the conference. Their fears went double for the press.”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8533277" y="0"/>
            <a:ext cx="9754723" cy="9740847"/>
          </a:xfrm>
          <a:custGeom>
            <a:avLst/>
            <a:gdLst/>
            <a:ahLst/>
            <a:cxnLst/>
            <a:rect l="l" t="t" r="r" b="b"/>
            <a:pathLst>
              <a:path w="9754723" h="9740847">
                <a:moveTo>
                  <a:pt x="0" y="0"/>
                </a:moveTo>
                <a:lnTo>
                  <a:pt x="9754723" y="0"/>
                </a:lnTo>
                <a:lnTo>
                  <a:pt x="9754723" y="9740847"/>
                </a:lnTo>
                <a:lnTo>
                  <a:pt x="0" y="9740847"/>
                </a:lnTo>
                <a:lnTo>
                  <a:pt x="0" y="0"/>
                </a:lnTo>
                <a:close/>
              </a:path>
            </a:pathLst>
          </a:custGeom>
          <a:blipFill>
            <a:blip r:embed="rId2"/>
            <a:stretch>
              <a:fillRect/>
            </a:stretch>
          </a:blipFill>
        </p:spPr>
      </p:sp>
      <p:sp>
        <p:nvSpPr>
          <p:cNvPr id="3" name="TextBox 3"/>
          <p:cNvSpPr txBox="1"/>
          <p:nvPr/>
        </p:nvSpPr>
        <p:spPr>
          <a:xfrm>
            <a:off x="415282" y="632807"/>
            <a:ext cx="8386526" cy="1429960"/>
          </a:xfrm>
          <a:prstGeom prst="rect">
            <a:avLst/>
          </a:prstGeom>
        </p:spPr>
        <p:txBody>
          <a:bodyPr lIns="0" tIns="0" rIns="0" bIns="0" rtlCol="0" anchor="t">
            <a:spAutoFit/>
          </a:bodyPr>
          <a:lstStyle/>
          <a:p>
            <a:pPr algn="l">
              <a:lnSpc>
                <a:spcPts val="5708"/>
              </a:lnSpc>
              <a:spcBef>
                <a:spcPct val="0"/>
              </a:spcBef>
            </a:pPr>
            <a:r>
              <a:rPr lang="en-US" sz="4077" b="1">
                <a:solidFill>
                  <a:srgbClr val="FFFFFF"/>
                </a:solidFill>
                <a:latin typeface="Garet Bold"/>
                <a:ea typeface="Garet Bold"/>
                <a:cs typeface="Garet Bold"/>
                <a:sym typeface="Garet Bold"/>
              </a:rPr>
              <a:t>GOVERNMENT / PRESS  RESPONSE</a:t>
            </a:r>
          </a:p>
        </p:txBody>
      </p:sp>
      <p:sp>
        <p:nvSpPr>
          <p:cNvPr id="4" name="TextBox 4"/>
          <p:cNvSpPr txBox="1"/>
          <p:nvPr/>
        </p:nvSpPr>
        <p:spPr>
          <a:xfrm>
            <a:off x="13489259" y="9797126"/>
            <a:ext cx="4798741" cy="351207"/>
          </a:xfrm>
          <a:prstGeom prst="rect">
            <a:avLst/>
          </a:prstGeom>
        </p:spPr>
        <p:txBody>
          <a:bodyPr lIns="0" tIns="0" rIns="0" bIns="0" rtlCol="0" anchor="t">
            <a:spAutoFit/>
          </a:bodyPr>
          <a:lstStyle/>
          <a:p>
            <a:pPr algn="l">
              <a:lnSpc>
                <a:spcPts val="2692"/>
              </a:lnSpc>
              <a:spcBef>
                <a:spcPct val="0"/>
              </a:spcBef>
            </a:pPr>
            <a:r>
              <a:rPr lang="en-US" sz="1922">
                <a:solidFill>
                  <a:srgbClr val="FFFFFF"/>
                </a:solidFill>
                <a:latin typeface="Telegraf"/>
                <a:ea typeface="Telegraf"/>
                <a:cs typeface="Telegraf"/>
                <a:sym typeface="Telegraf"/>
              </a:rPr>
              <a:t>Московский комсомолец, July 31st, 1991</a:t>
            </a:r>
          </a:p>
        </p:txBody>
      </p:sp>
      <p:sp>
        <p:nvSpPr>
          <p:cNvPr id="5" name="TextBox 5"/>
          <p:cNvSpPr txBox="1"/>
          <p:nvPr/>
        </p:nvSpPr>
        <p:spPr>
          <a:xfrm>
            <a:off x="415282" y="2629823"/>
            <a:ext cx="7856184" cy="1245397"/>
          </a:xfrm>
          <a:prstGeom prst="rect">
            <a:avLst/>
          </a:prstGeom>
        </p:spPr>
        <p:txBody>
          <a:bodyPr lIns="0" tIns="0" rIns="0" bIns="0" rtlCol="0" anchor="t">
            <a:spAutoFit/>
          </a:bodyPr>
          <a:lstStyle/>
          <a:p>
            <a:pPr marL="520914" lvl="1" indent="-260457" algn="l">
              <a:lnSpc>
                <a:spcPts val="3377"/>
              </a:lnSpc>
              <a:spcBef>
                <a:spcPct val="0"/>
              </a:spcBef>
              <a:buFont typeface="Arial"/>
              <a:buChar char="•"/>
            </a:pPr>
            <a:r>
              <a:rPr lang="en-US" sz="2412" b="1">
                <a:solidFill>
                  <a:srgbClr val="FFFFFF"/>
                </a:solidFill>
                <a:latin typeface="Red Hat Display Bold"/>
                <a:ea typeface="Red Hat Display Bold"/>
                <a:cs typeface="Red Hat Display Bold"/>
                <a:sym typeface="Red Hat Display Bold"/>
              </a:rPr>
              <a:t>Apparently, traffic police called for backup during a Moscow condom distribution event that turned into a kiss-in</a:t>
            </a:r>
          </a:p>
        </p:txBody>
      </p:sp>
      <p:sp>
        <p:nvSpPr>
          <p:cNvPr id="6" name="TextBox 6"/>
          <p:cNvSpPr txBox="1"/>
          <p:nvPr/>
        </p:nvSpPr>
        <p:spPr>
          <a:xfrm>
            <a:off x="415282" y="5827629"/>
            <a:ext cx="7856184" cy="399676"/>
          </a:xfrm>
          <a:prstGeom prst="rect">
            <a:avLst/>
          </a:prstGeom>
        </p:spPr>
        <p:txBody>
          <a:bodyPr lIns="0" tIns="0" rIns="0" bIns="0" rtlCol="0" anchor="t">
            <a:spAutoFit/>
          </a:bodyPr>
          <a:lstStyle/>
          <a:p>
            <a:pPr marL="520914" lvl="1" indent="-260457" algn="l">
              <a:lnSpc>
                <a:spcPts val="3377"/>
              </a:lnSpc>
              <a:spcBef>
                <a:spcPct val="0"/>
              </a:spcBef>
              <a:buFont typeface="Arial"/>
              <a:buChar char="•"/>
            </a:pPr>
            <a:r>
              <a:rPr lang="en-US" sz="2412" b="1">
                <a:solidFill>
                  <a:srgbClr val="FFFFFF"/>
                </a:solidFill>
                <a:latin typeface="Red Hat Display Bold"/>
                <a:ea typeface="Red Hat Display Bold"/>
                <a:cs typeface="Red Hat Display Bold"/>
                <a:sym typeface="Red Hat Display Bold"/>
              </a:rPr>
              <a:t>However:</a:t>
            </a:r>
          </a:p>
        </p:txBody>
      </p:sp>
      <p:sp>
        <p:nvSpPr>
          <p:cNvPr id="7" name="TextBox 7"/>
          <p:cNvSpPr txBox="1"/>
          <p:nvPr/>
        </p:nvSpPr>
        <p:spPr>
          <a:xfrm>
            <a:off x="945624" y="6431277"/>
            <a:ext cx="7856184" cy="822537"/>
          </a:xfrm>
          <a:prstGeom prst="rect">
            <a:avLst/>
          </a:prstGeom>
        </p:spPr>
        <p:txBody>
          <a:bodyPr lIns="0" tIns="0" rIns="0" bIns="0" rtlCol="0" anchor="t">
            <a:spAutoFit/>
          </a:bodyPr>
          <a:lstStyle/>
          <a:p>
            <a:pPr marL="520914" lvl="1" indent="-260457" algn="l">
              <a:lnSpc>
                <a:spcPts val="3377"/>
              </a:lnSpc>
              <a:spcBef>
                <a:spcPct val="0"/>
              </a:spcBef>
              <a:buFont typeface="Arial"/>
              <a:buChar char="•"/>
            </a:pPr>
            <a:r>
              <a:rPr lang="en-US" sz="2412" b="1">
                <a:solidFill>
                  <a:srgbClr val="FFFFFF"/>
                </a:solidFill>
                <a:latin typeface="Red Hat Display Bold"/>
                <a:ea typeface="Red Hat Display Bold"/>
                <a:cs typeface="Red Hat Display Bold"/>
                <a:sym typeface="Red Hat Display Bold"/>
              </a:rPr>
              <a:t>Foreign participants travelled independently of the government</a:t>
            </a:r>
          </a:p>
        </p:txBody>
      </p:sp>
      <p:sp>
        <p:nvSpPr>
          <p:cNvPr id="8" name="TextBox 8"/>
          <p:cNvSpPr txBox="1"/>
          <p:nvPr/>
        </p:nvSpPr>
        <p:spPr>
          <a:xfrm>
            <a:off x="945624" y="7453839"/>
            <a:ext cx="7325843" cy="822537"/>
          </a:xfrm>
          <a:prstGeom prst="rect">
            <a:avLst/>
          </a:prstGeom>
        </p:spPr>
        <p:txBody>
          <a:bodyPr lIns="0" tIns="0" rIns="0" bIns="0" rtlCol="0" anchor="t">
            <a:spAutoFit/>
          </a:bodyPr>
          <a:lstStyle/>
          <a:p>
            <a:pPr marL="520914" lvl="1" indent="-260457" algn="l">
              <a:lnSpc>
                <a:spcPts val="3377"/>
              </a:lnSpc>
              <a:spcBef>
                <a:spcPct val="0"/>
              </a:spcBef>
              <a:buFont typeface="Arial"/>
              <a:buChar char="•"/>
            </a:pPr>
            <a:r>
              <a:rPr lang="en-US" sz="2412" b="1">
                <a:solidFill>
                  <a:srgbClr val="FFFFFF"/>
                </a:solidFill>
                <a:latin typeface="Red Hat Display Bold"/>
                <a:ea typeface="Red Hat Display Bold"/>
                <a:cs typeface="Red Hat Display Bold"/>
                <a:sym typeface="Red Hat Display Bold"/>
              </a:rPr>
              <a:t>They were allowed to visit prisoners and an AIDS treatment centre</a:t>
            </a:r>
          </a:p>
        </p:txBody>
      </p:sp>
      <p:sp>
        <p:nvSpPr>
          <p:cNvPr id="9" name="TextBox 9"/>
          <p:cNvSpPr txBox="1"/>
          <p:nvPr/>
        </p:nvSpPr>
        <p:spPr>
          <a:xfrm>
            <a:off x="945624" y="8476401"/>
            <a:ext cx="7587653" cy="1245397"/>
          </a:xfrm>
          <a:prstGeom prst="rect">
            <a:avLst/>
          </a:prstGeom>
        </p:spPr>
        <p:txBody>
          <a:bodyPr lIns="0" tIns="0" rIns="0" bIns="0" rtlCol="0" anchor="t">
            <a:spAutoFit/>
          </a:bodyPr>
          <a:lstStyle/>
          <a:p>
            <a:pPr marL="520914" lvl="1" indent="-260457" algn="l">
              <a:lnSpc>
                <a:spcPts val="3377"/>
              </a:lnSpc>
              <a:spcBef>
                <a:spcPct val="0"/>
              </a:spcBef>
              <a:buFont typeface="Arial"/>
              <a:buChar char="•"/>
            </a:pPr>
            <a:r>
              <a:rPr lang="en-US" sz="2412" b="1">
                <a:solidFill>
                  <a:srgbClr val="FFFFFF"/>
                </a:solidFill>
                <a:latin typeface="Red Hat Display Bold"/>
                <a:ea typeface="Red Hat Display Bold"/>
                <a:cs typeface="Red Hat Display Bold"/>
                <a:sym typeface="Red Hat Display Bold"/>
              </a:rPr>
              <a:t>Press of the conference was apparently largely positive, although Orthadox newspapers reported differently</a:t>
            </a:r>
          </a:p>
        </p:txBody>
      </p:sp>
      <p:sp>
        <p:nvSpPr>
          <p:cNvPr id="10" name="TextBox 10"/>
          <p:cNvSpPr txBox="1"/>
          <p:nvPr/>
        </p:nvSpPr>
        <p:spPr>
          <a:xfrm>
            <a:off x="415282" y="4075245"/>
            <a:ext cx="7856184" cy="1245397"/>
          </a:xfrm>
          <a:prstGeom prst="rect">
            <a:avLst/>
          </a:prstGeom>
        </p:spPr>
        <p:txBody>
          <a:bodyPr lIns="0" tIns="0" rIns="0" bIns="0" rtlCol="0" anchor="t">
            <a:spAutoFit/>
          </a:bodyPr>
          <a:lstStyle/>
          <a:p>
            <a:pPr marL="520914" lvl="1" indent="-260457" algn="l">
              <a:lnSpc>
                <a:spcPts val="3377"/>
              </a:lnSpc>
              <a:spcBef>
                <a:spcPct val="0"/>
              </a:spcBef>
              <a:buFont typeface="Arial"/>
              <a:buChar char="•"/>
            </a:pPr>
            <a:r>
              <a:rPr lang="en-US" sz="2412" b="1">
                <a:solidFill>
                  <a:srgbClr val="FFFFFF"/>
                </a:solidFill>
                <a:latin typeface="Red Hat Display Bold"/>
                <a:ea typeface="Red Hat Display Bold"/>
                <a:cs typeface="Red Hat Display Bold"/>
                <a:sym typeface="Red Hat Display Bold"/>
              </a:rPr>
              <a:t>A group of Siberian activists appeared in the press as part of this conference, and were expelled from their universities as a result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1099959" y="0"/>
            <a:ext cx="7188041" cy="10287000"/>
          </a:xfrm>
          <a:custGeom>
            <a:avLst/>
            <a:gdLst/>
            <a:ahLst/>
            <a:cxnLst/>
            <a:rect l="l" t="t" r="r" b="b"/>
            <a:pathLst>
              <a:path w="7188041" h="10287000">
                <a:moveTo>
                  <a:pt x="0" y="0"/>
                </a:moveTo>
                <a:lnTo>
                  <a:pt x="7188041" y="0"/>
                </a:lnTo>
                <a:lnTo>
                  <a:pt x="7188041" y="10287000"/>
                </a:lnTo>
                <a:lnTo>
                  <a:pt x="0" y="10287000"/>
                </a:lnTo>
                <a:lnTo>
                  <a:pt x="0" y="0"/>
                </a:lnTo>
                <a:close/>
              </a:path>
            </a:pathLst>
          </a:custGeom>
          <a:blipFill>
            <a:blip r:embed="rId2"/>
            <a:stretch>
              <a:fillRect/>
            </a:stretch>
          </a:blipFill>
        </p:spPr>
      </p:sp>
      <p:sp>
        <p:nvSpPr>
          <p:cNvPr id="3" name="TextBox 3"/>
          <p:cNvSpPr txBox="1"/>
          <p:nvPr/>
        </p:nvSpPr>
        <p:spPr>
          <a:xfrm>
            <a:off x="883075" y="632807"/>
            <a:ext cx="10661701" cy="706060"/>
          </a:xfrm>
          <a:prstGeom prst="rect">
            <a:avLst/>
          </a:prstGeom>
        </p:spPr>
        <p:txBody>
          <a:bodyPr lIns="0" tIns="0" rIns="0" bIns="0" rtlCol="0" anchor="t">
            <a:spAutoFit/>
          </a:bodyPr>
          <a:lstStyle/>
          <a:p>
            <a:pPr algn="l">
              <a:lnSpc>
                <a:spcPts val="5708"/>
              </a:lnSpc>
              <a:spcBef>
                <a:spcPct val="0"/>
              </a:spcBef>
            </a:pPr>
            <a:r>
              <a:rPr lang="en-US" sz="4077" b="1">
                <a:solidFill>
                  <a:srgbClr val="FFFFFF"/>
                </a:solidFill>
                <a:latin typeface="Garet Bold"/>
                <a:ea typeface="Garet Bold"/>
                <a:cs typeface="Garet Bold"/>
                <a:sym typeface="Garet Bold"/>
              </a:rPr>
              <a:t>DEBATES</a:t>
            </a:r>
          </a:p>
        </p:txBody>
      </p:sp>
      <p:sp>
        <p:nvSpPr>
          <p:cNvPr id="4" name="TextBox 4"/>
          <p:cNvSpPr txBox="1"/>
          <p:nvPr/>
        </p:nvSpPr>
        <p:spPr>
          <a:xfrm>
            <a:off x="1028700" y="2207463"/>
            <a:ext cx="7856184" cy="2513978"/>
          </a:xfrm>
          <a:prstGeom prst="rect">
            <a:avLst/>
          </a:prstGeom>
        </p:spPr>
        <p:txBody>
          <a:bodyPr lIns="0" tIns="0" rIns="0" bIns="0" rtlCol="0" anchor="t">
            <a:spAutoFit/>
          </a:bodyPr>
          <a:lstStyle/>
          <a:p>
            <a:pPr marL="520914" lvl="1" indent="-260457" algn="l">
              <a:lnSpc>
                <a:spcPts val="3377"/>
              </a:lnSpc>
              <a:spcBef>
                <a:spcPct val="0"/>
              </a:spcBef>
              <a:buFont typeface="Arial"/>
              <a:buChar char="•"/>
            </a:pPr>
            <a:r>
              <a:rPr lang="en-US" sz="2412" b="1">
                <a:solidFill>
                  <a:srgbClr val="FFFFFF"/>
                </a:solidFill>
                <a:latin typeface="Red Hat Display Bold"/>
                <a:ea typeface="Red Hat Display Bold"/>
                <a:cs typeface="Red Hat Display Bold"/>
                <a:sym typeface="Red Hat Display Bold"/>
              </a:rPr>
              <a:t>Several Soviet activists felt that the conference was dangerous and unnecessary, and that Roman had been elevated by IGLHRC as the face of the Soviet queer movement (and the recipient of IGLHRC’s resources) due to his familiar approach to activism</a:t>
            </a:r>
          </a:p>
        </p:txBody>
      </p:sp>
      <p:sp>
        <p:nvSpPr>
          <p:cNvPr id="5" name="TextBox 5"/>
          <p:cNvSpPr txBox="1"/>
          <p:nvPr/>
        </p:nvSpPr>
        <p:spPr>
          <a:xfrm>
            <a:off x="1028700" y="4972532"/>
            <a:ext cx="7856184" cy="1668257"/>
          </a:xfrm>
          <a:prstGeom prst="rect">
            <a:avLst/>
          </a:prstGeom>
        </p:spPr>
        <p:txBody>
          <a:bodyPr lIns="0" tIns="0" rIns="0" bIns="0" rtlCol="0" anchor="t">
            <a:spAutoFit/>
          </a:bodyPr>
          <a:lstStyle/>
          <a:p>
            <a:pPr marL="520914" lvl="1" indent="-260457" algn="l">
              <a:lnSpc>
                <a:spcPts val="3377"/>
              </a:lnSpc>
              <a:spcBef>
                <a:spcPct val="0"/>
              </a:spcBef>
              <a:buFont typeface="Arial"/>
              <a:buChar char="•"/>
            </a:pPr>
            <a:r>
              <a:rPr lang="en-US" sz="2412" b="1">
                <a:solidFill>
                  <a:srgbClr val="FFFFFF"/>
                </a:solidFill>
                <a:latin typeface="Red Hat Display Bold"/>
                <a:ea typeface="Red Hat Display Bold"/>
                <a:cs typeface="Red Hat Display Bold"/>
                <a:sym typeface="Red Hat Display Bold"/>
              </a:rPr>
              <a:t>Some academics argue that Soviet activists were forced to adopt Western tactics to attract international attention and funds, to the detriment of the goals of the movement </a:t>
            </a:r>
          </a:p>
        </p:txBody>
      </p:sp>
      <p:sp>
        <p:nvSpPr>
          <p:cNvPr id="6" name="TextBox 6"/>
          <p:cNvSpPr txBox="1"/>
          <p:nvPr/>
        </p:nvSpPr>
        <p:spPr>
          <a:xfrm>
            <a:off x="883075" y="6888439"/>
            <a:ext cx="7856184" cy="1668257"/>
          </a:xfrm>
          <a:prstGeom prst="rect">
            <a:avLst/>
          </a:prstGeom>
        </p:spPr>
        <p:txBody>
          <a:bodyPr lIns="0" tIns="0" rIns="0" bIns="0" rtlCol="0" anchor="t">
            <a:spAutoFit/>
          </a:bodyPr>
          <a:lstStyle/>
          <a:p>
            <a:pPr marL="520914" lvl="1" indent="-260457" algn="l">
              <a:lnSpc>
                <a:spcPts val="3377"/>
              </a:lnSpc>
              <a:spcBef>
                <a:spcPct val="0"/>
              </a:spcBef>
              <a:buFont typeface="Arial"/>
              <a:buChar char="•"/>
            </a:pPr>
            <a:r>
              <a:rPr lang="en-US" sz="2412" b="1">
                <a:solidFill>
                  <a:srgbClr val="FFFFFF"/>
                </a:solidFill>
                <a:latin typeface="Red Hat Display Bold"/>
                <a:ea typeface="Red Hat Display Bold"/>
                <a:cs typeface="Red Hat Display Bold"/>
                <a:sym typeface="Red Hat Display Bold"/>
              </a:rPr>
              <a:t>Some American press accounts of the conference take a strongly paternalistic view, referring to it as “Soviet Stonewall” and emphasizing the economic insecurity they encountered</a:t>
            </a:r>
          </a:p>
        </p:txBody>
      </p:sp>
      <p:sp>
        <p:nvSpPr>
          <p:cNvPr id="7" name="TextBox 7"/>
          <p:cNvSpPr txBox="1"/>
          <p:nvPr/>
        </p:nvSpPr>
        <p:spPr>
          <a:xfrm>
            <a:off x="6688245" y="9888168"/>
            <a:ext cx="4450385" cy="351207"/>
          </a:xfrm>
          <a:prstGeom prst="rect">
            <a:avLst/>
          </a:prstGeom>
        </p:spPr>
        <p:txBody>
          <a:bodyPr lIns="0" tIns="0" rIns="0" bIns="0" rtlCol="0" anchor="t">
            <a:spAutoFit/>
          </a:bodyPr>
          <a:lstStyle/>
          <a:p>
            <a:pPr algn="l">
              <a:lnSpc>
                <a:spcPts val="2692"/>
              </a:lnSpc>
              <a:spcBef>
                <a:spcPct val="0"/>
              </a:spcBef>
            </a:pPr>
            <a:r>
              <a:rPr lang="en-US" sz="1922">
                <a:solidFill>
                  <a:srgbClr val="FFFFFF"/>
                </a:solidFill>
                <a:latin typeface="Telegraf"/>
                <a:ea typeface="Telegraf"/>
                <a:cs typeface="Telegraf"/>
                <a:sym typeface="Telegraf"/>
              </a:rPr>
              <a:t>The Bay Area Reporter, August 8, 1991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883075" y="632807"/>
            <a:ext cx="10661701" cy="706060"/>
          </a:xfrm>
          <a:prstGeom prst="rect">
            <a:avLst/>
          </a:prstGeom>
        </p:spPr>
        <p:txBody>
          <a:bodyPr lIns="0" tIns="0" rIns="0" bIns="0" rtlCol="0" anchor="t">
            <a:spAutoFit/>
          </a:bodyPr>
          <a:lstStyle/>
          <a:p>
            <a:pPr algn="l">
              <a:lnSpc>
                <a:spcPts val="5708"/>
              </a:lnSpc>
              <a:spcBef>
                <a:spcPct val="0"/>
              </a:spcBef>
            </a:pPr>
            <a:r>
              <a:rPr lang="en-US" sz="4077" b="1">
                <a:solidFill>
                  <a:srgbClr val="FFFFFF"/>
                </a:solidFill>
                <a:latin typeface="Garet Bold"/>
                <a:ea typeface="Garet Bold"/>
                <a:cs typeface="Garet Bold"/>
                <a:sym typeface="Garet Bold"/>
              </a:rPr>
              <a:t>DEBATES</a:t>
            </a:r>
          </a:p>
        </p:txBody>
      </p:sp>
      <p:sp>
        <p:nvSpPr>
          <p:cNvPr id="3" name="TextBox 3"/>
          <p:cNvSpPr txBox="1"/>
          <p:nvPr/>
        </p:nvSpPr>
        <p:spPr>
          <a:xfrm>
            <a:off x="1028700" y="2207463"/>
            <a:ext cx="7856184" cy="2513978"/>
          </a:xfrm>
          <a:prstGeom prst="rect">
            <a:avLst/>
          </a:prstGeom>
        </p:spPr>
        <p:txBody>
          <a:bodyPr lIns="0" tIns="0" rIns="0" bIns="0" rtlCol="0" anchor="t">
            <a:spAutoFit/>
          </a:bodyPr>
          <a:lstStyle/>
          <a:p>
            <a:pPr marL="520914" lvl="1" indent="-260457" algn="l">
              <a:lnSpc>
                <a:spcPts val="3377"/>
              </a:lnSpc>
              <a:spcBef>
                <a:spcPct val="0"/>
              </a:spcBef>
              <a:buFont typeface="Arial"/>
              <a:buChar char="•"/>
            </a:pPr>
            <a:r>
              <a:rPr lang="en-US" sz="2412" b="1">
                <a:solidFill>
                  <a:srgbClr val="FFFFFF"/>
                </a:solidFill>
                <a:latin typeface="Red Hat Display Bold"/>
                <a:ea typeface="Red Hat Display Bold"/>
                <a:cs typeface="Red Hat Display Bold"/>
                <a:sym typeface="Red Hat Display Bold"/>
              </a:rPr>
              <a:t>Several Soviet activists felt that the conference was dangerous and unnecessary, and that Roman had been elevated by IGLHRC as the face of the Soviet queer movement (and the recipient of IGLHRC’s resources) due to his familiar approach to activism</a:t>
            </a:r>
          </a:p>
        </p:txBody>
      </p:sp>
      <p:sp>
        <p:nvSpPr>
          <p:cNvPr id="4" name="TextBox 4"/>
          <p:cNvSpPr txBox="1"/>
          <p:nvPr/>
        </p:nvSpPr>
        <p:spPr>
          <a:xfrm>
            <a:off x="1028700" y="4972532"/>
            <a:ext cx="7856184" cy="1668257"/>
          </a:xfrm>
          <a:prstGeom prst="rect">
            <a:avLst/>
          </a:prstGeom>
        </p:spPr>
        <p:txBody>
          <a:bodyPr lIns="0" tIns="0" rIns="0" bIns="0" rtlCol="0" anchor="t">
            <a:spAutoFit/>
          </a:bodyPr>
          <a:lstStyle/>
          <a:p>
            <a:pPr marL="520914" lvl="1" indent="-260457" algn="l">
              <a:lnSpc>
                <a:spcPts val="3377"/>
              </a:lnSpc>
              <a:spcBef>
                <a:spcPct val="0"/>
              </a:spcBef>
              <a:buFont typeface="Arial"/>
              <a:buChar char="•"/>
            </a:pPr>
            <a:r>
              <a:rPr lang="en-US" sz="2412" b="1">
                <a:solidFill>
                  <a:srgbClr val="FFFFFF"/>
                </a:solidFill>
                <a:latin typeface="Red Hat Display Bold"/>
                <a:ea typeface="Red Hat Display Bold"/>
                <a:cs typeface="Red Hat Display Bold"/>
                <a:sym typeface="Red Hat Display Bold"/>
              </a:rPr>
              <a:t>Some academics argue that Soviet activists were forced to adopt Western tactics to attract international attention and funds, to the detriment of the goals of the movement </a:t>
            </a:r>
          </a:p>
        </p:txBody>
      </p:sp>
      <p:sp>
        <p:nvSpPr>
          <p:cNvPr id="5" name="TextBox 5"/>
          <p:cNvSpPr txBox="1"/>
          <p:nvPr/>
        </p:nvSpPr>
        <p:spPr>
          <a:xfrm>
            <a:off x="883075" y="6888439"/>
            <a:ext cx="7856184" cy="1668257"/>
          </a:xfrm>
          <a:prstGeom prst="rect">
            <a:avLst/>
          </a:prstGeom>
        </p:spPr>
        <p:txBody>
          <a:bodyPr lIns="0" tIns="0" rIns="0" bIns="0" rtlCol="0" anchor="t">
            <a:spAutoFit/>
          </a:bodyPr>
          <a:lstStyle/>
          <a:p>
            <a:pPr marL="520914" lvl="1" indent="-260457" algn="l">
              <a:lnSpc>
                <a:spcPts val="3377"/>
              </a:lnSpc>
              <a:spcBef>
                <a:spcPct val="0"/>
              </a:spcBef>
              <a:buFont typeface="Arial"/>
              <a:buChar char="•"/>
            </a:pPr>
            <a:r>
              <a:rPr lang="en-US" sz="2412" b="1">
                <a:solidFill>
                  <a:srgbClr val="FFFFFF"/>
                </a:solidFill>
                <a:latin typeface="Red Hat Display Bold"/>
                <a:ea typeface="Red Hat Display Bold"/>
                <a:cs typeface="Red Hat Display Bold"/>
                <a:sym typeface="Red Hat Display Bold"/>
              </a:rPr>
              <a:t>Some American press accounts of the conference take a strongly paternalistic view, referring to it as “Soviet Stonewall” and emphasizing the economic insecurity they encountered</a:t>
            </a:r>
          </a:p>
        </p:txBody>
      </p:sp>
      <p:sp>
        <p:nvSpPr>
          <p:cNvPr id="6" name="TextBox 6"/>
          <p:cNvSpPr txBox="1"/>
          <p:nvPr/>
        </p:nvSpPr>
        <p:spPr>
          <a:xfrm>
            <a:off x="9144000" y="2207463"/>
            <a:ext cx="7856184" cy="1245397"/>
          </a:xfrm>
          <a:prstGeom prst="rect">
            <a:avLst/>
          </a:prstGeom>
        </p:spPr>
        <p:txBody>
          <a:bodyPr lIns="0" tIns="0" rIns="0" bIns="0" rtlCol="0" anchor="t">
            <a:spAutoFit/>
          </a:bodyPr>
          <a:lstStyle/>
          <a:p>
            <a:pPr marL="520914" lvl="1" indent="-260457" algn="l">
              <a:lnSpc>
                <a:spcPts val="3377"/>
              </a:lnSpc>
              <a:spcBef>
                <a:spcPct val="0"/>
              </a:spcBef>
              <a:buFont typeface="Arial"/>
              <a:buChar char="•"/>
            </a:pPr>
            <a:r>
              <a:rPr lang="en-US" sz="2412" b="1">
                <a:solidFill>
                  <a:srgbClr val="FFFFFF"/>
                </a:solidFill>
                <a:latin typeface="Red Hat Display Bold"/>
                <a:ea typeface="Red Hat Display Bold"/>
                <a:cs typeface="Red Hat Display Bold"/>
                <a:sym typeface="Red Hat Display Bold"/>
              </a:rPr>
              <a:t>These critics tend to focus on the Moscow demonstrations, and ignore the low profile of the Leningrad conference, as desired by organizers</a:t>
            </a:r>
          </a:p>
        </p:txBody>
      </p:sp>
      <p:sp>
        <p:nvSpPr>
          <p:cNvPr id="7" name="TextBox 7"/>
          <p:cNvSpPr txBox="1"/>
          <p:nvPr/>
        </p:nvSpPr>
        <p:spPr>
          <a:xfrm>
            <a:off x="9144000" y="3765235"/>
            <a:ext cx="7856184" cy="1245397"/>
          </a:xfrm>
          <a:prstGeom prst="rect">
            <a:avLst/>
          </a:prstGeom>
        </p:spPr>
        <p:txBody>
          <a:bodyPr lIns="0" tIns="0" rIns="0" bIns="0" rtlCol="0" anchor="t">
            <a:spAutoFit/>
          </a:bodyPr>
          <a:lstStyle/>
          <a:p>
            <a:pPr marL="520914" lvl="1" indent="-260457" algn="l">
              <a:lnSpc>
                <a:spcPts val="3377"/>
              </a:lnSpc>
              <a:spcBef>
                <a:spcPct val="0"/>
              </a:spcBef>
              <a:buFont typeface="Arial"/>
              <a:buChar char="•"/>
            </a:pPr>
            <a:r>
              <a:rPr lang="en-US" sz="2412" b="1">
                <a:solidFill>
                  <a:srgbClr val="FFFFFF"/>
                </a:solidFill>
                <a:latin typeface="Red Hat Display Bold"/>
                <a:ea typeface="Red Hat Display Bold"/>
                <a:cs typeface="Red Hat Display Bold"/>
                <a:sym typeface="Red Hat Display Bold"/>
              </a:rPr>
              <a:t>There were far more Soviet attendees than foreign ones, making it a place to connect and discuss among Soviet queer people as well</a:t>
            </a:r>
          </a:p>
        </p:txBody>
      </p:sp>
      <p:sp>
        <p:nvSpPr>
          <p:cNvPr id="8" name="TextBox 8"/>
          <p:cNvSpPr txBox="1"/>
          <p:nvPr/>
        </p:nvSpPr>
        <p:spPr>
          <a:xfrm>
            <a:off x="9144000" y="5324957"/>
            <a:ext cx="7856184" cy="4263066"/>
          </a:xfrm>
          <a:prstGeom prst="rect">
            <a:avLst/>
          </a:prstGeom>
        </p:spPr>
        <p:txBody>
          <a:bodyPr lIns="0" tIns="0" rIns="0" bIns="0" rtlCol="0" anchor="t">
            <a:spAutoFit/>
          </a:bodyPr>
          <a:lstStyle/>
          <a:p>
            <a:pPr marL="520914" lvl="1" indent="-260457" algn="l">
              <a:lnSpc>
                <a:spcPts val="3377"/>
              </a:lnSpc>
              <a:spcBef>
                <a:spcPct val="0"/>
              </a:spcBef>
              <a:buFont typeface="Arial"/>
              <a:buChar char="•"/>
            </a:pPr>
            <a:r>
              <a:rPr lang="en-US" sz="2412" b="1">
                <a:solidFill>
                  <a:srgbClr val="FFFFFF"/>
                </a:solidFill>
                <a:latin typeface="Red Hat Display Bold"/>
                <a:ea typeface="Red Hat Display Bold"/>
                <a:cs typeface="Red Hat Display Bold"/>
                <a:sym typeface="Red Hat Display Bold"/>
              </a:rPr>
              <a:t>Gennady Roshchupkin: </a:t>
            </a:r>
            <a:r>
              <a:rPr lang="en-US" sz="2412" b="1" i="1">
                <a:solidFill>
                  <a:srgbClr val="FFFFFF"/>
                </a:solidFill>
                <a:latin typeface="Red Hat Display Bold Italics"/>
                <a:ea typeface="Red Hat Display Bold Italics"/>
                <a:cs typeface="Red Hat Display Bold Italics"/>
                <a:sym typeface="Red Hat Display Bold Italics"/>
              </a:rPr>
              <a:t>“You know, when you are young, many things look simpler than they are... And sure, the whole conference could be divided into two groups: Americans and Soviets, ‘cause different culture, different financial status, for instance... But in general it was really fun, first of all, and the political sense of that action I understood just, two, three years after the conference. So, first of all it was interesting, first of all that were new people I had never met before.”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881923" y="541364"/>
            <a:ext cx="10803697" cy="838141"/>
          </a:xfrm>
          <a:prstGeom prst="rect">
            <a:avLst/>
          </a:prstGeom>
        </p:spPr>
        <p:txBody>
          <a:bodyPr lIns="0" tIns="0" rIns="0" bIns="0" rtlCol="0" anchor="t">
            <a:spAutoFit/>
          </a:bodyPr>
          <a:lstStyle/>
          <a:p>
            <a:pPr algn="l">
              <a:lnSpc>
                <a:spcPts val="6828"/>
              </a:lnSpc>
              <a:spcBef>
                <a:spcPct val="0"/>
              </a:spcBef>
            </a:pPr>
            <a:r>
              <a:rPr lang="en-US" sz="4877" b="1">
                <a:solidFill>
                  <a:srgbClr val="FFFFFF"/>
                </a:solidFill>
                <a:latin typeface="Garet Bold"/>
                <a:ea typeface="Garet Bold"/>
                <a:cs typeface="Garet Bold"/>
                <a:sym typeface="Garet Bold"/>
              </a:rPr>
              <a:t>BIBLIOGRAPHY </a:t>
            </a:r>
          </a:p>
        </p:txBody>
      </p:sp>
      <p:sp>
        <p:nvSpPr>
          <p:cNvPr id="3" name="TextBox 3"/>
          <p:cNvSpPr txBox="1"/>
          <p:nvPr/>
        </p:nvSpPr>
        <p:spPr>
          <a:xfrm>
            <a:off x="1028700" y="1775485"/>
            <a:ext cx="15955279" cy="7096125"/>
          </a:xfrm>
          <a:prstGeom prst="rect">
            <a:avLst/>
          </a:prstGeom>
        </p:spPr>
        <p:txBody>
          <a:bodyPr lIns="0" tIns="0" rIns="0" bIns="0" rtlCol="0" anchor="t">
            <a:spAutoFit/>
          </a:bodyPr>
          <a:lstStyle/>
          <a:p>
            <a:pPr algn="l">
              <a:lnSpc>
                <a:spcPts val="3499"/>
              </a:lnSpc>
            </a:pPr>
            <a:r>
              <a:rPr lang="en-US" sz="2499" b="1">
                <a:solidFill>
                  <a:srgbClr val="FFFFFF"/>
                </a:solidFill>
                <a:latin typeface="Red Hat Display Bold"/>
                <a:ea typeface="Red Hat Display Bold"/>
                <a:cs typeface="Red Hat Display Bold"/>
                <a:sym typeface="Red Hat Display Bold"/>
              </a:rPr>
              <a:t>Dorf, Julie and Gessen, Masha. “From Russia with Homo Love.” OUT/LOOK, winter 1992.</a:t>
            </a:r>
          </a:p>
          <a:p>
            <a:pPr algn="l">
              <a:lnSpc>
                <a:spcPts val="1119"/>
              </a:lnSpc>
            </a:pPr>
            <a:endParaRPr lang="en-US" sz="2499" b="1">
              <a:solidFill>
                <a:srgbClr val="FFFFFF"/>
              </a:solidFill>
              <a:latin typeface="Red Hat Display Bold"/>
              <a:ea typeface="Red Hat Display Bold"/>
              <a:cs typeface="Red Hat Display Bold"/>
              <a:sym typeface="Red Hat Display Bold"/>
            </a:endParaRPr>
          </a:p>
          <a:p>
            <a:pPr algn="l">
              <a:lnSpc>
                <a:spcPts val="3499"/>
              </a:lnSpc>
            </a:pPr>
            <a:r>
              <a:rPr lang="en-US" sz="2499" b="1">
                <a:solidFill>
                  <a:srgbClr val="FFFFFF"/>
                </a:solidFill>
                <a:latin typeface="Red Hat Display Bold"/>
                <a:ea typeface="Red Hat Display Bold"/>
                <a:cs typeface="Red Hat Display Bold"/>
                <a:sym typeface="Red Hat Display Bold"/>
              </a:rPr>
              <a:t>Essig, Laurie. “Sex, Self, and the Other: The Production and Performance of Queer in Russia, 1989-1994.”</a:t>
            </a:r>
          </a:p>
          <a:p>
            <a:pPr algn="l">
              <a:lnSpc>
                <a:spcPts val="3499"/>
              </a:lnSpc>
            </a:pPr>
            <a:r>
              <a:rPr lang="en-US" sz="2499" b="1">
                <a:solidFill>
                  <a:srgbClr val="FFFFFF"/>
                </a:solidFill>
                <a:latin typeface="Red Hat Display Bold"/>
                <a:ea typeface="Red Hat Display Bold"/>
                <a:cs typeface="Red Hat Display Bold"/>
                <a:sym typeface="Red Hat Display Bold"/>
              </a:rPr>
              <a:t> ProQuest Dissertations &amp; Theses, 1996.</a:t>
            </a:r>
          </a:p>
          <a:p>
            <a:pPr algn="l">
              <a:lnSpc>
                <a:spcPts val="1119"/>
              </a:lnSpc>
            </a:pPr>
            <a:endParaRPr lang="en-US" sz="2499" b="1">
              <a:solidFill>
                <a:srgbClr val="FFFFFF"/>
              </a:solidFill>
              <a:latin typeface="Red Hat Display Bold"/>
              <a:ea typeface="Red Hat Display Bold"/>
              <a:cs typeface="Red Hat Display Bold"/>
              <a:sym typeface="Red Hat Display Bold"/>
            </a:endParaRPr>
          </a:p>
          <a:p>
            <a:pPr algn="l">
              <a:lnSpc>
                <a:spcPts val="3499"/>
              </a:lnSpc>
            </a:pPr>
            <a:r>
              <a:rPr lang="en-US" sz="2499" b="1">
                <a:solidFill>
                  <a:srgbClr val="FFFFFF"/>
                </a:solidFill>
                <a:latin typeface="Red Hat Display Bold"/>
                <a:ea typeface="Red Hat Display Bold"/>
                <a:cs typeface="Red Hat Display Bold"/>
                <a:sym typeface="Red Hat Display Bold"/>
              </a:rPr>
              <a:t>Healey, Dan. </a:t>
            </a:r>
            <a:r>
              <a:rPr lang="en-US" sz="2499" b="1" i="1">
                <a:solidFill>
                  <a:srgbClr val="FFFFFF"/>
                </a:solidFill>
                <a:latin typeface="Red Hat Display Bold Italics"/>
                <a:ea typeface="Red Hat Display Bold Italics"/>
                <a:cs typeface="Red Hat Display Bold Italics"/>
                <a:sym typeface="Red Hat Display Bold Italics"/>
              </a:rPr>
              <a:t>Russian Homophobia from Stalin to Sochi</a:t>
            </a:r>
            <a:r>
              <a:rPr lang="en-US" sz="2499" b="1">
                <a:solidFill>
                  <a:srgbClr val="FFFFFF"/>
                </a:solidFill>
                <a:latin typeface="Red Hat Display Bold"/>
                <a:ea typeface="Red Hat Display Bold"/>
                <a:cs typeface="Red Hat Display Bold"/>
                <a:sym typeface="Red Hat Display Bold"/>
              </a:rPr>
              <a:t>. New York: Bloomsbury Academic, 2017.</a:t>
            </a:r>
          </a:p>
          <a:p>
            <a:pPr algn="l">
              <a:lnSpc>
                <a:spcPts val="1119"/>
              </a:lnSpc>
            </a:pPr>
            <a:endParaRPr lang="en-US" sz="2499" b="1">
              <a:solidFill>
                <a:srgbClr val="FFFFFF"/>
              </a:solidFill>
              <a:latin typeface="Red Hat Display Bold"/>
              <a:ea typeface="Red Hat Display Bold"/>
              <a:cs typeface="Red Hat Display Bold"/>
              <a:sym typeface="Red Hat Display Bold"/>
            </a:endParaRPr>
          </a:p>
          <a:p>
            <a:pPr algn="l">
              <a:lnSpc>
                <a:spcPts val="3499"/>
              </a:lnSpc>
            </a:pPr>
            <a:r>
              <a:rPr lang="en-US" sz="2499" b="1">
                <a:solidFill>
                  <a:srgbClr val="FFFFFF"/>
                </a:solidFill>
                <a:latin typeface="Red Hat Display Bold"/>
                <a:ea typeface="Red Hat Display Bold"/>
                <a:cs typeface="Red Hat Display Bold"/>
                <a:sym typeface="Red Hat Display Bold"/>
              </a:rPr>
              <a:t>Hearne, Siobhán. “Transnational HIV-AIDS Action and Citizen Diplomacy in the Late Soviet Union, 1988–1991.” </a:t>
            </a:r>
            <a:r>
              <a:rPr lang="en-US" sz="2499" b="1" i="1">
                <a:solidFill>
                  <a:srgbClr val="FFFFFF"/>
                </a:solidFill>
                <a:latin typeface="Red Hat Display Bold Italics"/>
                <a:ea typeface="Red Hat Display Bold Italics"/>
                <a:cs typeface="Red Hat Display Bold Italics"/>
                <a:sym typeface="Red Hat Display Bold Italics"/>
              </a:rPr>
              <a:t>Journal of the history of sexuality </a:t>
            </a:r>
            <a:r>
              <a:rPr lang="en-US" sz="2499" b="1">
                <a:solidFill>
                  <a:srgbClr val="FFFFFF"/>
                </a:solidFill>
                <a:latin typeface="Red Hat Display Bold"/>
                <a:ea typeface="Red Hat Display Bold"/>
                <a:cs typeface="Red Hat Display Bold"/>
                <a:sym typeface="Red Hat Display Bold"/>
              </a:rPr>
              <a:t>34, no. 2, 2025: 242–264.</a:t>
            </a:r>
          </a:p>
          <a:p>
            <a:pPr algn="l">
              <a:lnSpc>
                <a:spcPts val="1119"/>
              </a:lnSpc>
            </a:pPr>
            <a:endParaRPr lang="en-US" sz="2499" b="1">
              <a:solidFill>
                <a:srgbClr val="FFFFFF"/>
              </a:solidFill>
              <a:latin typeface="Red Hat Display Bold"/>
              <a:ea typeface="Red Hat Display Bold"/>
              <a:cs typeface="Red Hat Display Bold"/>
              <a:sym typeface="Red Hat Display Bold"/>
            </a:endParaRPr>
          </a:p>
          <a:p>
            <a:pPr algn="l">
              <a:lnSpc>
                <a:spcPts val="3499"/>
              </a:lnSpc>
            </a:pPr>
            <a:r>
              <a:rPr lang="en-US" sz="2499" b="1">
                <a:solidFill>
                  <a:srgbClr val="FFFFFF"/>
                </a:solidFill>
                <a:latin typeface="Red Hat Display Bold"/>
                <a:ea typeface="Red Hat Display Bold"/>
                <a:cs typeface="Red Hat Display Bold"/>
                <a:sym typeface="Red Hat Display Bold"/>
              </a:rPr>
              <a:t>Neufeld, Masha. ““We Will Get There, but We Have to Grow as High as That:” Spinning the Narrative of Backwardness in the Russian LGBT Movement.” In </a:t>
            </a:r>
            <a:r>
              <a:rPr lang="en-US" sz="2499" b="1" i="1">
                <a:solidFill>
                  <a:srgbClr val="FFFFFF"/>
                </a:solidFill>
                <a:latin typeface="Red Hat Display Bold Italics"/>
                <a:ea typeface="Red Hat Display Bold Italics"/>
                <a:cs typeface="Red Hat Display Bold Italics"/>
                <a:sym typeface="Red Hat Display Bold Italics"/>
              </a:rPr>
              <a:t>Queering Paradigms VII</a:t>
            </a:r>
            <a:r>
              <a:rPr lang="en-US" sz="2499" b="1">
                <a:solidFill>
                  <a:srgbClr val="FFFFFF"/>
                </a:solidFill>
                <a:latin typeface="Red Hat Display Bold"/>
                <a:ea typeface="Red Hat Display Bold"/>
                <a:cs typeface="Red Hat Display Bold"/>
                <a:sym typeface="Red Hat Display Bold"/>
              </a:rPr>
              <a:t>, 2018.</a:t>
            </a:r>
          </a:p>
          <a:p>
            <a:pPr algn="l">
              <a:lnSpc>
                <a:spcPts val="1119"/>
              </a:lnSpc>
            </a:pPr>
            <a:endParaRPr lang="en-US" sz="2499" b="1">
              <a:solidFill>
                <a:srgbClr val="FFFFFF"/>
              </a:solidFill>
              <a:latin typeface="Red Hat Display Bold"/>
              <a:ea typeface="Red Hat Display Bold"/>
              <a:cs typeface="Red Hat Display Bold"/>
              <a:sym typeface="Red Hat Display Bold"/>
            </a:endParaRPr>
          </a:p>
          <a:p>
            <a:pPr algn="l">
              <a:lnSpc>
                <a:spcPts val="3499"/>
              </a:lnSpc>
            </a:pPr>
            <a:r>
              <a:rPr lang="en-US" sz="2499" b="1">
                <a:solidFill>
                  <a:srgbClr val="FFFFFF"/>
                </a:solidFill>
                <a:latin typeface="Red Hat Display Bold"/>
                <a:ea typeface="Red Hat Display Bold"/>
                <a:cs typeface="Red Hat Display Bold"/>
                <a:sym typeface="Red Hat Display Bold"/>
              </a:rPr>
              <a:t>Schluter, Daniel P. “Fraternity without Community: Social Institutions in the Soviet Gay World.” ProQuest Dissertations &amp; Theses, 1998.</a:t>
            </a:r>
          </a:p>
          <a:p>
            <a:pPr algn="l">
              <a:lnSpc>
                <a:spcPts val="1119"/>
              </a:lnSpc>
            </a:pPr>
            <a:endParaRPr lang="en-US" sz="2499" b="1">
              <a:solidFill>
                <a:srgbClr val="FFFFFF"/>
              </a:solidFill>
              <a:latin typeface="Red Hat Display Bold"/>
              <a:ea typeface="Red Hat Display Bold"/>
              <a:cs typeface="Red Hat Display Bold"/>
              <a:sym typeface="Red Hat Display Bold"/>
            </a:endParaRPr>
          </a:p>
          <a:p>
            <a:pPr algn="l">
              <a:lnSpc>
                <a:spcPts val="3499"/>
              </a:lnSpc>
            </a:pPr>
            <a:r>
              <a:rPr lang="en-US" sz="2499" b="1">
                <a:solidFill>
                  <a:srgbClr val="FFFFFF"/>
                </a:solidFill>
                <a:latin typeface="Red Hat Display Bold"/>
                <a:ea typeface="Red Hat Display Bold"/>
                <a:cs typeface="Red Hat Display Bold"/>
                <a:sym typeface="Red Hat Display Bold"/>
              </a:rPr>
              <a:t>Schwartz, Claire, and Masha Gessen. “Forward Thinking: Masha Gessen on Language and the Social Imagination.” The Virginia quarterly review 94, no. 3 (2018): 188–195.</a:t>
            </a:r>
          </a:p>
          <a:p>
            <a:pPr algn="l">
              <a:lnSpc>
                <a:spcPts val="1119"/>
              </a:lnSpc>
            </a:pPr>
            <a:endParaRPr lang="en-US" sz="2499" b="1">
              <a:solidFill>
                <a:srgbClr val="FFFFFF"/>
              </a:solidFill>
              <a:latin typeface="Red Hat Display Bold"/>
              <a:ea typeface="Red Hat Display Bold"/>
              <a:cs typeface="Red Hat Display Bold"/>
              <a:sym typeface="Red Hat Display Bold"/>
            </a:endParaRPr>
          </a:p>
          <a:p>
            <a:pPr algn="l">
              <a:lnSpc>
                <a:spcPts val="3499"/>
              </a:lnSpc>
            </a:pPr>
            <a:r>
              <a:rPr lang="en-US" sz="2499" b="1">
                <a:solidFill>
                  <a:srgbClr val="FFFFFF"/>
                </a:solidFill>
                <a:latin typeface="Red Hat Display Bold"/>
                <a:ea typeface="Red Hat Display Bold"/>
                <a:cs typeface="Red Hat Display Bold"/>
                <a:sym typeface="Red Hat Display Bold"/>
              </a:rPr>
              <a:t>Wockner, Rex. “Moscow, Leningrad Pride Events Called Soviet Stonewall.” The Bay Area Reporter, August 1991. https://archive.org/details/BAR_19910808/mode/2up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1335</Words>
  <Application>Microsoft Office PowerPoint</Application>
  <PresentationFormat>Custom</PresentationFormat>
  <Paragraphs>64</Paragraphs>
  <Slides>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Arial</vt:lpstr>
      <vt:lpstr>Calibri</vt:lpstr>
      <vt:lpstr>Garet Bold</vt:lpstr>
      <vt:lpstr>Red Hat Display</vt:lpstr>
      <vt:lpstr>Telegraf</vt:lpstr>
      <vt:lpstr>Red Hat Display Bold Italics</vt:lpstr>
      <vt:lpstr>Red Hat Display Bold</vt:lpstr>
      <vt:lpstr>Telegraf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International gay and lesbian Film Festival and Symposium</dc:title>
  <dc:creator>Sydney Szijarto</dc:creator>
  <cp:lastModifiedBy>Sydney Szijarto</cp:lastModifiedBy>
  <cp:revision>2</cp:revision>
  <dcterms:created xsi:type="dcterms:W3CDTF">2006-08-16T00:00:00Z</dcterms:created>
  <dcterms:modified xsi:type="dcterms:W3CDTF">2025-12-02T21:47:26Z</dcterms:modified>
  <dc:identifier>DAG4wqKEbWE</dc:identifier>
</cp:coreProperties>
</file>