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3"/>
    <p:restoredTop sz="94604"/>
  </p:normalViewPr>
  <p:slideViewPr>
    <p:cSldViewPr snapToGrid="0">
      <p:cViewPr varScale="1">
        <p:scale>
          <a:sx n="110" d="100"/>
          <a:sy n="110" d="100"/>
        </p:scale>
        <p:origin x="17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06971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403639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97669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397279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71454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286964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89193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238363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262008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7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441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43DF041-42DA-6A44-875C-C8D35D0A84A8}" type="datetimeFigureOut">
              <a:rPr lang="de-PT" smtClean="0"/>
              <a:t>25/11/25</a:t>
            </a:fld>
            <a:endParaRPr lang="de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de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FB5B4F1-2246-6B45-B87F-00F27DB68F20}" type="slidenum">
              <a:rPr lang="de-PT" smtClean="0"/>
              <a:t>‹Nr.›</a:t>
            </a:fld>
            <a:endParaRPr lang="de-PT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029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A7C77-F387-66D1-F758-708750CF7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330774"/>
            <a:ext cx="8361229" cy="2098226"/>
          </a:xfrm>
        </p:spPr>
        <p:txBody>
          <a:bodyPr/>
          <a:lstStyle/>
          <a:p>
            <a:r>
              <a:rPr lang="de-PT" dirty="0"/>
              <a:t>Optimal planning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0A1D949-C71F-8C43-B110-7115244F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5128" y="3956279"/>
            <a:ext cx="8361228" cy="1086237"/>
          </a:xfrm>
        </p:spPr>
        <p:txBody>
          <a:bodyPr>
            <a:normAutofit/>
          </a:bodyPr>
          <a:lstStyle/>
          <a:p>
            <a:r>
              <a:rPr lang="de-DE" sz="2200" dirty="0" err="1"/>
              <a:t>Cyberntics</a:t>
            </a:r>
            <a:r>
              <a:rPr lang="de-DE" sz="2200" dirty="0"/>
              <a:t> and </a:t>
            </a:r>
            <a:r>
              <a:rPr lang="de-DE" sz="2200" dirty="0" err="1"/>
              <a:t>Neoclassical</a:t>
            </a:r>
            <a:r>
              <a:rPr lang="de-DE" sz="2200" dirty="0"/>
              <a:t> Economics </a:t>
            </a:r>
            <a:r>
              <a:rPr lang="de-DE" sz="2200" dirty="0" err="1"/>
              <a:t>as</a:t>
            </a:r>
            <a:r>
              <a:rPr lang="de-DE" sz="2200" dirty="0"/>
              <a:t> a Reform </a:t>
            </a:r>
            <a:r>
              <a:rPr lang="de-DE" sz="2200" dirty="0" err="1"/>
              <a:t>Discourse</a:t>
            </a:r>
            <a:endParaRPr lang="de-PT" sz="2200" dirty="0"/>
          </a:p>
        </p:txBody>
      </p:sp>
    </p:spTree>
    <p:extLst>
      <p:ext uri="{BB962C8B-B14F-4D97-AF65-F5344CB8AC3E}">
        <p14:creationId xmlns:p14="http://schemas.microsoft.com/office/powerpoint/2010/main" val="3527528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4583F-C64D-12E0-68E7-0E7B5CDA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19851"/>
          </a:xfrm>
        </p:spPr>
        <p:txBody>
          <a:bodyPr/>
          <a:lstStyle/>
          <a:p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interesting</a:t>
            </a:r>
            <a:r>
              <a:rPr lang="de-DE" dirty="0"/>
              <a:t>? </a:t>
            </a:r>
            <a:endParaRPr lang="de-P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9A5847-26E4-9EBC-BB13-A6CA839C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9572"/>
            <a:ext cx="9601200" cy="4007828"/>
          </a:xfrm>
        </p:spPr>
        <p:txBody>
          <a:bodyPr>
            <a:noAutofit/>
          </a:bodyPr>
          <a:lstStyle/>
          <a:p>
            <a:r>
              <a:rPr lang="de-DE" sz="2600" dirty="0"/>
              <a:t>Reform </a:t>
            </a:r>
            <a:r>
              <a:rPr lang="de-DE" sz="2600" dirty="0" err="1"/>
              <a:t>proposals</a:t>
            </a:r>
            <a:r>
              <a:rPr lang="de-DE" sz="2600" dirty="0"/>
              <a:t> </a:t>
            </a:r>
            <a:r>
              <a:rPr lang="de-DE" sz="2600" dirty="0" err="1"/>
              <a:t>gain</a:t>
            </a:r>
            <a:r>
              <a:rPr lang="de-DE" sz="2600" dirty="0"/>
              <a:t> </a:t>
            </a:r>
            <a:r>
              <a:rPr lang="de-DE" sz="2600" dirty="0" err="1"/>
              <a:t>interest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western </a:t>
            </a:r>
            <a:r>
              <a:rPr lang="de-DE" sz="2600" dirty="0" err="1"/>
              <a:t>economists</a:t>
            </a:r>
            <a:endParaRPr lang="de-PT" sz="2600" dirty="0"/>
          </a:p>
          <a:p>
            <a:r>
              <a:rPr lang="de-DE" sz="2600" dirty="0">
                <a:sym typeface="Wingdings" pitchFamily="2" charset="2"/>
              </a:rPr>
              <a:t> </a:t>
            </a:r>
            <a:r>
              <a:rPr lang="de-DE" sz="2600" dirty="0" err="1">
                <a:sym typeface="Wingdings" pitchFamily="2" charset="2"/>
              </a:rPr>
              <a:t>facilitating</a:t>
            </a:r>
            <a:r>
              <a:rPr lang="de-DE" sz="2600" dirty="0">
                <a:sym typeface="Wingdings" pitchFamily="2" charset="2"/>
              </a:rPr>
              <a:t> transnational </a:t>
            </a:r>
            <a:r>
              <a:rPr lang="de-DE" sz="2600" dirty="0" err="1">
                <a:sym typeface="Wingdings" pitchFamily="2" charset="2"/>
              </a:rPr>
              <a:t>discussions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based</a:t>
            </a:r>
            <a:r>
              <a:rPr lang="de-DE" sz="2600" dirty="0">
                <a:sym typeface="Wingdings" pitchFamily="2" charset="2"/>
              </a:rPr>
              <a:t> in </a:t>
            </a:r>
            <a:r>
              <a:rPr lang="de-DE" sz="2600" dirty="0" err="1">
                <a:sym typeface="Wingdings" pitchFamily="2" charset="2"/>
              </a:rPr>
              <a:t>neoclassical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economics</a:t>
            </a:r>
            <a:r>
              <a:rPr lang="de-DE" sz="2600" dirty="0">
                <a:sym typeface="Wingdings" pitchFamily="2" charset="2"/>
              </a:rPr>
              <a:t> </a:t>
            </a:r>
          </a:p>
          <a:p>
            <a:r>
              <a:rPr lang="de-DE" sz="2600" dirty="0" err="1">
                <a:sym typeface="Wingdings" pitchFamily="2" charset="2"/>
              </a:rPr>
              <a:t>Introduction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of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decentral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decision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making</a:t>
            </a:r>
            <a:r>
              <a:rPr lang="de-DE" sz="2600" dirty="0">
                <a:sym typeface="Wingdings" pitchFamily="2" charset="2"/>
              </a:rPr>
              <a:t> and </a:t>
            </a:r>
            <a:r>
              <a:rPr lang="de-DE" sz="2600" dirty="0" err="1">
                <a:sym typeface="Wingdings" pitchFamily="2" charset="2"/>
              </a:rPr>
              <a:t>market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mechanics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failed</a:t>
            </a:r>
            <a:endParaRPr lang="de-DE" sz="2600" dirty="0">
              <a:sym typeface="Wingdings" pitchFamily="2" charset="2"/>
            </a:endParaRPr>
          </a:p>
          <a:p>
            <a:r>
              <a:rPr lang="de-DE" sz="2600" dirty="0">
                <a:sym typeface="Wingdings" pitchFamily="2" charset="2"/>
              </a:rPr>
              <a:t>But: </a:t>
            </a:r>
            <a:r>
              <a:rPr lang="de-DE" sz="2600" dirty="0" err="1">
                <a:sym typeface="Wingdings" pitchFamily="2" charset="2"/>
              </a:rPr>
              <a:t>market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mechanics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remained</a:t>
            </a:r>
            <a:r>
              <a:rPr lang="de-DE" sz="2600" dirty="0">
                <a:sym typeface="Wingdings" pitchFamily="2" charset="2"/>
              </a:rPr>
              <a:t> promising </a:t>
            </a:r>
            <a:r>
              <a:rPr lang="de-DE" sz="2600" dirty="0" err="1">
                <a:sym typeface="Wingdings" pitchFamily="2" charset="2"/>
              </a:rPr>
              <a:t>path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within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reform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discourse</a:t>
            </a:r>
            <a:endParaRPr lang="de-DE" sz="2600" dirty="0">
              <a:sym typeface="Wingdings" pitchFamily="2" charset="2"/>
            </a:endParaRPr>
          </a:p>
          <a:p>
            <a:r>
              <a:rPr lang="de-DE" sz="2600" dirty="0">
                <a:sym typeface="Wingdings" pitchFamily="2" charset="2"/>
              </a:rPr>
              <a:t>Laid </a:t>
            </a:r>
            <a:r>
              <a:rPr lang="de-DE" sz="2600" dirty="0" err="1">
                <a:sym typeface="Wingdings" pitchFamily="2" charset="2"/>
              </a:rPr>
              <a:t>groundwork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for</a:t>
            </a:r>
            <a:r>
              <a:rPr lang="de-DE" sz="2600" dirty="0">
                <a:sym typeface="Wingdings" pitchFamily="2" charset="2"/>
              </a:rPr>
              <a:t> turn </a:t>
            </a:r>
            <a:r>
              <a:rPr lang="de-DE" sz="2600" dirty="0" err="1">
                <a:sym typeface="Wingdings" pitchFamily="2" charset="2"/>
              </a:rPr>
              <a:t>towards</a:t>
            </a:r>
            <a:r>
              <a:rPr lang="de-DE" sz="2600" dirty="0">
                <a:sym typeface="Wingdings" pitchFamily="2" charset="2"/>
              </a:rPr>
              <a:t> neoliberal </a:t>
            </a:r>
            <a:r>
              <a:rPr lang="de-DE" sz="2600" dirty="0" err="1">
                <a:sym typeface="Wingdings" pitchFamily="2" charset="2"/>
              </a:rPr>
              <a:t>economic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reform</a:t>
            </a:r>
            <a:r>
              <a:rPr lang="de-DE" sz="2600" dirty="0">
                <a:sym typeface="Wingdings" pitchFamily="2" charset="2"/>
              </a:rPr>
              <a:t> in 1990s 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224876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2CD8B-86D6-FFE7-7919-E5AF703E0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8909"/>
          </a:xfrm>
        </p:spPr>
        <p:txBody>
          <a:bodyPr/>
          <a:lstStyle/>
          <a:p>
            <a:r>
              <a:rPr lang="de-DE" dirty="0"/>
              <a:t>L</a:t>
            </a:r>
            <a:r>
              <a:rPr lang="de-PT" dirty="0"/>
              <a:t>iterature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1FADA7-2ACB-2CC5-86C9-B24A8289F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7696"/>
            <a:ext cx="9601200" cy="3899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0" i="0" u="none" strike="noStrike" dirty="0" err="1">
                <a:solidFill>
                  <a:srgbClr val="3A3A3A"/>
                </a:solidFill>
                <a:effectLst/>
              </a:rPr>
              <a:t>Bockman</a:t>
            </a:r>
            <a:r>
              <a:rPr lang="de-DE" sz="2400" b="0" i="0" u="none" strike="noStrike" dirty="0">
                <a:solidFill>
                  <a:srgbClr val="3A3A3A"/>
                </a:solidFill>
                <a:effectLst/>
              </a:rPr>
              <a:t>, Johanna. 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“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Markets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 in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the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 Name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of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Socialism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 : The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Left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-Wing Origins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of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 </a:t>
            </a:r>
            <a:r>
              <a:rPr lang="de-DE" sz="2400" b="0" u="none" strike="noStrike" dirty="0" err="1">
                <a:solidFill>
                  <a:srgbClr val="3A3A3A"/>
                </a:solidFill>
                <a:effectLst/>
              </a:rPr>
              <a:t>Neoliberalism</a:t>
            </a:r>
            <a:r>
              <a:rPr lang="de-DE" sz="2400" b="0" u="none" strike="noStrike" dirty="0">
                <a:solidFill>
                  <a:srgbClr val="3A3A3A"/>
                </a:solidFill>
                <a:effectLst/>
              </a:rPr>
              <a:t>.“ </a:t>
            </a:r>
            <a:r>
              <a:rPr lang="de-DE" sz="2400" b="0" i="0" u="none" strike="noStrike" dirty="0">
                <a:solidFill>
                  <a:srgbClr val="3A3A3A"/>
                </a:solidFill>
                <a:effectLst/>
              </a:rPr>
              <a:t>(2011).</a:t>
            </a:r>
            <a:endParaRPr lang="de-DE" sz="24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de-DE" sz="2400" b="0" i="0" u="none" strike="noStrike" dirty="0" err="1">
                <a:solidFill>
                  <a:srgbClr val="000000"/>
                </a:solidFill>
                <a:effectLst/>
              </a:rPr>
              <a:t>Ellman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, Michael. „Review </a:t>
            </a:r>
            <a:r>
              <a:rPr lang="de-DE" sz="2400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 ‘</a:t>
            </a:r>
            <a:r>
              <a:rPr lang="de-DE" sz="2400" b="0" i="1" u="none" strike="noStrike" dirty="0">
                <a:solidFill>
                  <a:srgbClr val="000000"/>
                </a:solidFill>
                <a:effectLst/>
              </a:rPr>
              <a:t>Optimal </a:t>
            </a:r>
            <a:r>
              <a:rPr lang="de-DE" sz="2400" b="0" i="1" u="none" strike="noStrike" dirty="0" err="1">
                <a:solidFill>
                  <a:srgbClr val="000000"/>
                </a:solidFill>
                <a:effectLst/>
              </a:rPr>
              <a:t>Planning</a:t>
            </a:r>
            <a:r>
              <a:rPr lang="de-DE" sz="2400" b="0" i="1" u="none" strike="noStrike" dirty="0">
                <a:solidFill>
                  <a:srgbClr val="000000"/>
                </a:solidFill>
                <a:effectLst/>
              </a:rPr>
              <a:t>: A Review </a:t>
            </a:r>
            <a:r>
              <a:rPr lang="de-DE" sz="2400" b="0" i="1" u="none" strike="noStrike" dirty="0" err="1">
                <a:solidFill>
                  <a:srgbClr val="000000"/>
                </a:solidFill>
                <a:effectLst/>
              </a:rPr>
              <a:t>Article</a:t>
            </a:r>
            <a:r>
              <a:rPr lang="de-DE" sz="2400" b="0" i="1" u="none" strike="noStrike" dirty="0">
                <a:solidFill>
                  <a:srgbClr val="000000"/>
                </a:solidFill>
                <a:effectLst/>
              </a:rPr>
              <a:t>‘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sz="2400" b="0" i="0" u="none" strike="noStrike" dirty="0" err="1">
                <a:solidFill>
                  <a:srgbClr val="000000"/>
                </a:solidFill>
                <a:effectLst/>
              </a:rPr>
              <a:t>by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 V. A. </a:t>
            </a:r>
            <a:r>
              <a:rPr lang="de-DE" sz="2400" b="0" i="0" u="none" strike="noStrike" dirty="0" err="1">
                <a:solidFill>
                  <a:srgbClr val="000000"/>
                </a:solidFill>
                <a:effectLst/>
              </a:rPr>
              <a:t>Volkonsky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.“ </a:t>
            </a:r>
            <a:r>
              <a:rPr lang="de-DE" sz="2400" b="0" i="1" u="none" strike="noStrike" dirty="0" err="1">
                <a:solidFill>
                  <a:srgbClr val="000000"/>
                </a:solidFill>
                <a:effectLst/>
              </a:rPr>
              <a:t>Soviet</a:t>
            </a:r>
            <a:r>
              <a:rPr lang="de-DE" sz="2400" b="0" i="1" u="none" strike="noStrike" dirty="0">
                <a:solidFill>
                  <a:srgbClr val="000000"/>
                </a:solidFill>
                <a:effectLst/>
              </a:rPr>
              <a:t> Studies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 20, </a:t>
            </a:r>
            <a:r>
              <a:rPr lang="de-DE" sz="2400" b="0" i="0" u="none" strike="noStrike" dirty="0" err="1">
                <a:solidFill>
                  <a:srgbClr val="000000"/>
                </a:solidFill>
                <a:effectLst/>
              </a:rPr>
              <a:t>no</a:t>
            </a:r>
            <a:r>
              <a:rPr lang="de-DE" sz="2400" b="0" i="0" u="none" strike="noStrike" dirty="0">
                <a:solidFill>
                  <a:srgbClr val="000000"/>
                </a:solidFill>
                <a:effectLst/>
              </a:rPr>
              <a:t>. 1 (1968): 112–36. </a:t>
            </a:r>
          </a:p>
          <a:p>
            <a:pPr marL="0" indent="0">
              <a:buNone/>
            </a:pPr>
            <a:r>
              <a:rPr lang="de-DE" sz="2400" b="0" i="0" u="none" strike="noStrike" dirty="0" err="1">
                <a:solidFill>
                  <a:srgbClr val="1D2125"/>
                </a:solidFill>
                <a:effectLst/>
              </a:rPr>
              <a:t>Gerovitch</a:t>
            </a:r>
            <a:r>
              <a:rPr lang="de-DE" sz="2400" b="0" i="0" u="none" strike="noStrike" dirty="0">
                <a:solidFill>
                  <a:srgbClr val="1D2125"/>
                </a:solidFill>
                <a:effectLst/>
              </a:rPr>
              <a:t> Slava. </a:t>
            </a:r>
            <a:r>
              <a:rPr lang="de-DE" sz="2400" b="0" i="0" u="none" strike="noStrike" dirty="0">
                <a:effectLst/>
              </a:rPr>
              <a:t>"The '</a:t>
            </a:r>
            <a:r>
              <a:rPr lang="de-DE" sz="2400" b="0" i="0" u="none" strike="noStrike" dirty="0" err="1">
                <a:effectLst/>
              </a:rPr>
              <a:t>cybernetization</a:t>
            </a:r>
            <a:r>
              <a:rPr lang="de-DE" sz="2400" b="0" i="0" u="none" strike="noStrike" dirty="0">
                <a:effectLst/>
              </a:rPr>
              <a:t>' </a:t>
            </a:r>
            <a:r>
              <a:rPr lang="de-DE" sz="2400" b="0" i="0" u="none" strike="noStrike" dirty="0" err="1">
                <a:effectLst/>
              </a:rPr>
              <a:t>of</a:t>
            </a:r>
            <a:r>
              <a:rPr lang="de-DE" sz="2400" b="0" i="0" u="none" strike="noStrike" dirty="0">
                <a:effectLst/>
              </a:rPr>
              <a:t> </a:t>
            </a:r>
            <a:r>
              <a:rPr lang="de-DE" sz="2400" b="0" i="0" u="none" strike="noStrike" dirty="0" err="1">
                <a:effectLst/>
              </a:rPr>
              <a:t>Soviet</a:t>
            </a:r>
            <a:r>
              <a:rPr lang="de-DE" sz="2400" b="0" i="0" u="none" strike="noStrike" dirty="0">
                <a:effectLst/>
              </a:rPr>
              <a:t> </a:t>
            </a:r>
            <a:r>
              <a:rPr lang="de-DE" sz="2400" b="0" i="0" u="none" strike="noStrike" dirty="0" err="1">
                <a:effectLst/>
              </a:rPr>
              <a:t>science</a:t>
            </a:r>
            <a:r>
              <a:rPr lang="de-DE" sz="2400" b="0" i="0" u="none" strike="noStrike" dirty="0">
                <a:effectLst/>
              </a:rPr>
              <a:t>, </a:t>
            </a:r>
            <a:r>
              <a:rPr lang="de-DE" sz="2400" b="0" i="0" u="none" strike="noStrike" dirty="0" err="1">
                <a:effectLst/>
              </a:rPr>
              <a:t>From</a:t>
            </a:r>
            <a:r>
              <a:rPr lang="de-DE" sz="2400" b="0" i="0" u="none" strike="noStrike" dirty="0">
                <a:effectLst/>
              </a:rPr>
              <a:t> </a:t>
            </a:r>
            <a:r>
              <a:rPr lang="de-DE" sz="2400" b="0" u="none" strike="noStrike" dirty="0" err="1">
                <a:solidFill>
                  <a:srgbClr val="1D2125"/>
                </a:solidFill>
                <a:effectLst/>
              </a:rPr>
              <a:t>Newspeak</a:t>
            </a:r>
            <a:r>
              <a:rPr lang="de-DE" sz="2400" b="0" u="none" strike="noStrike" dirty="0">
                <a:solidFill>
                  <a:srgbClr val="1D2125"/>
                </a:solidFill>
                <a:effectLst/>
              </a:rPr>
              <a:t> </a:t>
            </a:r>
            <a:r>
              <a:rPr lang="de-DE" sz="2400" b="0" u="none" strike="noStrike" dirty="0" err="1">
                <a:solidFill>
                  <a:srgbClr val="1D2125"/>
                </a:solidFill>
                <a:effectLst/>
              </a:rPr>
              <a:t>to</a:t>
            </a:r>
            <a:r>
              <a:rPr lang="de-DE" sz="2400" b="0" u="none" strike="noStrike" dirty="0">
                <a:solidFill>
                  <a:srgbClr val="1D2125"/>
                </a:solidFill>
                <a:effectLst/>
              </a:rPr>
              <a:t> </a:t>
            </a:r>
            <a:r>
              <a:rPr lang="de-DE" sz="2400" b="0" u="none" strike="noStrike" dirty="0" err="1">
                <a:solidFill>
                  <a:srgbClr val="1D2125"/>
                </a:solidFill>
                <a:effectLst/>
              </a:rPr>
              <a:t>Cyberspeak</a:t>
            </a:r>
            <a:r>
              <a:rPr lang="de-DE" sz="2400" b="0" u="none" strike="noStrike" dirty="0">
                <a:solidFill>
                  <a:srgbClr val="1D2125"/>
                </a:solidFill>
                <a:effectLst/>
              </a:rPr>
              <a:t>“</a:t>
            </a:r>
            <a:r>
              <a:rPr lang="de-DE" sz="2400" b="0" i="0" u="none" strike="noStrike" dirty="0">
                <a:solidFill>
                  <a:srgbClr val="1D2125"/>
                </a:solidFill>
                <a:effectLst/>
              </a:rPr>
              <a:t> (2002). </a:t>
            </a:r>
          </a:p>
          <a:p>
            <a:pPr marL="0" indent="0">
              <a:buNone/>
            </a:pPr>
            <a:r>
              <a:rPr lang="de-DE" sz="2400" b="0" i="0" u="none" strike="noStrike" dirty="0">
                <a:solidFill>
                  <a:srgbClr val="1D2125"/>
                </a:solidFill>
                <a:effectLst/>
              </a:rPr>
              <a:t>Götz, Roland. “Fortschritt Ohne Anarchie? Die Theorielose Praxis Der Sowjetischen Wirtschaftsplanung,” </a:t>
            </a:r>
            <a:r>
              <a:rPr lang="de-DE" sz="2400" b="0" i="1" u="none" strike="noStrike" dirty="0">
                <a:solidFill>
                  <a:srgbClr val="474747"/>
                </a:solidFill>
                <a:effectLst/>
              </a:rPr>
              <a:t>Osteuropa</a:t>
            </a:r>
            <a:r>
              <a:rPr lang="de-DE" sz="2400" b="0" i="0" u="none" strike="noStrike" dirty="0">
                <a:solidFill>
                  <a:srgbClr val="474747"/>
                </a:solidFill>
                <a:effectLst/>
              </a:rPr>
              <a:t> 6-8 (2017): 145–183</a:t>
            </a:r>
            <a:r>
              <a:rPr lang="de-DE" sz="2400" b="0" i="0" u="none" strike="noStrike" dirty="0">
                <a:solidFill>
                  <a:srgbClr val="1D2125"/>
                </a:solidFill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4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C6F017-C535-AD4A-7ED2-6107D8481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272" y="1713053"/>
            <a:ext cx="10381527" cy="446391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PT" sz="2800" dirty="0"/>
              <a:t>„The national economy as a whole may be regarded as a complex cybernetic system, which incorporates an enormous number of various interconnected control loops with various levels of subordination.“ </a:t>
            </a:r>
          </a:p>
          <a:p>
            <a:pPr marL="0" indent="0">
              <a:lnSpc>
                <a:spcPct val="120000"/>
              </a:lnSpc>
              <a:buNone/>
            </a:pPr>
            <a:endParaRPr lang="de-PT" sz="2800" dirty="0"/>
          </a:p>
          <a:p>
            <a:pPr marL="0" indent="0">
              <a:lnSpc>
                <a:spcPct val="120000"/>
              </a:lnSpc>
              <a:buNone/>
            </a:pPr>
            <a:r>
              <a:rPr lang="de-PT" sz="2800" dirty="0"/>
              <a:t>„Computer modelling makes it possible to forecast economic processes and to conduct mathematical experiments in economics. Therby economics turns into an exact experimental science.“ </a:t>
            </a:r>
          </a:p>
          <a:p>
            <a:pPr marL="0" indent="0">
              <a:buNone/>
            </a:pPr>
            <a:endParaRPr lang="de-PT" sz="2000" dirty="0"/>
          </a:p>
          <a:p>
            <a:pPr marL="0" indent="0">
              <a:buNone/>
            </a:pPr>
            <a:r>
              <a:rPr lang="de-PT" sz="2000" dirty="0"/>
              <a:t>- Anatolii I. Kitov quoted in: 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Slava </a:t>
            </a:r>
            <a:r>
              <a:rPr lang="de-DE" sz="2000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Gerovitch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, </a:t>
            </a:r>
            <a:r>
              <a:rPr lang="de-DE" sz="2000" b="0" i="0" u="none" strike="noStrike" dirty="0">
                <a:effectLst/>
                <a:latin typeface="-apple-system"/>
              </a:rPr>
              <a:t>"The '</a:t>
            </a:r>
            <a:r>
              <a:rPr lang="de-DE" sz="2000" b="0" i="0" u="none" strike="noStrike" dirty="0" err="1">
                <a:effectLst/>
                <a:latin typeface="-apple-system"/>
              </a:rPr>
              <a:t>cybernetization</a:t>
            </a:r>
            <a:r>
              <a:rPr lang="de-DE" sz="2000" b="0" i="0" u="none" strike="noStrike" dirty="0">
                <a:effectLst/>
                <a:latin typeface="-apple-system"/>
              </a:rPr>
              <a:t>' </a:t>
            </a:r>
            <a:r>
              <a:rPr lang="de-DE" sz="2000" b="0" i="0" u="none" strike="noStrike" dirty="0" err="1">
                <a:effectLst/>
                <a:latin typeface="-apple-system"/>
              </a:rPr>
              <a:t>of</a:t>
            </a:r>
            <a:r>
              <a:rPr lang="de-DE" sz="2000" b="0" i="0" u="none" strike="noStrike" dirty="0">
                <a:effectLst/>
                <a:latin typeface="-apple-system"/>
              </a:rPr>
              <a:t> </a:t>
            </a:r>
            <a:r>
              <a:rPr lang="de-DE" sz="2000" b="0" i="0" u="none" strike="noStrike" dirty="0" err="1">
                <a:effectLst/>
                <a:latin typeface="-apple-system"/>
              </a:rPr>
              <a:t>Soviet</a:t>
            </a:r>
            <a:r>
              <a:rPr lang="de-DE" sz="2000" b="0" i="0" u="none" strike="noStrike" dirty="0">
                <a:effectLst/>
                <a:latin typeface="-apple-system"/>
              </a:rPr>
              <a:t> </a:t>
            </a:r>
            <a:r>
              <a:rPr lang="de-DE" sz="2000" b="0" i="0" u="none" strike="noStrike" dirty="0" err="1">
                <a:effectLst/>
                <a:latin typeface="-apple-system"/>
              </a:rPr>
              <a:t>science</a:t>
            </a:r>
            <a:r>
              <a:rPr lang="de-DE" sz="2000" b="0" i="0" u="none" strike="noStrike" dirty="0">
                <a:effectLst/>
                <a:latin typeface="-apple-system"/>
              </a:rPr>
              <a:t>," </a:t>
            </a:r>
            <a:r>
              <a:rPr lang="de-DE" sz="2000" b="0" i="0" u="none" strike="noStrike" dirty="0" err="1">
                <a:effectLst/>
                <a:latin typeface="-apple-system"/>
              </a:rPr>
              <a:t>From</a:t>
            </a:r>
            <a:r>
              <a:rPr lang="de-DE" sz="2000" b="0" i="0" u="none" strike="noStrike" dirty="0">
                <a:effectLst/>
                <a:latin typeface="-apple-system"/>
              </a:rPr>
              <a:t> 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Newspeak</a:t>
            </a:r>
            <a:r>
              <a:rPr lang="de-DE" sz="2000" b="0" i="1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to</a:t>
            </a:r>
            <a:r>
              <a:rPr lang="de-DE" sz="2000" b="0" i="1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Cyberspeak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(2002), p. 264. </a:t>
            </a:r>
            <a:endParaRPr lang="de-PT" sz="20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632B77E-DE2B-1C6B-275E-D924ACBA2D41}"/>
              </a:ext>
            </a:extLst>
          </p:cNvPr>
          <p:cNvSpPr txBox="1"/>
          <p:nvPr/>
        </p:nvSpPr>
        <p:spPr>
          <a:xfrm>
            <a:off x="838200" y="681037"/>
            <a:ext cx="693811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PT" sz="3400" dirty="0"/>
              <a:t>Cybernetic perspectives on economics</a:t>
            </a:r>
          </a:p>
        </p:txBody>
      </p:sp>
    </p:spTree>
    <p:extLst>
      <p:ext uri="{BB962C8B-B14F-4D97-AF65-F5344CB8AC3E}">
        <p14:creationId xmlns:p14="http://schemas.microsoft.com/office/powerpoint/2010/main" val="89907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DEF-AEB7-511D-E7EC-6C288179F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</a:t>
            </a:r>
            <a:r>
              <a:rPr lang="de-PT" dirty="0"/>
              <a:t>eoclassical economics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2D698D-334D-B2D6-53CB-EB9565171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20456"/>
            <a:ext cx="9601200" cy="4246944"/>
          </a:xfrm>
        </p:spPr>
        <p:txBody>
          <a:bodyPr>
            <a:noAutofit/>
          </a:bodyPr>
          <a:lstStyle/>
          <a:p>
            <a:r>
              <a:rPr lang="de-DE" sz="2600" dirty="0" err="1"/>
              <a:t>value</a:t>
            </a:r>
            <a:r>
              <a:rPr lang="de-DE" sz="2600" dirty="0"/>
              <a:t> </a:t>
            </a:r>
            <a:r>
              <a:rPr lang="de-DE" sz="2600" dirty="0" err="1"/>
              <a:t>is</a:t>
            </a:r>
            <a:r>
              <a:rPr lang="de-DE" sz="2600" dirty="0"/>
              <a:t> </a:t>
            </a:r>
            <a:r>
              <a:rPr lang="de-DE" sz="2600" dirty="0" err="1"/>
              <a:t>determined</a:t>
            </a:r>
            <a:r>
              <a:rPr lang="de-DE" sz="2600" dirty="0"/>
              <a:t> </a:t>
            </a:r>
            <a:r>
              <a:rPr lang="de-DE" sz="2600" dirty="0" err="1"/>
              <a:t>by</a:t>
            </a:r>
            <a:r>
              <a:rPr lang="de-DE" sz="2600" dirty="0"/>
              <a:t> </a:t>
            </a:r>
            <a:r>
              <a:rPr lang="de-DE" sz="2600" dirty="0" err="1"/>
              <a:t>supply</a:t>
            </a:r>
            <a:r>
              <a:rPr lang="de-DE" sz="2600" dirty="0"/>
              <a:t> and </a:t>
            </a:r>
            <a:r>
              <a:rPr lang="de-DE" sz="2600" dirty="0" err="1"/>
              <a:t>demand</a:t>
            </a:r>
            <a:r>
              <a:rPr lang="de-DE" sz="2600" dirty="0"/>
              <a:t>, </a:t>
            </a:r>
            <a:r>
              <a:rPr lang="de-DE" sz="2600" dirty="0" err="1"/>
              <a:t>perceived</a:t>
            </a:r>
            <a:r>
              <a:rPr lang="de-DE" sz="2600" dirty="0"/>
              <a:t> </a:t>
            </a:r>
            <a:r>
              <a:rPr lang="de-DE" sz="2600" dirty="0" err="1"/>
              <a:t>value</a:t>
            </a:r>
            <a:r>
              <a:rPr lang="de-DE" sz="2600" dirty="0"/>
              <a:t>, and social </a:t>
            </a:r>
            <a:r>
              <a:rPr lang="de-DE" sz="2600" dirty="0" err="1"/>
              <a:t>costs</a:t>
            </a:r>
            <a:r>
              <a:rPr lang="de-DE" sz="2600" dirty="0"/>
              <a:t> </a:t>
            </a:r>
            <a:r>
              <a:rPr lang="de-DE" sz="2600" dirty="0">
                <a:sym typeface="Wingdings" pitchFamily="2" charset="2"/>
              </a:rPr>
              <a:t> </a:t>
            </a:r>
            <a:r>
              <a:rPr lang="de-DE" sz="2600" dirty="0" err="1">
                <a:sym typeface="Wingdings" pitchFamily="2" charset="2"/>
              </a:rPr>
              <a:t>prices</a:t>
            </a:r>
            <a:endParaRPr lang="de-DE" sz="2600" dirty="0"/>
          </a:p>
          <a:p>
            <a:r>
              <a:rPr lang="de-DE" sz="2600" dirty="0"/>
              <a:t>Questions: </a:t>
            </a:r>
            <a:r>
              <a:rPr lang="de-DE" sz="2600" dirty="0" err="1"/>
              <a:t>interaction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agents</a:t>
            </a:r>
            <a:r>
              <a:rPr lang="de-DE" sz="2600" dirty="0"/>
              <a:t> and </a:t>
            </a:r>
            <a:r>
              <a:rPr lang="de-DE" sz="2600" dirty="0" err="1"/>
              <a:t>market</a:t>
            </a:r>
            <a:r>
              <a:rPr lang="de-DE" sz="2600" dirty="0"/>
              <a:t>, </a:t>
            </a:r>
            <a:r>
              <a:rPr lang="de-DE" sz="2600" dirty="0" err="1"/>
              <a:t>cost-effective</a:t>
            </a:r>
            <a:r>
              <a:rPr lang="de-DE" sz="2600" dirty="0"/>
              <a:t> </a:t>
            </a:r>
            <a:r>
              <a:rPr lang="de-DE" sz="2600" dirty="0" err="1"/>
              <a:t>production</a:t>
            </a:r>
            <a:r>
              <a:rPr lang="de-DE" sz="2600" dirty="0"/>
              <a:t>, optimal/</a:t>
            </a:r>
            <a:r>
              <a:rPr lang="de-DE" sz="2600" dirty="0" err="1"/>
              <a:t>shadow</a:t>
            </a:r>
            <a:r>
              <a:rPr lang="de-DE" sz="2600" dirty="0"/>
              <a:t> </a:t>
            </a:r>
            <a:r>
              <a:rPr lang="de-DE" sz="2600" dirty="0" err="1"/>
              <a:t>prices</a:t>
            </a:r>
            <a:endParaRPr lang="de-DE" sz="2600" dirty="0"/>
          </a:p>
          <a:p>
            <a:r>
              <a:rPr lang="de-DE" sz="2600" dirty="0"/>
              <a:t>Use </a:t>
            </a:r>
            <a:r>
              <a:rPr lang="de-DE" sz="2600" dirty="0" err="1"/>
              <a:t>of</a:t>
            </a:r>
            <a:r>
              <a:rPr lang="de-DE" sz="2600" dirty="0"/>
              <a:t> game </a:t>
            </a:r>
            <a:r>
              <a:rPr lang="de-DE" sz="2600" dirty="0" err="1"/>
              <a:t>theory</a:t>
            </a:r>
            <a:r>
              <a:rPr lang="de-DE" sz="2600" dirty="0"/>
              <a:t> and </a:t>
            </a:r>
            <a:r>
              <a:rPr lang="de-DE" sz="2600" dirty="0" err="1"/>
              <a:t>methematics</a:t>
            </a:r>
            <a:r>
              <a:rPr lang="de-DE" sz="2600" dirty="0"/>
              <a:t> </a:t>
            </a:r>
          </a:p>
          <a:p>
            <a:r>
              <a:rPr lang="de-DE" sz="2600" dirty="0" err="1"/>
              <a:t>Assumption</a:t>
            </a:r>
            <a:r>
              <a:rPr lang="de-DE" sz="2600" dirty="0"/>
              <a:t>: Market </a:t>
            </a:r>
            <a:r>
              <a:rPr lang="de-DE" sz="2600" dirty="0" err="1"/>
              <a:t>equilibrium</a:t>
            </a:r>
            <a:r>
              <a:rPr lang="de-DE" sz="2600" dirty="0"/>
              <a:t> – </a:t>
            </a:r>
            <a:r>
              <a:rPr lang="de-DE" sz="2600" dirty="0" err="1"/>
              <a:t>setting</a:t>
            </a:r>
            <a:r>
              <a:rPr lang="de-DE" sz="2600" dirty="0"/>
              <a:t> </a:t>
            </a:r>
            <a:r>
              <a:rPr lang="de-DE" sz="2600" dirty="0" err="1"/>
              <a:t>shadow</a:t>
            </a:r>
            <a:r>
              <a:rPr lang="de-DE" sz="2600" dirty="0"/>
              <a:t> </a:t>
            </a:r>
            <a:r>
              <a:rPr lang="de-DE" sz="2600" dirty="0" err="1"/>
              <a:t>prices</a:t>
            </a:r>
            <a:r>
              <a:rPr lang="de-DE" sz="2600" dirty="0"/>
              <a:t> </a:t>
            </a:r>
            <a:r>
              <a:rPr lang="de-DE" sz="2600" dirty="0" err="1"/>
              <a:t>encourages</a:t>
            </a:r>
            <a:r>
              <a:rPr lang="de-DE" sz="2600" dirty="0"/>
              <a:t> </a:t>
            </a:r>
            <a:r>
              <a:rPr lang="de-DE" sz="2600" dirty="0" err="1"/>
              <a:t>efficient</a:t>
            </a:r>
            <a:r>
              <a:rPr lang="de-DE" sz="2600" dirty="0"/>
              <a:t> </a:t>
            </a:r>
            <a:r>
              <a:rPr lang="de-DE" sz="2600" dirty="0" err="1"/>
              <a:t>production</a:t>
            </a:r>
            <a:r>
              <a:rPr lang="de-DE" sz="2600" dirty="0"/>
              <a:t>, </a:t>
            </a:r>
            <a:r>
              <a:rPr lang="de-DE" sz="2600" dirty="0" err="1"/>
              <a:t>distribution</a:t>
            </a:r>
            <a:r>
              <a:rPr lang="de-DE" sz="2600" dirty="0"/>
              <a:t>, and </a:t>
            </a:r>
            <a:r>
              <a:rPr lang="de-DE" sz="2600" dirty="0" err="1"/>
              <a:t>consumption</a:t>
            </a:r>
            <a:r>
              <a:rPr lang="de-DE" sz="2600" dirty="0"/>
              <a:t> </a:t>
            </a:r>
          </a:p>
          <a:p>
            <a:r>
              <a:rPr lang="de-DE" sz="2600" dirty="0" err="1"/>
              <a:t>Calculations</a:t>
            </a:r>
            <a:r>
              <a:rPr lang="de-DE" sz="2600" dirty="0"/>
              <a:t> </a:t>
            </a:r>
            <a:r>
              <a:rPr lang="de-DE" sz="2600" dirty="0" err="1"/>
              <a:t>work</a:t>
            </a:r>
            <a:r>
              <a:rPr lang="de-DE" sz="2600" dirty="0"/>
              <a:t> in </a:t>
            </a:r>
            <a:r>
              <a:rPr lang="de-DE" sz="2600" dirty="0" err="1"/>
              <a:t>free</a:t>
            </a:r>
            <a:r>
              <a:rPr lang="de-DE" sz="2600" dirty="0"/>
              <a:t> </a:t>
            </a:r>
            <a:r>
              <a:rPr lang="de-DE" sz="2600" dirty="0" err="1"/>
              <a:t>market</a:t>
            </a:r>
            <a:r>
              <a:rPr lang="de-DE" sz="2600" dirty="0"/>
              <a:t> and </a:t>
            </a:r>
            <a:r>
              <a:rPr lang="de-DE" sz="2600" dirty="0" err="1"/>
              <a:t>planned</a:t>
            </a:r>
            <a:r>
              <a:rPr lang="de-DE" sz="2600" dirty="0"/>
              <a:t> </a:t>
            </a:r>
            <a:r>
              <a:rPr lang="de-DE" sz="2600" dirty="0" err="1"/>
              <a:t>economies</a:t>
            </a:r>
            <a:endParaRPr lang="de-DE" sz="2600" dirty="0"/>
          </a:p>
          <a:p>
            <a:r>
              <a:rPr lang="de-DE" sz="2600" dirty="0" err="1"/>
              <a:t>Socialism</a:t>
            </a:r>
            <a:r>
              <a:rPr lang="de-DE" sz="2600" dirty="0"/>
              <a:t> in </a:t>
            </a:r>
            <a:r>
              <a:rPr lang="de-DE" sz="2600" dirty="0" err="1"/>
              <a:t>methodology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182206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ADCE7-EDDF-4B23-776B-DD1B7529A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</a:t>
            </a:r>
            <a:r>
              <a:rPr lang="de-PT" dirty="0"/>
              <a:t>ybernetic reform plans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E5C4B-75B8-C947-4E55-C61903C48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197" y="1655180"/>
            <a:ext cx="9601200" cy="4653023"/>
          </a:xfrm>
        </p:spPr>
        <p:txBody>
          <a:bodyPr>
            <a:normAutofit/>
          </a:bodyPr>
          <a:lstStyle/>
          <a:p>
            <a:r>
              <a:rPr lang="de-DE" sz="3000" dirty="0" err="1"/>
              <a:t>Previously</a:t>
            </a:r>
            <a:r>
              <a:rPr lang="de-DE" sz="3000" dirty="0"/>
              <a:t>: </a:t>
            </a:r>
            <a:r>
              <a:rPr lang="de-DE" sz="3000" dirty="0" err="1"/>
              <a:t>aggregation</a:t>
            </a:r>
            <a:r>
              <a:rPr lang="de-DE" sz="3000" dirty="0"/>
              <a:t> </a:t>
            </a:r>
            <a:r>
              <a:rPr lang="de-DE" sz="3000" dirty="0" err="1"/>
              <a:t>of</a:t>
            </a:r>
            <a:r>
              <a:rPr lang="de-DE" sz="3000" dirty="0"/>
              <a:t> </a:t>
            </a:r>
            <a:r>
              <a:rPr lang="de-DE" sz="3000" dirty="0" err="1"/>
              <a:t>information</a:t>
            </a:r>
            <a:r>
              <a:rPr lang="de-DE" sz="3000" dirty="0"/>
              <a:t> </a:t>
            </a:r>
            <a:r>
              <a:rPr lang="de-DE" sz="3000" dirty="0" err="1"/>
              <a:t>from</a:t>
            </a:r>
            <a:r>
              <a:rPr lang="de-DE" sz="3000" dirty="0"/>
              <a:t> </a:t>
            </a:r>
            <a:r>
              <a:rPr lang="de-DE" sz="3000" dirty="0" err="1"/>
              <a:t>enterprises</a:t>
            </a:r>
            <a:r>
              <a:rPr lang="de-DE" sz="3000" dirty="0"/>
              <a:t> </a:t>
            </a:r>
            <a:r>
              <a:rPr lang="de-DE" sz="3000" dirty="0" err="1"/>
              <a:t>through</a:t>
            </a:r>
            <a:r>
              <a:rPr lang="de-DE" sz="3000" dirty="0"/>
              <a:t> </a:t>
            </a:r>
            <a:r>
              <a:rPr lang="de-DE" sz="3000" dirty="0" err="1"/>
              <a:t>four</a:t>
            </a:r>
            <a:r>
              <a:rPr lang="de-DE" sz="3000" dirty="0"/>
              <a:t> different </a:t>
            </a:r>
            <a:r>
              <a:rPr lang="de-DE" sz="3000" dirty="0" err="1"/>
              <a:t>bodies</a:t>
            </a:r>
            <a:r>
              <a:rPr lang="de-DE" sz="3000" dirty="0"/>
              <a:t>: </a:t>
            </a: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 system, material-technical supply system, statistical system, and financial system </a:t>
            </a:r>
            <a:endParaRPr lang="de-PT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3000" dirty="0"/>
          </a:p>
          <a:p>
            <a:r>
              <a:rPr lang="de-DE" sz="3000" dirty="0" err="1"/>
              <a:t>Unifying</a:t>
            </a:r>
            <a:r>
              <a:rPr lang="de-DE" sz="3000" dirty="0"/>
              <a:t> </a:t>
            </a:r>
            <a:r>
              <a:rPr lang="de-DE" sz="3000" dirty="0" err="1"/>
              <a:t>information</a:t>
            </a:r>
            <a:r>
              <a:rPr lang="de-DE" sz="3000" dirty="0"/>
              <a:t> and </a:t>
            </a:r>
            <a:r>
              <a:rPr lang="de-DE" sz="3000" dirty="0" err="1"/>
              <a:t>planning</a:t>
            </a:r>
            <a:r>
              <a:rPr lang="de-DE" sz="3000" dirty="0"/>
              <a:t> </a:t>
            </a:r>
            <a:r>
              <a:rPr lang="de-DE" sz="3000" dirty="0" err="1"/>
              <a:t>into</a:t>
            </a:r>
            <a:r>
              <a:rPr lang="de-DE" sz="3000" dirty="0"/>
              <a:t> </a:t>
            </a:r>
            <a:r>
              <a:rPr lang="de-DE" sz="3000" dirty="0" err="1"/>
              <a:t>one</a:t>
            </a:r>
            <a:r>
              <a:rPr lang="de-DE" sz="3000" dirty="0"/>
              <a:t> </a:t>
            </a:r>
            <a:r>
              <a:rPr lang="de-DE" sz="3000" dirty="0" err="1"/>
              <a:t>system</a:t>
            </a:r>
            <a:endParaRPr lang="de-DE" sz="3000" dirty="0"/>
          </a:p>
          <a:p>
            <a:r>
              <a:rPr lang="de-DE" sz="3000" dirty="0" err="1"/>
              <a:t>Calculation</a:t>
            </a:r>
            <a:r>
              <a:rPr lang="de-DE" sz="3000" dirty="0"/>
              <a:t> </a:t>
            </a:r>
            <a:r>
              <a:rPr lang="de-DE" sz="3000" dirty="0" err="1"/>
              <a:t>of</a:t>
            </a:r>
            <a:r>
              <a:rPr lang="de-DE" sz="3000" dirty="0"/>
              <a:t> optimal </a:t>
            </a:r>
            <a:r>
              <a:rPr lang="de-DE" sz="3000" dirty="0" err="1"/>
              <a:t>prices</a:t>
            </a:r>
            <a:r>
              <a:rPr lang="de-DE" sz="3000" dirty="0"/>
              <a:t> and </a:t>
            </a:r>
            <a:r>
              <a:rPr lang="de-DE" sz="3000" dirty="0" err="1"/>
              <a:t>resource</a:t>
            </a:r>
            <a:r>
              <a:rPr lang="de-DE" sz="3000" dirty="0"/>
              <a:t> </a:t>
            </a:r>
            <a:r>
              <a:rPr lang="de-DE" sz="3000" dirty="0" err="1"/>
              <a:t>allocation</a:t>
            </a:r>
            <a:endParaRPr lang="de-DE" sz="3000" dirty="0"/>
          </a:p>
          <a:p>
            <a:r>
              <a:rPr lang="de-DE" sz="3000" dirty="0" err="1"/>
              <a:t>Decentralization</a:t>
            </a:r>
            <a:r>
              <a:rPr lang="de-DE" sz="3000" dirty="0"/>
              <a:t> </a:t>
            </a:r>
            <a:r>
              <a:rPr lang="de-DE" sz="3000" dirty="0" err="1"/>
              <a:t>of</a:t>
            </a:r>
            <a:r>
              <a:rPr lang="de-DE" sz="3000" dirty="0"/>
              <a:t> </a:t>
            </a:r>
            <a:r>
              <a:rPr lang="de-DE" sz="3000" dirty="0" err="1"/>
              <a:t>decisionmaking</a:t>
            </a:r>
            <a:r>
              <a:rPr lang="de-DE" sz="3000" dirty="0"/>
              <a:t>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613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F84C5E-895E-8F32-A57E-F958B517D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676" y="641460"/>
            <a:ext cx="10679093" cy="557507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2800" dirty="0">
                <a:solidFill>
                  <a:srgbClr val="000000"/>
                </a:solidFill>
                <a:effectLst/>
              </a:rPr>
              <a:t>„(…)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finding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an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optimum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may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take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place</a:t>
            </a:r>
            <a:r>
              <a:rPr lang="de-DE" sz="2800" dirty="0">
                <a:solidFill>
                  <a:srgbClr val="000000"/>
                </a:solidFill>
                <a:effectLst/>
              </a:rPr>
              <a:t> in a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decentralized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way</a:t>
            </a:r>
            <a:r>
              <a:rPr lang="de-DE" sz="2800" dirty="0">
                <a:solidFill>
                  <a:srgbClr val="000000"/>
                </a:solidFill>
                <a:effectLst/>
              </a:rPr>
              <a:t>, i.e.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equilibrium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point</a:t>
            </a:r>
            <a:r>
              <a:rPr lang="de-DE" sz="2800" dirty="0">
                <a:solidFill>
                  <a:srgbClr val="000000"/>
                </a:solidFill>
                <a:effectLst/>
              </a:rPr>
              <a:t>,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or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optimum</a:t>
            </a:r>
            <a:r>
              <a:rPr lang="de-DE" sz="2800" dirty="0">
                <a:solidFill>
                  <a:srgbClr val="000000"/>
                </a:solidFill>
                <a:effectLst/>
              </a:rPr>
              <a:t>,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can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be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found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as</a:t>
            </a:r>
            <a:r>
              <a:rPr lang="de-DE" sz="2800" dirty="0">
                <a:solidFill>
                  <a:srgbClr val="000000"/>
                </a:solidFill>
                <a:effectLst/>
              </a:rPr>
              <a:t> a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result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an </a:t>
            </a:r>
            <a:r>
              <a:rPr lang="de-DE" sz="2800" b="1" dirty="0" err="1">
                <a:solidFill>
                  <a:srgbClr val="000000"/>
                </a:solidFill>
                <a:effectLst/>
              </a:rPr>
              <a:t>exchange</a:t>
            </a:r>
            <a:r>
              <a:rPr lang="de-DE" sz="28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b="1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b="1" dirty="0" err="1">
                <a:solidFill>
                  <a:srgbClr val="000000"/>
                </a:solidFill>
                <a:effectLst/>
              </a:rPr>
              <a:t>information</a:t>
            </a:r>
            <a:r>
              <a:rPr lang="de-DE" sz="28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between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economic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organs</a:t>
            </a:r>
            <a:r>
              <a:rPr lang="de-DE" sz="2800" dirty="0">
                <a:solidFill>
                  <a:srgbClr val="000000"/>
                </a:solidFill>
                <a:effectLst/>
              </a:rPr>
              <a:t>,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each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which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repeatedly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solves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problem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optimization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guided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by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its</a:t>
            </a:r>
            <a:r>
              <a:rPr lang="de-DE" sz="2800" dirty="0">
                <a:solidFill>
                  <a:srgbClr val="000000"/>
                </a:solidFill>
                <a:effectLst/>
              </a:rPr>
              <a:t> individual (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local</a:t>
            </a:r>
            <a:r>
              <a:rPr lang="de-DE" sz="2800" dirty="0">
                <a:solidFill>
                  <a:srgbClr val="000000"/>
                </a:solidFill>
                <a:effectLst/>
              </a:rPr>
              <a:t>)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criterion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optimality</a:t>
            </a:r>
            <a:r>
              <a:rPr lang="de-DE" sz="2800" dirty="0">
                <a:solidFill>
                  <a:srgbClr val="000000"/>
                </a:solidFill>
                <a:effectLst/>
              </a:rPr>
              <a:t> (…) This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explains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why</a:t>
            </a:r>
            <a:r>
              <a:rPr lang="de-DE" sz="2800" dirty="0">
                <a:solidFill>
                  <a:srgbClr val="000000"/>
                </a:solidFill>
                <a:effectLst/>
              </a:rPr>
              <a:t> in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many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situations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process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concluding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direct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contracts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between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suppliers</a:t>
            </a:r>
            <a:r>
              <a:rPr lang="de-DE" sz="2800" dirty="0">
                <a:solidFill>
                  <a:srgbClr val="000000"/>
                </a:solidFill>
                <a:effectLst/>
              </a:rPr>
              <a:t> and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consumers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can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be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most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efficient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way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finding</a:t>
            </a:r>
            <a:r>
              <a:rPr lang="de-DE" sz="2800" dirty="0">
                <a:solidFill>
                  <a:srgbClr val="000000"/>
                </a:solidFill>
                <a:effectLst/>
              </a:rPr>
              <a:t> out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optimal plan. </a:t>
            </a:r>
            <a:r>
              <a:rPr lang="de-DE" sz="2800" dirty="0">
                <a:solidFill>
                  <a:srgbClr val="000000"/>
                </a:solidFill>
              </a:rPr>
              <a:t>(…)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800" dirty="0">
                <a:solidFill>
                  <a:srgbClr val="000000"/>
                </a:solidFill>
                <a:effectLst/>
              </a:rPr>
              <a:t>In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this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way</a:t>
            </a:r>
            <a:r>
              <a:rPr lang="de-DE" sz="2800" dirty="0">
                <a:solidFill>
                  <a:srgbClr val="000000"/>
                </a:solidFill>
                <a:effectLst/>
              </a:rPr>
              <a:t>,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it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is</a:t>
            </a:r>
            <a:r>
              <a:rPr lang="de-DE" sz="2800" dirty="0">
                <a:solidFill>
                  <a:srgbClr val="000000"/>
                </a:solidFill>
                <a:effectLst/>
              </a:rPr>
              <a:t> possible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use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market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mechanism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for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organizing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process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decentralized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working</a:t>
            </a:r>
            <a:r>
              <a:rPr lang="de-DE" sz="2800" dirty="0">
                <a:solidFill>
                  <a:srgbClr val="000000"/>
                </a:solidFill>
                <a:effectLst/>
              </a:rPr>
              <a:t> out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800" dirty="0">
                <a:solidFill>
                  <a:srgbClr val="000000"/>
                </a:solidFill>
                <a:effectLst/>
              </a:rPr>
              <a:t> </a:t>
            </a:r>
            <a:r>
              <a:rPr lang="de-DE" sz="28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800" dirty="0">
                <a:solidFill>
                  <a:srgbClr val="000000"/>
                </a:solidFill>
                <a:effectLst/>
              </a:rPr>
              <a:t> optimal plan. (…)“ </a:t>
            </a:r>
          </a:p>
          <a:p>
            <a:pPr marL="0" indent="0">
              <a:buNone/>
            </a:pPr>
            <a:r>
              <a:rPr lang="de-DE" dirty="0">
                <a:solidFill>
                  <a:srgbClr val="000000"/>
                </a:solidFill>
                <a:effectLst/>
              </a:rPr>
              <a:t>- </a:t>
            </a:r>
            <a:r>
              <a:rPr lang="de-DE" sz="2000" dirty="0">
                <a:solidFill>
                  <a:srgbClr val="000000"/>
                </a:solidFill>
                <a:effectLst/>
              </a:rPr>
              <a:t>V. A. </a:t>
            </a:r>
            <a:r>
              <a:rPr lang="de-DE" sz="2000" dirty="0" err="1">
                <a:solidFill>
                  <a:srgbClr val="000000"/>
                </a:solidFill>
                <a:effectLst/>
              </a:rPr>
              <a:t>Volkonsky</a:t>
            </a:r>
            <a:r>
              <a:rPr lang="de-DE" sz="2000" dirty="0">
                <a:solidFill>
                  <a:srgbClr val="000000"/>
                </a:solidFill>
                <a:effectLst/>
              </a:rPr>
              <a:t>, </a:t>
            </a:r>
            <a:r>
              <a:rPr lang="de-DE" sz="2000" dirty="0" err="1">
                <a:solidFill>
                  <a:srgbClr val="000000"/>
                </a:solidFill>
                <a:effectLst/>
              </a:rPr>
              <a:t>quoted</a:t>
            </a:r>
            <a:r>
              <a:rPr lang="de-DE" sz="2000" dirty="0">
                <a:solidFill>
                  <a:srgbClr val="000000"/>
                </a:solidFill>
                <a:effectLst/>
              </a:rPr>
              <a:t> in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Ellman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, Michael. Review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‘</a:t>
            </a:r>
            <a:r>
              <a:rPr lang="de-DE" sz="2000" b="0" i="1" u="none" strike="noStrike" dirty="0">
                <a:solidFill>
                  <a:srgbClr val="000000"/>
                </a:solidFill>
                <a:effectLst/>
              </a:rPr>
              <a:t>Optimal </a:t>
            </a:r>
            <a:r>
              <a:rPr lang="de-DE" sz="2000" b="0" i="1" u="none" strike="noStrike" dirty="0" err="1">
                <a:solidFill>
                  <a:srgbClr val="000000"/>
                </a:solidFill>
                <a:effectLst/>
              </a:rPr>
              <a:t>Planning</a:t>
            </a:r>
            <a:r>
              <a:rPr lang="de-DE" sz="2000" b="0" i="1" u="none" strike="noStrike" dirty="0">
                <a:solidFill>
                  <a:srgbClr val="000000"/>
                </a:solidFill>
                <a:effectLst/>
              </a:rPr>
              <a:t>: A Review </a:t>
            </a:r>
            <a:r>
              <a:rPr lang="de-DE" sz="2000" b="0" i="1" u="none" strike="noStrike" dirty="0" err="1">
                <a:solidFill>
                  <a:srgbClr val="000000"/>
                </a:solidFill>
                <a:effectLst/>
              </a:rPr>
              <a:t>Article</a:t>
            </a:r>
            <a:r>
              <a:rPr lang="de-DE" sz="2000" b="0" i="1" u="none" strike="noStrike" dirty="0">
                <a:solidFill>
                  <a:srgbClr val="000000"/>
                </a:solidFill>
                <a:effectLst/>
              </a:rPr>
              <a:t>‘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by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V. A.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Volkonsky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. </a:t>
            </a:r>
            <a:r>
              <a:rPr lang="de-DE" sz="2000" b="0" i="1" u="none" strike="noStrike" dirty="0" err="1">
                <a:solidFill>
                  <a:srgbClr val="000000"/>
                </a:solidFill>
                <a:effectLst/>
              </a:rPr>
              <a:t>Soviet</a:t>
            </a:r>
            <a:r>
              <a:rPr lang="de-DE" sz="2000" b="0" i="1" u="none" strike="noStrike" dirty="0">
                <a:solidFill>
                  <a:srgbClr val="000000"/>
                </a:solidFill>
                <a:effectLst/>
              </a:rPr>
              <a:t> Studies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 20,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no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. 1 (1968): 112–36, </a:t>
            </a:r>
            <a:r>
              <a:rPr lang="de-DE" sz="2000" b="0" i="0" u="none" strike="noStrike" dirty="0" err="1">
                <a:solidFill>
                  <a:srgbClr val="000000"/>
                </a:solidFill>
                <a:effectLst/>
              </a:rPr>
              <a:t>here</a:t>
            </a:r>
            <a:r>
              <a:rPr lang="de-DE" sz="2000" b="0" i="0" u="none" strike="noStrike" dirty="0">
                <a:solidFill>
                  <a:srgbClr val="000000"/>
                </a:solidFill>
                <a:effectLst/>
              </a:rPr>
              <a:t> p. 114. </a:t>
            </a:r>
            <a:endParaRPr lang="de-PT" sz="2000" dirty="0"/>
          </a:p>
        </p:txBody>
      </p:sp>
    </p:spTree>
    <p:extLst>
      <p:ext uri="{BB962C8B-B14F-4D97-AF65-F5344CB8AC3E}">
        <p14:creationId xmlns:p14="http://schemas.microsoft.com/office/powerpoint/2010/main" val="1786327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7D39E-4A29-8F86-C0FF-1B6AA19EF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5759"/>
          </a:xfrm>
        </p:spPr>
        <p:txBody>
          <a:bodyPr>
            <a:normAutofit/>
          </a:bodyPr>
          <a:lstStyle/>
          <a:p>
            <a:r>
              <a:rPr lang="de-PT" sz="3600" dirty="0"/>
              <a:t>Viktor Novozhilov – indirect centralization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123A8F-401D-9404-6623-3FF02B55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74157"/>
            <a:ext cx="9601200" cy="4293243"/>
          </a:xfrm>
        </p:spPr>
        <p:txBody>
          <a:bodyPr>
            <a:normAutofit/>
          </a:bodyPr>
          <a:lstStyle/>
          <a:p>
            <a:r>
              <a:rPr lang="de-DE" sz="2800" dirty="0"/>
              <a:t>I</a:t>
            </a:r>
            <a:r>
              <a:rPr lang="de-PT" sz="2800" dirty="0"/>
              <a:t>nstead of planning output quotas - plan shadow prices, and investment efficiency rates (based on optimal calculations) – simulating a market</a:t>
            </a:r>
          </a:p>
          <a:p>
            <a:r>
              <a:rPr lang="hr-HR" sz="2800" dirty="0"/>
              <a:t>Enterprises make </a:t>
            </a:r>
            <a:r>
              <a:rPr lang="hr-HR" sz="2800" dirty="0" err="1"/>
              <a:t>their</a:t>
            </a:r>
            <a:r>
              <a:rPr lang="hr-HR" sz="2800" dirty="0"/>
              <a:t> </a:t>
            </a:r>
            <a:r>
              <a:rPr lang="hr-HR" sz="2800" dirty="0" err="1"/>
              <a:t>own</a:t>
            </a:r>
            <a:r>
              <a:rPr lang="hr-HR" sz="2800" dirty="0"/>
              <a:t> </a:t>
            </a:r>
            <a:r>
              <a:rPr lang="hr-HR" sz="2800" dirty="0" err="1"/>
              <a:t>decisions</a:t>
            </a:r>
            <a:r>
              <a:rPr lang="hr-HR" sz="2800" dirty="0"/>
              <a:t> – </a:t>
            </a:r>
            <a:r>
              <a:rPr lang="hr-HR" sz="2800" dirty="0" err="1"/>
              <a:t>can</a:t>
            </a:r>
            <a:r>
              <a:rPr lang="hr-HR" sz="2800" dirty="0"/>
              <a:t> </a:t>
            </a:r>
            <a:r>
              <a:rPr lang="hr-HR" sz="2800" dirty="0" err="1"/>
              <a:t>self-regulate</a:t>
            </a:r>
            <a:r>
              <a:rPr lang="hr-HR" sz="2800" dirty="0"/>
              <a:t> </a:t>
            </a:r>
            <a:r>
              <a:rPr lang="hr-HR" sz="2800" dirty="0" err="1"/>
              <a:t>based</a:t>
            </a:r>
            <a:r>
              <a:rPr lang="hr-HR" sz="2800" dirty="0"/>
              <a:t> on </a:t>
            </a:r>
            <a:r>
              <a:rPr lang="hr-HR" sz="2800" dirty="0" err="1"/>
              <a:t>price</a:t>
            </a:r>
            <a:r>
              <a:rPr lang="hr-HR" sz="2800" dirty="0"/>
              <a:t> </a:t>
            </a:r>
            <a:r>
              <a:rPr lang="hr-HR" sz="2800" dirty="0" err="1"/>
              <a:t>and</a:t>
            </a:r>
            <a:r>
              <a:rPr lang="hr-HR" sz="2800" dirty="0"/>
              <a:t> </a:t>
            </a:r>
            <a:r>
              <a:rPr lang="hr-HR" sz="2800" dirty="0" err="1"/>
              <a:t>efficiency</a:t>
            </a:r>
            <a:r>
              <a:rPr lang="hr-HR" sz="2800" dirty="0"/>
              <a:t> </a:t>
            </a:r>
            <a:r>
              <a:rPr lang="hr-HR" sz="2800" dirty="0" err="1"/>
              <a:t>calculations</a:t>
            </a:r>
            <a:r>
              <a:rPr lang="hr-HR" sz="2800" dirty="0"/>
              <a:t> </a:t>
            </a:r>
          </a:p>
          <a:p>
            <a:r>
              <a:rPr lang="hr-HR" sz="2800" dirty="0">
                <a:sym typeface="Wingdings" pitchFamily="2" charset="2"/>
              </a:rPr>
              <a:t> </a:t>
            </a:r>
            <a:r>
              <a:rPr lang="hr-HR" sz="2800" dirty="0" err="1">
                <a:sym typeface="Wingdings" pitchFamily="2" charset="2"/>
              </a:rPr>
              <a:t>economic</a:t>
            </a:r>
            <a:r>
              <a:rPr lang="hr-HR" sz="2800" dirty="0">
                <a:sym typeface="Wingdings" pitchFamily="2" charset="2"/>
              </a:rPr>
              <a:t> </a:t>
            </a:r>
            <a:r>
              <a:rPr lang="hr-HR" sz="2800" dirty="0" err="1">
                <a:sym typeface="Wingdings" pitchFamily="2" charset="2"/>
              </a:rPr>
              <a:t>equilibrium</a:t>
            </a:r>
            <a:r>
              <a:rPr lang="hr-HR" sz="2800" dirty="0">
                <a:sym typeface="Wingdings" pitchFamily="2" charset="2"/>
              </a:rPr>
              <a:t> </a:t>
            </a:r>
            <a:r>
              <a:rPr lang="hr-HR" sz="2800" dirty="0" err="1">
                <a:sym typeface="Wingdings" pitchFamily="2" charset="2"/>
              </a:rPr>
              <a:t>and</a:t>
            </a:r>
            <a:r>
              <a:rPr lang="hr-HR" sz="2800" dirty="0">
                <a:sym typeface="Wingdings" pitchFamily="2" charset="2"/>
              </a:rPr>
              <a:t> </a:t>
            </a:r>
            <a:r>
              <a:rPr lang="hr-HR" sz="2800" dirty="0" err="1">
                <a:sym typeface="Wingdings" pitchFamily="2" charset="2"/>
              </a:rPr>
              <a:t>fulfillment</a:t>
            </a:r>
            <a:r>
              <a:rPr lang="hr-HR" sz="2800" dirty="0">
                <a:sym typeface="Wingdings" pitchFamily="2" charset="2"/>
              </a:rPr>
              <a:t> </a:t>
            </a:r>
            <a:r>
              <a:rPr lang="hr-HR" sz="2800" dirty="0" err="1">
                <a:sym typeface="Wingdings" pitchFamily="2" charset="2"/>
              </a:rPr>
              <a:t>of</a:t>
            </a:r>
            <a:r>
              <a:rPr lang="hr-HR" sz="2800" dirty="0">
                <a:sym typeface="Wingdings" pitchFamily="2" charset="2"/>
              </a:rPr>
              <a:t> plan </a:t>
            </a:r>
          </a:p>
          <a:p>
            <a:r>
              <a:rPr lang="de-PT" sz="2800" dirty="0"/>
              <a:t>Justification of </a:t>
            </a:r>
            <a:r>
              <a:rPr lang="ru-RU" sz="2800" i="0" u="none" strike="noStrike" dirty="0">
                <a:solidFill>
                  <a:srgbClr val="202122"/>
                </a:solidFill>
                <a:effectLst/>
              </a:rPr>
              <a:t>хозрасчёт</a:t>
            </a:r>
            <a:r>
              <a:rPr lang="ru-RU" sz="2800" b="1" i="0" u="none" strike="noStrike" dirty="0">
                <a:solidFill>
                  <a:srgbClr val="202122"/>
                </a:solidFill>
                <a:effectLst/>
              </a:rPr>
              <a:t> </a:t>
            </a:r>
            <a:r>
              <a:rPr lang="de-DE" sz="2800" i="0" u="none" strike="noStrike" dirty="0">
                <a:solidFill>
                  <a:srgbClr val="202122"/>
                </a:solidFill>
                <a:effectLst/>
              </a:rPr>
              <a:t>(</a:t>
            </a:r>
            <a:r>
              <a:rPr lang="de-PT" sz="2800" i="1" dirty="0"/>
              <a:t>khozraschet) </a:t>
            </a:r>
          </a:p>
        </p:txBody>
      </p:sp>
    </p:spTree>
    <p:extLst>
      <p:ext uri="{BB962C8B-B14F-4D97-AF65-F5344CB8AC3E}">
        <p14:creationId xmlns:p14="http://schemas.microsoft.com/office/powerpoint/2010/main" val="305776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2C374A-9828-CBEE-86E7-7C992B4B9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100" y="807052"/>
            <a:ext cx="10323653" cy="5524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600" dirty="0">
                <a:solidFill>
                  <a:srgbClr val="000000"/>
                </a:solidFill>
                <a:effectLst/>
              </a:rPr>
              <a:t>„A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socialist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economy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is</a:t>
            </a:r>
            <a:r>
              <a:rPr lang="de-DE" sz="2600" dirty="0">
                <a:solidFill>
                  <a:srgbClr val="000000"/>
                </a:solidFill>
                <a:effectLst/>
              </a:rPr>
              <a:t> 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very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complicated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system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subject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activity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multiplicity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random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factors</a:t>
            </a:r>
            <a:r>
              <a:rPr lang="de-DE" sz="2600" dirty="0">
                <a:solidFill>
                  <a:srgbClr val="000000"/>
                </a:solidFill>
                <a:effectLst/>
              </a:rPr>
              <a:t> and not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lending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itself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description</a:t>
            </a:r>
            <a:r>
              <a:rPr lang="de-DE" sz="2600" dirty="0">
                <a:solidFill>
                  <a:srgbClr val="000000"/>
                </a:solidFill>
                <a:effectLst/>
              </a:rPr>
              <a:t> in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full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detail</a:t>
            </a:r>
            <a:r>
              <a:rPr lang="de-DE" sz="2600" dirty="0">
                <a:solidFill>
                  <a:srgbClr val="000000"/>
                </a:solidFill>
                <a:effectLst/>
              </a:rPr>
              <a:t>. The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control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such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systems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is</a:t>
            </a:r>
            <a:r>
              <a:rPr lang="de-DE" sz="2600" dirty="0">
                <a:solidFill>
                  <a:srgbClr val="000000"/>
                </a:solidFill>
                <a:effectLst/>
              </a:rPr>
              <a:t> possible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only</a:t>
            </a:r>
            <a:r>
              <a:rPr lang="de-DE" sz="2600" dirty="0">
                <a:solidFill>
                  <a:srgbClr val="000000"/>
                </a:solidFill>
                <a:effectLst/>
              </a:rPr>
              <a:t> on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condition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that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there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exists</a:t>
            </a:r>
            <a:r>
              <a:rPr lang="de-DE" sz="2600" dirty="0">
                <a:solidFill>
                  <a:srgbClr val="000000"/>
                </a:solidFill>
                <a:effectLst/>
              </a:rPr>
              <a:t> a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self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-regulator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with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feedback</a:t>
            </a:r>
            <a:r>
              <a:rPr lang="de-DE" sz="2600" dirty="0">
                <a:solidFill>
                  <a:srgbClr val="000000"/>
                </a:solidFill>
                <a:effectLst/>
              </a:rPr>
              <a:t>,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which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can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speedily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compensate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for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action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random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factors</a:t>
            </a:r>
            <a:r>
              <a:rPr lang="de-DE" sz="2600" dirty="0">
                <a:solidFill>
                  <a:srgbClr val="000000"/>
                </a:solidFill>
                <a:effectLst/>
              </a:rPr>
              <a:t> and bring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system</a:t>
            </a:r>
            <a:r>
              <a:rPr lang="de-DE" sz="2600" dirty="0">
                <a:solidFill>
                  <a:srgbClr val="000000"/>
                </a:solidFill>
                <a:effectLst/>
              </a:rPr>
              <a:t> back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target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state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or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target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path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development</a:t>
            </a:r>
            <a:r>
              <a:rPr lang="de-DE" sz="2600" dirty="0">
                <a:solidFill>
                  <a:srgbClr val="000000"/>
                </a:solidFill>
                <a:effectLst/>
              </a:rPr>
              <a:t>. 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self</a:t>
            </a:r>
            <a:r>
              <a:rPr lang="de-DE" sz="2600" dirty="0">
                <a:solidFill>
                  <a:srgbClr val="000000"/>
                </a:solidFill>
                <a:effectLst/>
              </a:rPr>
              <a:t>-regulator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with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feedback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keeps</a:t>
            </a:r>
            <a:r>
              <a:rPr lang="de-DE" sz="2600" dirty="0">
                <a:solidFill>
                  <a:srgbClr val="000000"/>
                </a:solidFill>
                <a:effectLst/>
              </a:rPr>
              <a:t> an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eye</a:t>
            </a:r>
            <a:r>
              <a:rPr lang="de-DE" sz="2600" dirty="0">
                <a:solidFill>
                  <a:srgbClr val="000000"/>
                </a:solidFill>
                <a:effectLst/>
              </a:rPr>
              <a:t> on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values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various</a:t>
            </a:r>
            <a:r>
              <a:rPr lang="de-DE" sz="2600" b="1" dirty="0">
                <a:solidFill>
                  <a:srgbClr val="000000"/>
                </a:solidFill>
              </a:rPr>
              <a:t> 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variables </a:t>
            </a:r>
            <a:r>
              <a:rPr lang="de-DE" sz="2600" dirty="0">
                <a:solidFill>
                  <a:srgbClr val="000000"/>
                </a:solidFill>
                <a:effectLst/>
              </a:rPr>
              <a:t>(e.g.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profitability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production</a:t>
            </a:r>
            <a:r>
              <a:rPr lang="de-DE" sz="2600" dirty="0">
                <a:solidFill>
                  <a:srgbClr val="000000"/>
                </a:solidFill>
                <a:effectLst/>
              </a:rPr>
              <a:t>) and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acts</a:t>
            </a:r>
            <a:r>
              <a:rPr lang="de-DE" sz="2600" dirty="0">
                <a:solidFill>
                  <a:srgbClr val="000000"/>
                </a:solidFill>
                <a:effectLst/>
              </a:rPr>
              <a:t> on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system</a:t>
            </a:r>
            <a:r>
              <a:rPr lang="de-DE" sz="2600" dirty="0">
                <a:solidFill>
                  <a:srgbClr val="000000"/>
                </a:solidFill>
                <a:effectLst/>
              </a:rPr>
              <a:t> in such 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way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as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to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prevent</a:t>
            </a:r>
            <a:r>
              <a:rPr lang="de-DE" sz="2600" dirty="0">
                <a:solidFill>
                  <a:srgbClr val="000000"/>
                </a:solidFill>
                <a:effectLst/>
              </a:rPr>
              <a:t> an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excessive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deviation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of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these</a:t>
            </a:r>
            <a:r>
              <a:rPr lang="de-DE" sz="2600" dirty="0">
                <a:solidFill>
                  <a:srgbClr val="000000"/>
                </a:solidFill>
                <a:effectLst/>
              </a:rPr>
              <a:t> variables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from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their</a:t>
            </a:r>
            <a:r>
              <a:rPr lang="de-DE" sz="2600" dirty="0">
                <a:solidFill>
                  <a:srgbClr val="000000"/>
                </a:solidFill>
                <a:effectLst/>
              </a:rPr>
              <a:t> normative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values</a:t>
            </a:r>
            <a:r>
              <a:rPr lang="de-DE" sz="2600" dirty="0">
                <a:solidFill>
                  <a:srgbClr val="000000"/>
                </a:solidFill>
                <a:effectLst/>
              </a:rPr>
              <a:t>. In a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socialist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economy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the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market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mechanism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>
                <a:solidFill>
                  <a:srgbClr val="000000"/>
                </a:solidFill>
                <a:effectLst/>
              </a:rPr>
              <a:t>(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tovarno-dene</a:t>
            </a:r>
            <a:r>
              <a:rPr lang="de-DE" sz="2600" dirty="0" err="1">
                <a:solidFill>
                  <a:srgbClr val="000000"/>
                </a:solidFill>
              </a:rPr>
              <a:t>z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hnye</a:t>
            </a:r>
            <a:r>
              <a:rPr lang="de-DE" sz="2600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otnosheniya</a:t>
            </a:r>
            <a:r>
              <a:rPr lang="de-DE" sz="2600" dirty="0">
                <a:solidFill>
                  <a:srgbClr val="000000"/>
                </a:solidFill>
                <a:effectLst/>
              </a:rPr>
              <a:t>) </a:t>
            </a:r>
            <a:r>
              <a:rPr lang="de-DE" sz="2600" dirty="0" err="1">
                <a:solidFill>
                  <a:srgbClr val="000000"/>
                </a:solidFill>
                <a:effectLst/>
              </a:rPr>
              <a:t>is</a:t>
            </a:r>
            <a:r>
              <a:rPr lang="de-DE" sz="2600" dirty="0">
                <a:solidFill>
                  <a:srgbClr val="000000"/>
                </a:solidFill>
                <a:effectLst/>
              </a:rPr>
              <a:t> such a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regulatory</a:t>
            </a:r>
            <a:r>
              <a:rPr lang="de-DE" sz="2600" b="1" dirty="0">
                <a:solidFill>
                  <a:srgbClr val="000000"/>
                </a:solidFill>
                <a:effectLst/>
              </a:rPr>
              <a:t> </a:t>
            </a:r>
            <a:r>
              <a:rPr lang="de-DE" sz="2600" b="1" dirty="0" err="1">
                <a:solidFill>
                  <a:srgbClr val="000000"/>
                </a:solidFill>
                <a:effectLst/>
              </a:rPr>
              <a:t>mechanism</a:t>
            </a:r>
            <a:r>
              <a:rPr lang="de-DE" sz="2600" dirty="0">
                <a:solidFill>
                  <a:srgbClr val="000000"/>
                </a:solidFill>
                <a:effectLst/>
              </a:rPr>
              <a:t>.“ </a:t>
            </a:r>
          </a:p>
          <a:p>
            <a:pPr marL="0" indent="0">
              <a:buNone/>
            </a:pPr>
            <a:endParaRPr lang="de-DE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dirty="0">
                <a:solidFill>
                  <a:srgbClr val="000000"/>
                </a:solidFill>
              </a:rPr>
              <a:t>- </a:t>
            </a:r>
            <a:r>
              <a:rPr lang="de-DE" dirty="0">
                <a:solidFill>
                  <a:srgbClr val="000000"/>
                </a:solidFill>
                <a:effectLst/>
              </a:rPr>
              <a:t>V. V. </a:t>
            </a:r>
            <a:r>
              <a:rPr lang="de-DE" dirty="0" err="1">
                <a:solidFill>
                  <a:srgbClr val="000000"/>
                </a:solidFill>
                <a:effectLst/>
              </a:rPr>
              <a:t>Novozhilov</a:t>
            </a:r>
            <a:r>
              <a:rPr lang="de-DE" dirty="0">
                <a:solidFill>
                  <a:srgbClr val="000000"/>
                </a:solidFill>
                <a:effectLst/>
              </a:rPr>
              <a:t>, </a:t>
            </a:r>
            <a:r>
              <a:rPr lang="de-DE" dirty="0" err="1">
                <a:solidFill>
                  <a:srgbClr val="000000"/>
                </a:solidFill>
                <a:effectLst/>
              </a:rPr>
              <a:t>quoted</a:t>
            </a:r>
            <a:r>
              <a:rPr lang="de-DE" dirty="0">
                <a:solidFill>
                  <a:srgbClr val="000000"/>
                </a:solidFill>
                <a:effectLst/>
              </a:rPr>
              <a:t> in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Ellman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, Michael. Review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of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 ‘</a:t>
            </a:r>
            <a:r>
              <a:rPr lang="de-DE" b="0" i="1" u="none" strike="noStrike" dirty="0">
                <a:solidFill>
                  <a:srgbClr val="000000"/>
                </a:solidFill>
                <a:effectLst/>
              </a:rPr>
              <a:t>Optimal </a:t>
            </a:r>
            <a:r>
              <a:rPr lang="de-DE" b="0" i="1" u="none" strike="noStrike" dirty="0" err="1">
                <a:solidFill>
                  <a:srgbClr val="000000"/>
                </a:solidFill>
                <a:effectLst/>
              </a:rPr>
              <a:t>Planning</a:t>
            </a:r>
            <a:r>
              <a:rPr lang="de-DE" b="0" i="1" u="none" strike="noStrike" dirty="0">
                <a:solidFill>
                  <a:srgbClr val="000000"/>
                </a:solidFill>
                <a:effectLst/>
              </a:rPr>
              <a:t>: A Review </a:t>
            </a:r>
            <a:r>
              <a:rPr lang="de-DE" b="0" i="1" u="none" strike="noStrike" dirty="0" err="1">
                <a:solidFill>
                  <a:srgbClr val="000000"/>
                </a:solidFill>
                <a:effectLst/>
              </a:rPr>
              <a:t>Article</a:t>
            </a:r>
            <a:r>
              <a:rPr lang="de-DE" b="0" i="1" u="none" strike="noStrike" dirty="0">
                <a:solidFill>
                  <a:srgbClr val="000000"/>
                </a:solidFill>
                <a:effectLst/>
              </a:rPr>
              <a:t>‘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by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 V. A.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Volkonsky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. </a:t>
            </a:r>
            <a:r>
              <a:rPr lang="de-DE" b="0" i="1" u="none" strike="noStrike" dirty="0" err="1">
                <a:solidFill>
                  <a:srgbClr val="000000"/>
                </a:solidFill>
                <a:effectLst/>
              </a:rPr>
              <a:t>Soviet</a:t>
            </a:r>
            <a:r>
              <a:rPr lang="de-DE" b="0" i="1" u="none" strike="noStrike" dirty="0">
                <a:solidFill>
                  <a:srgbClr val="000000"/>
                </a:solidFill>
                <a:effectLst/>
              </a:rPr>
              <a:t> Studies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 20,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no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. 1 (1968): 112–36, </a:t>
            </a:r>
            <a:r>
              <a:rPr lang="de-DE" b="0" i="0" u="none" strike="noStrike" dirty="0" err="1">
                <a:solidFill>
                  <a:srgbClr val="000000"/>
                </a:solidFill>
                <a:effectLst/>
              </a:rPr>
              <a:t>here</a:t>
            </a:r>
            <a:r>
              <a:rPr lang="de-DE" b="0" i="0" u="none" strike="noStrike" dirty="0">
                <a:solidFill>
                  <a:srgbClr val="000000"/>
                </a:solidFill>
                <a:effectLst/>
              </a:rPr>
              <a:t> p. 115-116. </a:t>
            </a:r>
            <a:endParaRPr lang="de-D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de-D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de-PT" dirty="0"/>
          </a:p>
        </p:txBody>
      </p:sp>
    </p:spTree>
    <p:extLst>
      <p:ext uri="{BB962C8B-B14F-4D97-AF65-F5344CB8AC3E}">
        <p14:creationId xmlns:p14="http://schemas.microsoft.com/office/powerpoint/2010/main" val="288073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122FD-CACC-9FDC-AF22-3CCC25BE5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</a:t>
            </a:r>
            <a:r>
              <a:rPr lang="de-PT" dirty="0"/>
              <a:t>mplementation of optimal planning?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5CC520-351C-DC3B-01CA-7FE015496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59352"/>
            <a:ext cx="9601200" cy="4108048"/>
          </a:xfrm>
        </p:spPr>
        <p:txBody>
          <a:bodyPr>
            <a:normAutofit lnSpcReduction="10000"/>
          </a:bodyPr>
          <a:lstStyle/>
          <a:p>
            <a:r>
              <a:rPr lang="de-DE" sz="2600" dirty="0"/>
              <a:t>T</a:t>
            </a:r>
            <a:r>
              <a:rPr lang="de-PT" sz="2600" dirty="0"/>
              <a:t>echnical limitations and cost-intensity </a:t>
            </a:r>
          </a:p>
          <a:p>
            <a:r>
              <a:rPr lang="de-DE" sz="2600" dirty="0" err="1"/>
              <a:t>Decentralization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decision</a:t>
            </a:r>
            <a:r>
              <a:rPr lang="de-DE" sz="2600" dirty="0"/>
              <a:t> </a:t>
            </a:r>
            <a:r>
              <a:rPr lang="de-DE" sz="2600" dirty="0" err="1"/>
              <a:t>making</a:t>
            </a:r>
            <a:r>
              <a:rPr lang="de-DE" sz="2600" dirty="0"/>
              <a:t> </a:t>
            </a:r>
            <a:r>
              <a:rPr lang="de-DE" sz="2600" dirty="0" err="1"/>
              <a:t>gets</a:t>
            </a:r>
            <a:r>
              <a:rPr lang="de-DE" sz="2600" dirty="0"/>
              <a:t> </a:t>
            </a:r>
            <a:r>
              <a:rPr lang="de-DE" sz="2600" dirty="0" err="1"/>
              <a:t>rejected</a:t>
            </a:r>
            <a:r>
              <a:rPr lang="de-DE" sz="2600" dirty="0"/>
              <a:t> </a:t>
            </a:r>
          </a:p>
          <a:p>
            <a:r>
              <a:rPr lang="de-DE" sz="2600" dirty="0"/>
              <a:t>Large-</a:t>
            </a:r>
            <a:r>
              <a:rPr lang="de-DE" sz="2600" dirty="0" err="1"/>
              <a:t>scale</a:t>
            </a:r>
            <a:r>
              <a:rPr lang="de-DE" sz="2600" dirty="0"/>
              <a:t> </a:t>
            </a:r>
            <a:r>
              <a:rPr lang="de-DE" sz="2600" dirty="0" err="1"/>
              <a:t>use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calculations</a:t>
            </a:r>
            <a:r>
              <a:rPr lang="de-DE" sz="2600" dirty="0"/>
              <a:t> </a:t>
            </a:r>
            <a:r>
              <a:rPr lang="de-DE" sz="2600" dirty="0" err="1"/>
              <a:t>gets</a:t>
            </a:r>
            <a:r>
              <a:rPr lang="de-DE" sz="2600" dirty="0"/>
              <a:t> </a:t>
            </a:r>
            <a:r>
              <a:rPr lang="de-DE" sz="2600" dirty="0" err="1"/>
              <a:t>rejected</a:t>
            </a:r>
            <a:endParaRPr lang="de-DE" sz="2600" dirty="0"/>
          </a:p>
          <a:p>
            <a:r>
              <a:rPr lang="de-DE" sz="2600" dirty="0"/>
              <a:t>Adoption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information</a:t>
            </a:r>
            <a:r>
              <a:rPr lang="de-DE" sz="2600" dirty="0"/>
              <a:t> </a:t>
            </a:r>
            <a:r>
              <a:rPr lang="de-DE" sz="2600" dirty="0" err="1"/>
              <a:t>system</a:t>
            </a:r>
            <a:r>
              <a:rPr lang="de-DE" sz="2600" dirty="0"/>
              <a:t> </a:t>
            </a:r>
            <a:r>
              <a:rPr lang="de-DE" sz="2600" dirty="0" err="1"/>
              <a:t>accepted</a:t>
            </a:r>
            <a:r>
              <a:rPr lang="de-DE" sz="2600" dirty="0"/>
              <a:t> </a:t>
            </a:r>
          </a:p>
          <a:p>
            <a:r>
              <a:rPr lang="de-DE" sz="2600" dirty="0"/>
              <a:t>Different </a:t>
            </a:r>
            <a:r>
              <a:rPr lang="de-DE" sz="2600" dirty="0" err="1"/>
              <a:t>state</a:t>
            </a:r>
            <a:r>
              <a:rPr lang="de-DE" sz="2600" dirty="0"/>
              <a:t> </a:t>
            </a:r>
            <a:r>
              <a:rPr lang="de-DE" sz="2600" dirty="0" err="1"/>
              <a:t>agencies</a:t>
            </a:r>
            <a:r>
              <a:rPr lang="de-DE" sz="2600" dirty="0"/>
              <a:t> </a:t>
            </a:r>
            <a:r>
              <a:rPr lang="de-DE" sz="2600" dirty="0" err="1"/>
              <a:t>implement</a:t>
            </a:r>
            <a:r>
              <a:rPr lang="de-DE" sz="2600" dirty="0"/>
              <a:t> </a:t>
            </a:r>
            <a:r>
              <a:rPr lang="de-DE" sz="2600" dirty="0" err="1"/>
              <a:t>their</a:t>
            </a:r>
            <a:r>
              <a:rPr lang="de-DE" sz="2600" dirty="0"/>
              <a:t> own </a:t>
            </a:r>
            <a:r>
              <a:rPr lang="de-DE" sz="2600" dirty="0" err="1"/>
              <a:t>systems</a:t>
            </a:r>
            <a:r>
              <a:rPr lang="de-DE" sz="2600" dirty="0"/>
              <a:t> </a:t>
            </a:r>
            <a:r>
              <a:rPr lang="de-DE" sz="2600" dirty="0" err="1"/>
              <a:t>to</a:t>
            </a:r>
            <a:r>
              <a:rPr lang="de-DE" sz="2600" dirty="0"/>
              <a:t> </a:t>
            </a:r>
            <a:r>
              <a:rPr lang="de-DE" sz="2600" dirty="0" err="1"/>
              <a:t>keep</a:t>
            </a:r>
            <a:r>
              <a:rPr lang="de-DE" sz="2600" dirty="0"/>
              <a:t> </a:t>
            </a:r>
            <a:r>
              <a:rPr lang="de-DE" sz="2600" dirty="0" err="1"/>
              <a:t>control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 err="1"/>
              <a:t>information</a:t>
            </a:r>
            <a:r>
              <a:rPr lang="de-DE" sz="2600" dirty="0"/>
              <a:t> </a:t>
            </a:r>
            <a:r>
              <a:rPr lang="de-DE" sz="2600" dirty="0" err="1"/>
              <a:t>flow</a:t>
            </a:r>
            <a:r>
              <a:rPr lang="de-DE" sz="2600" dirty="0"/>
              <a:t> </a:t>
            </a:r>
            <a:r>
              <a:rPr lang="de-DE" sz="2600" dirty="0">
                <a:sym typeface="Wingdings" pitchFamily="2" charset="2"/>
              </a:rPr>
              <a:t> </a:t>
            </a:r>
            <a:r>
              <a:rPr lang="de-DE" sz="2600" dirty="0" err="1">
                <a:sym typeface="Wingdings" pitchFamily="2" charset="2"/>
              </a:rPr>
              <a:t>resistance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of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beurocracy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to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keep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their</a:t>
            </a:r>
            <a:r>
              <a:rPr lang="de-DE" sz="2600" dirty="0">
                <a:sym typeface="Wingdings" pitchFamily="2" charset="2"/>
              </a:rPr>
              <a:t> </a:t>
            </a:r>
            <a:r>
              <a:rPr lang="de-DE" sz="2600" dirty="0" err="1">
                <a:sym typeface="Wingdings" pitchFamily="2" charset="2"/>
              </a:rPr>
              <a:t>status</a:t>
            </a:r>
            <a:r>
              <a:rPr lang="de-DE" sz="2600" dirty="0">
                <a:sym typeface="Wingdings" pitchFamily="2" charset="2"/>
              </a:rPr>
              <a:t> </a:t>
            </a:r>
            <a:endParaRPr lang="de-DE" sz="2600" dirty="0"/>
          </a:p>
          <a:p>
            <a:r>
              <a:rPr lang="de-DE" sz="2600" dirty="0"/>
              <a:t>Little </a:t>
            </a:r>
            <a:r>
              <a:rPr lang="de-DE" sz="2600" dirty="0" err="1"/>
              <a:t>success</a:t>
            </a:r>
            <a:r>
              <a:rPr lang="de-DE" sz="2600" dirty="0"/>
              <a:t> </a:t>
            </a:r>
            <a:r>
              <a:rPr lang="de-DE" sz="2600" dirty="0" err="1"/>
              <a:t>with</a:t>
            </a:r>
            <a:r>
              <a:rPr lang="de-DE" sz="2600" dirty="0"/>
              <a:t> </a:t>
            </a:r>
            <a:r>
              <a:rPr lang="de-DE" sz="2600" dirty="0" err="1"/>
              <a:t>pilot</a:t>
            </a:r>
            <a:r>
              <a:rPr lang="de-DE" sz="2600" dirty="0"/>
              <a:t> </a:t>
            </a:r>
            <a:r>
              <a:rPr lang="de-DE" sz="2600" dirty="0" err="1"/>
              <a:t>projects</a:t>
            </a:r>
            <a:r>
              <a:rPr lang="de-PT" sz="2600" dirty="0"/>
              <a:t> – mathematical abstraction in face of different economic realities  </a:t>
            </a:r>
          </a:p>
          <a:p>
            <a:endParaRPr lang="de-PT" dirty="0"/>
          </a:p>
        </p:txBody>
      </p:sp>
    </p:spTree>
    <p:extLst>
      <p:ext uri="{BB962C8B-B14F-4D97-AF65-F5344CB8AC3E}">
        <p14:creationId xmlns:p14="http://schemas.microsoft.com/office/powerpoint/2010/main" val="3923622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BC78E3-E200-A1B8-AEE0-3FEADA83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671" y="1388962"/>
            <a:ext cx="10515600" cy="4822725"/>
          </a:xfrm>
        </p:spPr>
        <p:txBody>
          <a:bodyPr/>
          <a:lstStyle/>
          <a:p>
            <a:pPr marL="0" indent="0">
              <a:buNone/>
            </a:pPr>
            <a:r>
              <a:rPr lang="de-DE" sz="3200" dirty="0"/>
              <a:t>„Look </a:t>
            </a:r>
            <a:r>
              <a:rPr lang="de-DE" sz="3200" dirty="0" err="1"/>
              <a:t>this</a:t>
            </a:r>
            <a:r>
              <a:rPr lang="de-DE" sz="3200" dirty="0"/>
              <a:t> </a:t>
            </a:r>
            <a:r>
              <a:rPr lang="de-DE" sz="3200" dirty="0" err="1"/>
              <a:t>pipe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</a:t>
            </a:r>
            <a:r>
              <a:rPr lang="de-DE" sz="3200" dirty="0" err="1"/>
              <a:t>leaking</a:t>
            </a:r>
            <a:r>
              <a:rPr lang="de-DE" sz="3200" dirty="0"/>
              <a:t>, and </a:t>
            </a:r>
            <a:r>
              <a:rPr lang="de-DE" sz="3200" dirty="0" err="1"/>
              <a:t>ammonia</a:t>
            </a:r>
            <a:r>
              <a:rPr lang="de-DE" sz="3200" dirty="0"/>
              <a:t> </a:t>
            </a:r>
            <a:r>
              <a:rPr lang="de-DE" sz="3200" dirty="0" err="1"/>
              <a:t>leaks</a:t>
            </a:r>
            <a:r>
              <a:rPr lang="de-DE" sz="3200" dirty="0"/>
              <a:t> out </a:t>
            </a:r>
            <a:r>
              <a:rPr lang="de-DE" sz="3200" dirty="0" err="1"/>
              <a:t>by</a:t>
            </a:r>
            <a:r>
              <a:rPr lang="de-DE" sz="3200" dirty="0"/>
              <a:t> </a:t>
            </a:r>
            <a:r>
              <a:rPr lang="de-DE" sz="3200" dirty="0" err="1"/>
              <a:t>buckets</a:t>
            </a:r>
            <a:r>
              <a:rPr lang="de-DE" sz="3200" dirty="0"/>
              <a:t>. </a:t>
            </a:r>
            <a:r>
              <a:rPr lang="de-DE" sz="3200" dirty="0" err="1"/>
              <a:t>What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point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talking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optimization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ammonia</a:t>
            </a:r>
            <a:r>
              <a:rPr lang="de-DE" sz="3200" dirty="0"/>
              <a:t> </a:t>
            </a:r>
            <a:r>
              <a:rPr lang="de-DE" sz="3200" dirty="0" err="1"/>
              <a:t>production</a:t>
            </a:r>
            <a:r>
              <a:rPr lang="de-DE" sz="3200" dirty="0"/>
              <a:t>? </a:t>
            </a:r>
            <a:r>
              <a:rPr lang="de-DE" sz="3200" dirty="0" err="1"/>
              <a:t>If</a:t>
            </a:r>
            <a:r>
              <a:rPr lang="de-DE" sz="3200" dirty="0"/>
              <a:t> </a:t>
            </a:r>
            <a:r>
              <a:rPr lang="de-DE" sz="3200" dirty="0" err="1"/>
              <a:t>our</a:t>
            </a:r>
            <a:r>
              <a:rPr lang="de-DE" sz="3200" dirty="0"/>
              <a:t> </a:t>
            </a:r>
            <a:r>
              <a:rPr lang="de-DE" sz="3200" dirty="0" err="1"/>
              <a:t>machinists</a:t>
            </a:r>
            <a:r>
              <a:rPr lang="de-DE" sz="3200" dirty="0"/>
              <a:t> </a:t>
            </a:r>
            <a:r>
              <a:rPr lang="de-DE" sz="3200" dirty="0" err="1"/>
              <a:t>were</a:t>
            </a:r>
            <a:r>
              <a:rPr lang="de-DE" sz="3200" dirty="0"/>
              <a:t> not </a:t>
            </a:r>
            <a:r>
              <a:rPr lang="de-DE" sz="3200" dirty="0" err="1"/>
              <a:t>drunk</a:t>
            </a:r>
            <a:r>
              <a:rPr lang="de-DE" sz="3200" dirty="0"/>
              <a:t>,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efficiency</a:t>
            </a:r>
            <a:r>
              <a:rPr lang="de-DE" sz="3200" dirty="0"/>
              <a:t> </a:t>
            </a:r>
            <a:r>
              <a:rPr lang="de-DE" sz="3200" dirty="0" err="1"/>
              <a:t>would</a:t>
            </a:r>
            <a:r>
              <a:rPr lang="de-DE" sz="3200" dirty="0"/>
              <a:t>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skyrocketed</a:t>
            </a:r>
            <a:r>
              <a:rPr lang="de-DE" sz="3200" dirty="0"/>
              <a:t> </a:t>
            </a:r>
            <a:r>
              <a:rPr lang="de-DE" sz="3200" dirty="0" err="1"/>
              <a:t>without</a:t>
            </a:r>
            <a:r>
              <a:rPr lang="de-DE" sz="3200" dirty="0"/>
              <a:t> </a:t>
            </a:r>
            <a:r>
              <a:rPr lang="de-DE" sz="3200" dirty="0" err="1"/>
              <a:t>any</a:t>
            </a:r>
            <a:r>
              <a:rPr lang="de-DE" sz="3200" dirty="0"/>
              <a:t> </a:t>
            </a:r>
            <a:r>
              <a:rPr lang="de-DE" sz="3200" dirty="0" err="1"/>
              <a:t>computers</a:t>
            </a:r>
            <a:r>
              <a:rPr lang="de-DE" sz="3200" dirty="0"/>
              <a:t>.“ </a:t>
            </a:r>
            <a:endParaRPr lang="de-PT" sz="32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-manager </a:t>
            </a:r>
            <a:r>
              <a:rPr lang="de-DE" dirty="0" err="1"/>
              <a:t>of</a:t>
            </a:r>
            <a:r>
              <a:rPr lang="de-DE" dirty="0"/>
              <a:t> a Moscow </a:t>
            </a:r>
            <a:r>
              <a:rPr lang="de-DE" dirty="0" err="1"/>
              <a:t>chemical</a:t>
            </a:r>
            <a:r>
              <a:rPr lang="de-DE" dirty="0"/>
              <a:t> plant, </a:t>
            </a:r>
            <a:r>
              <a:rPr lang="de-DE" sz="2000" dirty="0" err="1"/>
              <a:t>quoted</a:t>
            </a:r>
            <a:r>
              <a:rPr lang="de-DE" sz="2000" dirty="0"/>
              <a:t> </a:t>
            </a:r>
            <a:r>
              <a:rPr lang="en-US" sz="2000" dirty="0"/>
              <a:t>indirectly</a:t>
            </a:r>
            <a:r>
              <a:rPr lang="de-DE" sz="2000" dirty="0"/>
              <a:t> in: 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Slava </a:t>
            </a:r>
            <a:r>
              <a:rPr lang="de-DE" sz="2000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Gerovitch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, </a:t>
            </a:r>
            <a:r>
              <a:rPr lang="de-DE" sz="2000" b="0" i="0" u="none" strike="noStrike" dirty="0">
                <a:effectLst/>
                <a:latin typeface="-apple-system"/>
              </a:rPr>
              <a:t>"The 'cybernetization' of Soviet science," </a:t>
            </a:r>
            <a:r>
              <a:rPr lang="de-DE" sz="2000" b="0" i="0" u="none" strike="noStrike" dirty="0" err="1">
                <a:effectLst/>
                <a:latin typeface="-apple-system"/>
              </a:rPr>
              <a:t>From</a:t>
            </a:r>
            <a:r>
              <a:rPr lang="de-DE" sz="2000" b="0" i="0" u="none" strike="noStrike" dirty="0">
                <a:effectLst/>
                <a:latin typeface="-apple-system"/>
              </a:rPr>
              <a:t> 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Newspeak</a:t>
            </a:r>
            <a:r>
              <a:rPr lang="de-DE" sz="2000" b="0" i="1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to</a:t>
            </a:r>
            <a:r>
              <a:rPr lang="de-DE" sz="2000" b="0" i="1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de-DE" sz="2000" b="0" i="1" u="none" strike="noStrike" dirty="0" err="1">
                <a:solidFill>
                  <a:srgbClr val="1D2125"/>
                </a:solidFill>
                <a:effectLst/>
                <a:latin typeface="-apple-system"/>
              </a:rPr>
              <a:t>Cyberspeak</a:t>
            </a:r>
            <a:r>
              <a:rPr lang="de-DE" sz="2000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(2002), p. </a:t>
            </a:r>
            <a:r>
              <a:rPr lang="de-DE" sz="2000" dirty="0">
                <a:solidFill>
                  <a:srgbClr val="1D2125"/>
                </a:solidFill>
                <a:latin typeface="-apple-system"/>
              </a:rPr>
              <a:t>278. </a:t>
            </a:r>
            <a:endParaRPr lang="de-PT" sz="2000" dirty="0"/>
          </a:p>
        </p:txBody>
      </p:sp>
    </p:spTree>
    <p:extLst>
      <p:ext uri="{BB962C8B-B14F-4D97-AF65-F5344CB8AC3E}">
        <p14:creationId xmlns:p14="http://schemas.microsoft.com/office/powerpoint/2010/main" val="370173646"/>
      </p:ext>
    </p:extLst>
  </p:cSld>
  <p:clrMapOvr>
    <a:masterClrMapping/>
  </p:clrMapOvr>
</p:sld>
</file>

<file path=ppt/theme/theme1.xml><?xml version="1.0" encoding="utf-8"?>
<a:theme xmlns:a="http://schemas.openxmlformats.org/drawingml/2006/main" name="Ausschnitt">
  <a:themeElements>
    <a:clrScheme name="Ausschnitt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Ausschnitt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usschnit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{940E4A61-5C41-904D-9816-E4A5EADDD073}tf10001072</Template>
  <TotalTime>0</TotalTime>
  <Words>909</Words>
  <Application>Microsoft Macintosh PowerPoint</Application>
  <PresentationFormat>Breitbild</PresentationFormat>
  <Paragraphs>53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-apple-system</vt:lpstr>
      <vt:lpstr>Calibri</vt:lpstr>
      <vt:lpstr>Franklin Gothic Book</vt:lpstr>
      <vt:lpstr>Helvetica</vt:lpstr>
      <vt:lpstr>Ausschnitt</vt:lpstr>
      <vt:lpstr>Optimal planning</vt:lpstr>
      <vt:lpstr>PowerPoint-Präsentation</vt:lpstr>
      <vt:lpstr>Neoclassical economics</vt:lpstr>
      <vt:lpstr>Cybernetic reform plans</vt:lpstr>
      <vt:lpstr>PowerPoint-Präsentation</vt:lpstr>
      <vt:lpstr>Viktor Novozhilov – indirect centralization</vt:lpstr>
      <vt:lpstr>PowerPoint-Präsentation</vt:lpstr>
      <vt:lpstr>Implementation of optimal planning? </vt:lpstr>
      <vt:lpstr>PowerPoint-Präsentation</vt:lpstr>
      <vt:lpstr>Why is this interesting? </vt:lpstr>
      <vt:lpstr>Literature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Cybernetics and neoclassical economics</dc:title>
  <dc:creator>Jonas von Olberg</dc:creator>
  <cp:lastModifiedBy>Jonas von Olberg</cp:lastModifiedBy>
  <cp:revision>8</cp:revision>
  <dcterms:created xsi:type="dcterms:W3CDTF">2025-11-25T15:46:21Z</dcterms:created>
  <dcterms:modified xsi:type="dcterms:W3CDTF">2025-11-26T09:47:50Z</dcterms:modified>
</cp:coreProperties>
</file>