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8288000" cy="10287000"/>
  <p:notesSz cx="6858000" cy="9144000"/>
  <p:embeddedFontLst>
    <p:embeddedFont>
      <p:font typeface="Open Sauce Bold" charset="1" panose="00000800000000000000"/>
      <p:regular r:id="rId22"/>
    </p:embeddedFont>
    <p:embeddedFont>
      <p:font typeface="Open Sauce Bold Italics" charset="1" panose="00000800000000000000"/>
      <p:regular r:id="rId23"/>
    </p:embeddedFont>
    <p:embeddedFont>
      <p:font typeface="Open Sauce" charset="1" panose="0000050000000000000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13.png" Type="http://schemas.openxmlformats.org/officeDocument/2006/relationships/image"/><Relationship Id="rId5" Target="../media/image1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png" Type="http://schemas.openxmlformats.org/officeDocument/2006/relationships/image"/><Relationship Id="rId4" Target="../media/image17.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8.jpeg" Type="http://schemas.openxmlformats.org/officeDocument/2006/relationships/image"/><Relationship Id="rId4" Target="../media/image19.png" Type="http://schemas.openxmlformats.org/officeDocument/2006/relationships/image"/><Relationship Id="rId5" Target="../media/image20.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png" Type="http://schemas.openxmlformats.org/officeDocument/2006/relationships/image"/><Relationship Id="rId4" Target="../media/image23.png" Type="http://schemas.openxmlformats.org/officeDocument/2006/relationships/image"/><Relationship Id="rId5" Target="../media/image24.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https://www.jstor.org/stable/10.7591/jj.1950493"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https://en.wikipedia.org/wiki/Frederick_Winslow_Taylor"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806328" y="-216463"/>
            <a:ext cx="14980786" cy="10503463"/>
          </a:xfrm>
          <a:custGeom>
            <a:avLst/>
            <a:gdLst/>
            <a:ahLst/>
            <a:cxnLst/>
            <a:rect r="r" b="b" t="t" l="l"/>
            <a:pathLst>
              <a:path h="10503463" w="14980786">
                <a:moveTo>
                  <a:pt x="0" y="0"/>
                </a:moveTo>
                <a:lnTo>
                  <a:pt x="14980786" y="0"/>
                </a:lnTo>
                <a:lnTo>
                  <a:pt x="14980786" y="10503463"/>
                </a:lnTo>
                <a:lnTo>
                  <a:pt x="0" y="10503463"/>
                </a:lnTo>
                <a:lnTo>
                  <a:pt x="0" y="0"/>
                </a:lnTo>
                <a:close/>
              </a:path>
            </a:pathLst>
          </a:custGeom>
          <a:blipFill>
            <a:blip r:embed="rId2"/>
            <a:stretch>
              <a:fillRect l="0" t="-23971" r="0" b="-19006"/>
            </a:stretch>
          </a:blipFill>
        </p:spPr>
      </p:sp>
      <p:sp>
        <p:nvSpPr>
          <p:cNvPr name="TextBox 3" id="3"/>
          <p:cNvSpPr txBox="true"/>
          <p:nvPr/>
        </p:nvSpPr>
        <p:spPr>
          <a:xfrm rot="0">
            <a:off x="190699" y="-142875"/>
            <a:ext cx="4988660" cy="6665776"/>
          </a:xfrm>
          <a:prstGeom prst="rect">
            <a:avLst/>
          </a:prstGeom>
        </p:spPr>
        <p:txBody>
          <a:bodyPr anchor="t" rtlCol="false" tIns="0" lIns="0" bIns="0" rIns="0">
            <a:spAutoFit/>
          </a:bodyPr>
          <a:lstStyle/>
          <a:p>
            <a:pPr algn="l">
              <a:lnSpc>
                <a:spcPts val="10595"/>
              </a:lnSpc>
              <a:spcBef>
                <a:spcPct val="0"/>
              </a:spcBef>
            </a:pPr>
            <a:r>
              <a:rPr lang="en-US" sz="7567" b="true">
                <a:solidFill>
                  <a:srgbClr val="000000"/>
                </a:solidFill>
                <a:latin typeface="Open Sauce Bold"/>
                <a:ea typeface="Open Sauce Bold"/>
                <a:cs typeface="Open Sauce Bold"/>
                <a:sym typeface="Open Sauce Bold"/>
              </a:rPr>
              <a:t>“Freedom consists in leaving the home”:</a:t>
            </a:r>
          </a:p>
        </p:txBody>
      </p:sp>
      <p:sp>
        <p:nvSpPr>
          <p:cNvPr name="TextBox 4" id="4"/>
          <p:cNvSpPr txBox="true"/>
          <p:nvPr/>
        </p:nvSpPr>
        <p:spPr>
          <a:xfrm rot="0">
            <a:off x="190699" y="7206952"/>
            <a:ext cx="4633977" cy="2794000"/>
          </a:xfrm>
          <a:prstGeom prst="rect">
            <a:avLst/>
          </a:prstGeom>
        </p:spPr>
        <p:txBody>
          <a:bodyPr anchor="t" rtlCol="false" tIns="0" lIns="0" bIns="0" rIns="0">
            <a:spAutoFit/>
          </a:bodyPr>
          <a:lstStyle/>
          <a:p>
            <a:pPr algn="just">
              <a:lnSpc>
                <a:spcPts val="5599"/>
              </a:lnSpc>
              <a:spcBef>
                <a:spcPct val="0"/>
              </a:spcBef>
            </a:pPr>
            <a:r>
              <a:rPr lang="en-US" b="true" sz="3999">
                <a:solidFill>
                  <a:srgbClr val="000000"/>
                </a:solidFill>
                <a:latin typeface="Open Sauce Bold"/>
                <a:ea typeface="Open Sauce Bold"/>
                <a:cs typeface="Open Sauce Bold"/>
                <a:sym typeface="Open Sauce Bold"/>
              </a:rPr>
              <a:t>soviet architecture and the </a:t>
            </a:r>
            <a:r>
              <a:rPr lang="en-US" b="true" sz="3999" i="true">
                <a:solidFill>
                  <a:srgbClr val="000000"/>
                </a:solidFill>
                <a:latin typeface="Open Sauce Bold Italics"/>
                <a:ea typeface="Open Sauce Bold Italics"/>
                <a:cs typeface="Open Sauce Bold Italics"/>
                <a:sym typeface="Open Sauce Bold Italics"/>
              </a:rPr>
              <a:t>existenzminimum</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6357480"/>
            <a:ext cx="5691565" cy="3568278"/>
          </a:xfrm>
          <a:custGeom>
            <a:avLst/>
            <a:gdLst/>
            <a:ahLst/>
            <a:cxnLst/>
            <a:rect r="r" b="b" t="t" l="l"/>
            <a:pathLst>
              <a:path h="3568278" w="5691565">
                <a:moveTo>
                  <a:pt x="0" y="0"/>
                </a:moveTo>
                <a:lnTo>
                  <a:pt x="5691565" y="0"/>
                </a:lnTo>
                <a:lnTo>
                  <a:pt x="5691565" y="3568277"/>
                </a:lnTo>
                <a:lnTo>
                  <a:pt x="0" y="3568277"/>
                </a:lnTo>
                <a:lnTo>
                  <a:pt x="0" y="0"/>
                </a:lnTo>
                <a:close/>
              </a:path>
            </a:pathLst>
          </a:custGeom>
          <a:blipFill>
            <a:blip r:embed="rId2"/>
            <a:stretch>
              <a:fillRect l="-2920" t="-290" r="0" b="-18882"/>
            </a:stretch>
          </a:blipFill>
        </p:spPr>
      </p:sp>
      <p:sp>
        <p:nvSpPr>
          <p:cNvPr name="Freeform 3" id="3"/>
          <p:cNvSpPr/>
          <p:nvPr/>
        </p:nvSpPr>
        <p:spPr>
          <a:xfrm flipH="false" flipV="false" rot="0">
            <a:off x="7950355" y="6481347"/>
            <a:ext cx="4395732" cy="3320542"/>
          </a:xfrm>
          <a:custGeom>
            <a:avLst/>
            <a:gdLst/>
            <a:ahLst/>
            <a:cxnLst/>
            <a:rect r="r" b="b" t="t" l="l"/>
            <a:pathLst>
              <a:path h="3320542" w="4395732">
                <a:moveTo>
                  <a:pt x="0" y="0"/>
                </a:moveTo>
                <a:lnTo>
                  <a:pt x="4395731" y="0"/>
                </a:lnTo>
                <a:lnTo>
                  <a:pt x="4395731" y="3320543"/>
                </a:lnTo>
                <a:lnTo>
                  <a:pt x="0" y="3320543"/>
                </a:lnTo>
                <a:lnTo>
                  <a:pt x="0" y="0"/>
                </a:lnTo>
                <a:close/>
              </a:path>
            </a:pathLst>
          </a:custGeom>
          <a:blipFill>
            <a:blip r:embed="rId3"/>
            <a:stretch>
              <a:fillRect l="0" t="-10984" r="0" b="-10984"/>
            </a:stretch>
          </a:blipFill>
        </p:spPr>
      </p:sp>
      <p:sp>
        <p:nvSpPr>
          <p:cNvPr name="Freeform 4" id="4"/>
          <p:cNvSpPr/>
          <p:nvPr/>
        </p:nvSpPr>
        <p:spPr>
          <a:xfrm flipH="false" flipV="false" rot="0">
            <a:off x="13035218" y="1973235"/>
            <a:ext cx="4224082" cy="5218689"/>
          </a:xfrm>
          <a:custGeom>
            <a:avLst/>
            <a:gdLst/>
            <a:ahLst/>
            <a:cxnLst/>
            <a:rect r="r" b="b" t="t" l="l"/>
            <a:pathLst>
              <a:path h="5218689" w="4224082">
                <a:moveTo>
                  <a:pt x="0" y="0"/>
                </a:moveTo>
                <a:lnTo>
                  <a:pt x="4224082" y="0"/>
                </a:lnTo>
                <a:lnTo>
                  <a:pt x="4224082" y="5218690"/>
                </a:lnTo>
                <a:lnTo>
                  <a:pt x="0" y="5218690"/>
                </a:lnTo>
                <a:lnTo>
                  <a:pt x="0" y="0"/>
                </a:lnTo>
                <a:close/>
              </a:path>
            </a:pathLst>
          </a:custGeom>
          <a:blipFill>
            <a:blip r:embed="rId4"/>
            <a:stretch>
              <a:fillRect l="0" t="-6380" r="0" b="-6380"/>
            </a:stretch>
          </a:blipFill>
        </p:spPr>
      </p:sp>
      <p:sp>
        <p:nvSpPr>
          <p:cNvPr name="TextBox 5" id="5"/>
          <p:cNvSpPr txBox="true"/>
          <p:nvPr/>
        </p:nvSpPr>
        <p:spPr>
          <a:xfrm rot="0">
            <a:off x="219724" y="2787048"/>
            <a:ext cx="11573567" cy="3927475"/>
          </a:xfrm>
          <a:prstGeom prst="rect">
            <a:avLst/>
          </a:prstGeom>
        </p:spPr>
        <p:txBody>
          <a:bodyPr anchor="t" rtlCol="false" tIns="0" lIns="0" bIns="0" rIns="0">
            <a:spAutoFit/>
          </a:bodyPr>
          <a:lstStyle/>
          <a:p>
            <a:pPr algn="l" marL="539749" indent="-269875" lvl="1">
              <a:lnSpc>
                <a:spcPts val="3499"/>
              </a:lnSpc>
              <a:buFont typeface="Arial"/>
              <a:buChar char="•"/>
            </a:pPr>
            <a:r>
              <a:rPr lang="en-US" sz="2499">
                <a:solidFill>
                  <a:srgbClr val="000000"/>
                </a:solidFill>
                <a:latin typeface="Open Sauce"/>
                <a:ea typeface="Open Sauce"/>
                <a:cs typeface="Open Sauce"/>
                <a:sym typeface="Open Sauce"/>
              </a:rPr>
              <a:t>City as functional-assembly-line system </a:t>
            </a:r>
          </a:p>
          <a:p>
            <a:pPr algn="l" marL="539749" indent="-269875" lvl="1">
              <a:lnSpc>
                <a:spcPts val="3499"/>
              </a:lnSpc>
              <a:buFont typeface="Arial"/>
              <a:buChar char="•"/>
            </a:pPr>
            <a:r>
              <a:rPr lang="en-US" sz="2499">
                <a:solidFill>
                  <a:srgbClr val="000000"/>
                </a:solidFill>
                <a:latin typeface="Open Sauce"/>
                <a:ea typeface="Open Sauce"/>
                <a:cs typeface="Open Sauce"/>
                <a:sym typeface="Open Sauce"/>
              </a:rPr>
              <a:t>Maximum socialisation of everyday life → </a:t>
            </a:r>
          </a:p>
          <a:p>
            <a:pPr algn="l" marL="1079499" indent="-359833" lvl="2">
              <a:lnSpc>
                <a:spcPts val="3499"/>
              </a:lnSpc>
              <a:buFont typeface="Arial"/>
              <a:buChar char="⚬"/>
            </a:pPr>
            <a:r>
              <a:rPr lang="en-US" sz="2499">
                <a:solidFill>
                  <a:srgbClr val="000000"/>
                </a:solidFill>
                <a:latin typeface="Open Sauce"/>
                <a:ea typeface="Open Sauce"/>
                <a:cs typeface="Open Sauce"/>
                <a:sym typeface="Open Sauce"/>
              </a:rPr>
              <a:t>“The creation of collectivized dining halls, nurseries, kindergartens, dormitories, laundries and repair shops will really break radically with the existing family attitude towards property, and this will provide the economic premises for the extinction of the family as an economic unit.” (Milyuntin 81 p.)</a:t>
            </a:r>
          </a:p>
          <a:p>
            <a:pPr algn="l">
              <a:lnSpc>
                <a:spcPts val="3499"/>
              </a:lnSpc>
            </a:pPr>
          </a:p>
          <a:p>
            <a:pPr algn="l">
              <a:lnSpc>
                <a:spcPts val="3499"/>
              </a:lnSpc>
            </a:pPr>
          </a:p>
        </p:txBody>
      </p:sp>
      <p:sp>
        <p:nvSpPr>
          <p:cNvPr name="TextBox 6" id="6"/>
          <p:cNvSpPr txBox="true"/>
          <p:nvPr/>
        </p:nvSpPr>
        <p:spPr>
          <a:xfrm rot="0">
            <a:off x="219724" y="55956"/>
            <a:ext cx="18347925" cy="2245487"/>
          </a:xfrm>
          <a:prstGeom prst="rect">
            <a:avLst/>
          </a:prstGeom>
        </p:spPr>
        <p:txBody>
          <a:bodyPr anchor="t" rtlCol="false" tIns="0" lIns="0" bIns="0" rIns="0">
            <a:spAutoFit/>
          </a:bodyPr>
          <a:lstStyle/>
          <a:p>
            <a:pPr algn="l">
              <a:lnSpc>
                <a:spcPts val="9058"/>
              </a:lnSpc>
              <a:spcBef>
                <a:spcPct val="0"/>
              </a:spcBef>
            </a:pPr>
            <a:r>
              <a:rPr lang="en-US" b="true" sz="6470">
                <a:solidFill>
                  <a:srgbClr val="000000"/>
                </a:solidFill>
                <a:latin typeface="Open Sauce Bold"/>
                <a:ea typeface="Open Sauce Bold"/>
                <a:cs typeface="Open Sauce Bold"/>
                <a:sym typeface="Open Sauce Bold"/>
              </a:rPr>
              <a:t>“Sostgorod: the problem of building socialist cities”, 1930</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2958141">
            <a:off x="1586892" y="3576121"/>
            <a:ext cx="1111932" cy="1982773"/>
          </a:xfrm>
          <a:custGeom>
            <a:avLst/>
            <a:gdLst/>
            <a:ahLst/>
            <a:cxnLst/>
            <a:rect r="r" b="b" t="t" l="l"/>
            <a:pathLst>
              <a:path h="1982773" w="1111932">
                <a:moveTo>
                  <a:pt x="0" y="0"/>
                </a:moveTo>
                <a:lnTo>
                  <a:pt x="1111932" y="0"/>
                </a:lnTo>
                <a:lnTo>
                  <a:pt x="1111932" y="1982773"/>
                </a:lnTo>
                <a:lnTo>
                  <a:pt x="0" y="198277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58159" y="5430277"/>
            <a:ext cx="5797714" cy="4856723"/>
          </a:xfrm>
          <a:custGeom>
            <a:avLst/>
            <a:gdLst/>
            <a:ahLst/>
            <a:cxnLst/>
            <a:rect r="r" b="b" t="t" l="l"/>
            <a:pathLst>
              <a:path h="4856723" w="5797714">
                <a:moveTo>
                  <a:pt x="0" y="0"/>
                </a:moveTo>
                <a:lnTo>
                  <a:pt x="5797714" y="0"/>
                </a:lnTo>
                <a:lnTo>
                  <a:pt x="5797714" y="4856723"/>
                </a:lnTo>
                <a:lnTo>
                  <a:pt x="0" y="4856723"/>
                </a:lnTo>
                <a:lnTo>
                  <a:pt x="0" y="0"/>
                </a:lnTo>
                <a:close/>
              </a:path>
            </a:pathLst>
          </a:custGeom>
          <a:blipFill>
            <a:blip r:embed="rId4"/>
            <a:stretch>
              <a:fillRect l="0" t="0" r="0" b="0"/>
            </a:stretch>
          </a:blipFill>
        </p:spPr>
      </p:sp>
      <p:sp>
        <p:nvSpPr>
          <p:cNvPr name="Freeform 4" id="4"/>
          <p:cNvSpPr/>
          <p:nvPr/>
        </p:nvSpPr>
        <p:spPr>
          <a:xfrm flipH="false" flipV="false" rot="0">
            <a:off x="7142437" y="5897302"/>
            <a:ext cx="5382614" cy="3922672"/>
          </a:xfrm>
          <a:custGeom>
            <a:avLst/>
            <a:gdLst/>
            <a:ahLst/>
            <a:cxnLst/>
            <a:rect r="r" b="b" t="t" l="l"/>
            <a:pathLst>
              <a:path h="3922672" w="5382614">
                <a:moveTo>
                  <a:pt x="0" y="0"/>
                </a:moveTo>
                <a:lnTo>
                  <a:pt x="5382615" y="0"/>
                </a:lnTo>
                <a:lnTo>
                  <a:pt x="5382615" y="3922672"/>
                </a:lnTo>
                <a:lnTo>
                  <a:pt x="0" y="3922672"/>
                </a:lnTo>
                <a:lnTo>
                  <a:pt x="0" y="0"/>
                </a:lnTo>
                <a:close/>
              </a:path>
            </a:pathLst>
          </a:custGeom>
          <a:blipFill>
            <a:blip r:embed="rId5"/>
            <a:stretch>
              <a:fillRect l="0" t="0" r="0" b="0"/>
            </a:stretch>
          </a:blipFill>
        </p:spPr>
      </p:sp>
      <p:sp>
        <p:nvSpPr>
          <p:cNvPr name="TextBox 5" id="5"/>
          <p:cNvSpPr txBox="true"/>
          <p:nvPr/>
        </p:nvSpPr>
        <p:spPr>
          <a:xfrm rot="0">
            <a:off x="199749" y="-123825"/>
            <a:ext cx="18288000" cy="2245487"/>
          </a:xfrm>
          <a:prstGeom prst="rect">
            <a:avLst/>
          </a:prstGeom>
        </p:spPr>
        <p:txBody>
          <a:bodyPr anchor="t" rtlCol="false" tIns="0" lIns="0" bIns="0" rIns="0">
            <a:spAutoFit/>
          </a:bodyPr>
          <a:lstStyle/>
          <a:p>
            <a:pPr algn="l">
              <a:lnSpc>
                <a:spcPts val="9058"/>
              </a:lnSpc>
            </a:pPr>
            <a:r>
              <a:rPr lang="en-US" b="true" sz="6470">
                <a:solidFill>
                  <a:srgbClr val="000000"/>
                </a:solidFill>
                <a:latin typeface="Open Sauce Bold"/>
                <a:ea typeface="Open Sauce Bold"/>
                <a:cs typeface="Open Sauce Bold"/>
                <a:sym typeface="Open Sauce Bold"/>
              </a:rPr>
              <a:t>“The living cell”: between utopia and liberation</a:t>
            </a:r>
          </a:p>
        </p:txBody>
      </p:sp>
      <p:sp>
        <p:nvSpPr>
          <p:cNvPr name="TextBox 6" id="6"/>
          <p:cNvSpPr txBox="true"/>
          <p:nvPr/>
        </p:nvSpPr>
        <p:spPr>
          <a:xfrm rot="0">
            <a:off x="3257016" y="4757176"/>
            <a:ext cx="15030984" cy="1298575"/>
          </a:xfrm>
          <a:prstGeom prst="rect">
            <a:avLst/>
          </a:prstGeom>
        </p:spPr>
        <p:txBody>
          <a:bodyPr anchor="t" rtlCol="false" tIns="0" lIns="0" bIns="0" rIns="0">
            <a:spAutoFit/>
          </a:bodyPr>
          <a:lstStyle/>
          <a:p>
            <a:pPr algn="l">
              <a:lnSpc>
                <a:spcPts val="3499"/>
              </a:lnSpc>
            </a:pPr>
            <a:r>
              <a:rPr lang="en-US" sz="2499">
                <a:solidFill>
                  <a:srgbClr val="000000"/>
                </a:solidFill>
                <a:latin typeface="Open Sauce"/>
                <a:ea typeface="Open Sauce"/>
                <a:cs typeface="Open Sauce"/>
                <a:sym typeface="Open Sauce"/>
              </a:rPr>
              <a:t>“All the achievements of contemporary architecture and applied art must be mobilized so that a </a:t>
            </a:r>
            <a:r>
              <a:rPr lang="en-US" b="true" sz="2499">
                <a:solidFill>
                  <a:srgbClr val="000000"/>
                </a:solidFill>
                <a:latin typeface="Open Sauce Bold"/>
                <a:ea typeface="Open Sauce Bold"/>
                <a:cs typeface="Open Sauce Bold"/>
                <a:sym typeface="Open Sauce Bold"/>
              </a:rPr>
              <a:t>healthy and happy life </a:t>
            </a:r>
            <a:r>
              <a:rPr lang="en-US" sz="2499">
                <a:solidFill>
                  <a:srgbClr val="000000"/>
                </a:solidFill>
                <a:latin typeface="Open Sauce"/>
                <a:ea typeface="Open Sauce"/>
                <a:cs typeface="Open Sauce"/>
                <a:sym typeface="Open Sauce"/>
              </a:rPr>
              <a:t>can be achieved </a:t>
            </a:r>
            <a:r>
              <a:rPr lang="en-US" b="true" sz="2499">
                <a:solidFill>
                  <a:srgbClr val="000000"/>
                </a:solidFill>
                <a:latin typeface="Open Sauce Bold"/>
                <a:ea typeface="Open Sauce Bold"/>
                <a:cs typeface="Open Sauce Bold"/>
                <a:sym typeface="Open Sauce Bold"/>
              </a:rPr>
              <a:t>within the minimum space the living cell offers.</a:t>
            </a:r>
            <a:r>
              <a:rPr lang="en-US" sz="2499">
                <a:solidFill>
                  <a:srgbClr val="000000"/>
                </a:solidFill>
                <a:latin typeface="Open Sauce"/>
                <a:ea typeface="Open Sauce"/>
                <a:cs typeface="Open Sauce"/>
                <a:sym typeface="Open Sauce"/>
              </a:rPr>
              <a:t>” (Milyutin 86 p.) </a:t>
            </a:r>
          </a:p>
        </p:txBody>
      </p:sp>
      <p:sp>
        <p:nvSpPr>
          <p:cNvPr name="TextBox 7" id="7"/>
          <p:cNvSpPr txBox="true"/>
          <p:nvPr/>
        </p:nvSpPr>
        <p:spPr>
          <a:xfrm rot="0">
            <a:off x="449427" y="2718856"/>
            <a:ext cx="15035862" cy="1298575"/>
          </a:xfrm>
          <a:prstGeom prst="rect">
            <a:avLst/>
          </a:prstGeom>
        </p:spPr>
        <p:txBody>
          <a:bodyPr anchor="t" rtlCol="false" tIns="0" lIns="0" bIns="0" rIns="0">
            <a:spAutoFit/>
          </a:bodyPr>
          <a:lstStyle/>
          <a:p>
            <a:pPr algn="ctr">
              <a:lnSpc>
                <a:spcPts val="3499"/>
              </a:lnSpc>
            </a:pPr>
            <a:r>
              <a:rPr lang="en-US" sz="2499">
                <a:solidFill>
                  <a:srgbClr val="000000"/>
                </a:solidFill>
                <a:latin typeface="Open Sauce"/>
                <a:ea typeface="Open Sauce"/>
                <a:cs typeface="Open Sauce"/>
                <a:sym typeface="Open Sauce"/>
              </a:rPr>
              <a:t>Living cell as standardised unit of housing → individual, minimal (break with bourgeoisie possession), acknowledging human dignity</a:t>
            </a:r>
          </a:p>
          <a:p>
            <a:pPr algn="ctr">
              <a:lnSpc>
                <a:spcPts val="3499"/>
              </a:lnSpc>
              <a:spcBef>
                <a:spcPct val="0"/>
              </a:spcBef>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658410" y="1173265"/>
            <a:ext cx="6971179" cy="15363267"/>
          </a:xfrm>
          <a:custGeom>
            <a:avLst/>
            <a:gdLst/>
            <a:ahLst/>
            <a:cxnLst/>
            <a:rect r="r" b="b" t="t" l="l"/>
            <a:pathLst>
              <a:path h="15363267" w="6971179">
                <a:moveTo>
                  <a:pt x="0" y="0"/>
                </a:moveTo>
                <a:lnTo>
                  <a:pt x="6971180" y="0"/>
                </a:lnTo>
                <a:lnTo>
                  <a:pt x="6971180" y="15363267"/>
                </a:lnTo>
                <a:lnTo>
                  <a:pt x="0" y="15363267"/>
                </a:lnTo>
                <a:lnTo>
                  <a:pt x="0" y="0"/>
                </a:lnTo>
                <a:close/>
              </a:path>
            </a:pathLst>
          </a:custGeom>
          <a:blipFill>
            <a:blip r:embed="rId2"/>
            <a:stretch>
              <a:fillRect l="-5715" t="0" r="-14288" b="0"/>
            </a:stretch>
          </a:blipFill>
        </p:spPr>
      </p:sp>
      <p:sp>
        <p:nvSpPr>
          <p:cNvPr name="Freeform 3" id="3"/>
          <p:cNvSpPr/>
          <p:nvPr/>
        </p:nvSpPr>
        <p:spPr>
          <a:xfrm flipH="false" flipV="false" rot="0">
            <a:off x="880457" y="2272241"/>
            <a:ext cx="4579528" cy="3322033"/>
          </a:xfrm>
          <a:custGeom>
            <a:avLst/>
            <a:gdLst/>
            <a:ahLst/>
            <a:cxnLst/>
            <a:rect r="r" b="b" t="t" l="l"/>
            <a:pathLst>
              <a:path h="3322033" w="4579528">
                <a:moveTo>
                  <a:pt x="0" y="0"/>
                </a:moveTo>
                <a:lnTo>
                  <a:pt x="4579527" y="0"/>
                </a:lnTo>
                <a:lnTo>
                  <a:pt x="4579527" y="3322033"/>
                </a:lnTo>
                <a:lnTo>
                  <a:pt x="0" y="3322033"/>
                </a:lnTo>
                <a:lnTo>
                  <a:pt x="0" y="0"/>
                </a:lnTo>
                <a:close/>
              </a:path>
            </a:pathLst>
          </a:custGeom>
          <a:blipFill>
            <a:blip r:embed="rId3"/>
            <a:stretch>
              <a:fillRect l="0" t="0" r="-2881" b="0"/>
            </a:stretch>
          </a:blipFill>
        </p:spPr>
      </p:sp>
      <p:sp>
        <p:nvSpPr>
          <p:cNvPr name="Freeform 4" id="4"/>
          <p:cNvSpPr/>
          <p:nvPr/>
        </p:nvSpPr>
        <p:spPr>
          <a:xfrm flipH="false" flipV="false" rot="0">
            <a:off x="12629590" y="6145584"/>
            <a:ext cx="4960026" cy="3497284"/>
          </a:xfrm>
          <a:custGeom>
            <a:avLst/>
            <a:gdLst/>
            <a:ahLst/>
            <a:cxnLst/>
            <a:rect r="r" b="b" t="t" l="l"/>
            <a:pathLst>
              <a:path h="3497284" w="4960026">
                <a:moveTo>
                  <a:pt x="0" y="0"/>
                </a:moveTo>
                <a:lnTo>
                  <a:pt x="4960026" y="0"/>
                </a:lnTo>
                <a:lnTo>
                  <a:pt x="4960026" y="3497284"/>
                </a:lnTo>
                <a:lnTo>
                  <a:pt x="0" y="3497284"/>
                </a:lnTo>
                <a:lnTo>
                  <a:pt x="0" y="0"/>
                </a:lnTo>
                <a:close/>
              </a:path>
            </a:pathLst>
          </a:custGeom>
          <a:blipFill>
            <a:blip r:embed="rId4"/>
            <a:stretch>
              <a:fillRect l="0" t="0" r="0" b="0"/>
            </a:stretch>
          </a:blipFill>
        </p:spPr>
      </p:sp>
      <p:sp>
        <p:nvSpPr>
          <p:cNvPr name="TextBox 5" id="5"/>
          <p:cNvSpPr txBox="true"/>
          <p:nvPr/>
        </p:nvSpPr>
        <p:spPr>
          <a:xfrm rot="0">
            <a:off x="-1957493" y="70778"/>
            <a:ext cx="8488082" cy="1102487"/>
          </a:xfrm>
          <a:prstGeom prst="rect">
            <a:avLst/>
          </a:prstGeom>
        </p:spPr>
        <p:txBody>
          <a:bodyPr anchor="t" rtlCol="false" tIns="0" lIns="0" bIns="0" rIns="0">
            <a:spAutoFit/>
          </a:bodyPr>
          <a:lstStyle/>
          <a:p>
            <a:pPr algn="ctr">
              <a:lnSpc>
                <a:spcPts val="9058"/>
              </a:lnSpc>
              <a:spcBef>
                <a:spcPct val="0"/>
              </a:spcBef>
            </a:pPr>
            <a:r>
              <a:rPr lang="en-US" b="true" sz="6470">
                <a:solidFill>
                  <a:srgbClr val="000000"/>
                </a:solidFill>
                <a:latin typeface="Open Sauce Bold"/>
                <a:ea typeface="Open Sauce Bold"/>
                <a:cs typeface="Open Sauce Bold"/>
                <a:sym typeface="Open Sauce Bold"/>
              </a:rPr>
              <a:t>8,4 m²</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658410" y="-8165379"/>
            <a:ext cx="6971179" cy="15363267"/>
          </a:xfrm>
          <a:custGeom>
            <a:avLst/>
            <a:gdLst/>
            <a:ahLst/>
            <a:cxnLst/>
            <a:rect r="r" b="b" t="t" l="l"/>
            <a:pathLst>
              <a:path h="15363267" w="6971179">
                <a:moveTo>
                  <a:pt x="0" y="0"/>
                </a:moveTo>
                <a:lnTo>
                  <a:pt x="6971180" y="0"/>
                </a:lnTo>
                <a:lnTo>
                  <a:pt x="6971180" y="15363267"/>
                </a:lnTo>
                <a:lnTo>
                  <a:pt x="0" y="15363267"/>
                </a:lnTo>
                <a:lnTo>
                  <a:pt x="0" y="0"/>
                </a:lnTo>
                <a:close/>
              </a:path>
            </a:pathLst>
          </a:custGeom>
          <a:blipFill>
            <a:blip r:embed="rId2"/>
            <a:stretch>
              <a:fillRect l="-5715" t="0" r="-14288" b="0"/>
            </a:stretch>
          </a:blipFill>
        </p:spPr>
      </p:sp>
      <p:sp>
        <p:nvSpPr>
          <p:cNvPr name="Freeform 3" id="3"/>
          <p:cNvSpPr/>
          <p:nvPr/>
        </p:nvSpPr>
        <p:spPr>
          <a:xfrm flipH="false" flipV="false" rot="0">
            <a:off x="12811272" y="5546212"/>
            <a:ext cx="4904626" cy="2557903"/>
          </a:xfrm>
          <a:custGeom>
            <a:avLst/>
            <a:gdLst/>
            <a:ahLst/>
            <a:cxnLst/>
            <a:rect r="r" b="b" t="t" l="l"/>
            <a:pathLst>
              <a:path h="2557903" w="4904626">
                <a:moveTo>
                  <a:pt x="0" y="0"/>
                </a:moveTo>
                <a:lnTo>
                  <a:pt x="4904626" y="0"/>
                </a:lnTo>
                <a:lnTo>
                  <a:pt x="4904626" y="2557903"/>
                </a:lnTo>
                <a:lnTo>
                  <a:pt x="0" y="2557903"/>
                </a:lnTo>
                <a:lnTo>
                  <a:pt x="0" y="0"/>
                </a:lnTo>
                <a:close/>
              </a:path>
            </a:pathLst>
          </a:custGeom>
          <a:blipFill>
            <a:blip r:embed="rId3"/>
            <a:stretch>
              <a:fillRect l="0" t="0" r="-3792" b="0"/>
            </a:stretch>
          </a:blipFill>
        </p:spPr>
      </p:sp>
      <p:sp>
        <p:nvSpPr>
          <p:cNvPr name="Freeform 4" id="4"/>
          <p:cNvSpPr/>
          <p:nvPr/>
        </p:nvSpPr>
        <p:spPr>
          <a:xfrm flipH="false" flipV="false" rot="0">
            <a:off x="12811272" y="1174393"/>
            <a:ext cx="4904626" cy="3664588"/>
          </a:xfrm>
          <a:custGeom>
            <a:avLst/>
            <a:gdLst/>
            <a:ahLst/>
            <a:cxnLst/>
            <a:rect r="r" b="b" t="t" l="l"/>
            <a:pathLst>
              <a:path h="3664588" w="4904626">
                <a:moveTo>
                  <a:pt x="0" y="0"/>
                </a:moveTo>
                <a:lnTo>
                  <a:pt x="4904626" y="0"/>
                </a:lnTo>
                <a:lnTo>
                  <a:pt x="4904626" y="3664588"/>
                </a:lnTo>
                <a:lnTo>
                  <a:pt x="0" y="3664588"/>
                </a:lnTo>
                <a:lnTo>
                  <a:pt x="0" y="0"/>
                </a:lnTo>
                <a:close/>
              </a:path>
            </a:pathLst>
          </a:custGeom>
          <a:blipFill>
            <a:blip r:embed="rId4"/>
            <a:stretch>
              <a:fillRect l="0" t="0" r="0" b="0"/>
            </a:stretch>
          </a:blipFill>
        </p:spPr>
      </p:sp>
      <p:sp>
        <p:nvSpPr>
          <p:cNvPr name="Freeform 5" id="5"/>
          <p:cNvSpPr/>
          <p:nvPr/>
        </p:nvSpPr>
        <p:spPr>
          <a:xfrm flipH="false" flipV="false" rot="-5400000">
            <a:off x="-1113511" y="4215671"/>
            <a:ext cx="8361351" cy="3439119"/>
          </a:xfrm>
          <a:custGeom>
            <a:avLst/>
            <a:gdLst/>
            <a:ahLst/>
            <a:cxnLst/>
            <a:rect r="r" b="b" t="t" l="l"/>
            <a:pathLst>
              <a:path h="3439119" w="8361351">
                <a:moveTo>
                  <a:pt x="0" y="0"/>
                </a:moveTo>
                <a:lnTo>
                  <a:pt x="8361351" y="0"/>
                </a:lnTo>
                <a:lnTo>
                  <a:pt x="8361351" y="3439118"/>
                </a:lnTo>
                <a:lnTo>
                  <a:pt x="0" y="3439118"/>
                </a:lnTo>
                <a:lnTo>
                  <a:pt x="0" y="0"/>
                </a:lnTo>
                <a:close/>
              </a:path>
            </a:pathLst>
          </a:custGeom>
          <a:blipFill>
            <a:blip r:embed="rId5"/>
            <a:stretch>
              <a:fillRect l="0" t="-23101"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56155" y="5519429"/>
            <a:ext cx="10979652" cy="3469100"/>
          </a:xfrm>
          <a:custGeom>
            <a:avLst/>
            <a:gdLst/>
            <a:ahLst/>
            <a:cxnLst/>
            <a:rect r="r" b="b" t="t" l="l"/>
            <a:pathLst>
              <a:path h="3469100" w="10979652">
                <a:moveTo>
                  <a:pt x="0" y="0"/>
                </a:moveTo>
                <a:lnTo>
                  <a:pt x="10979652" y="0"/>
                </a:lnTo>
                <a:lnTo>
                  <a:pt x="10979652" y="3469100"/>
                </a:lnTo>
                <a:lnTo>
                  <a:pt x="0" y="3469100"/>
                </a:lnTo>
                <a:lnTo>
                  <a:pt x="0" y="0"/>
                </a:lnTo>
                <a:close/>
              </a:path>
            </a:pathLst>
          </a:custGeom>
          <a:blipFill>
            <a:blip r:embed="rId2"/>
            <a:stretch>
              <a:fillRect l="0" t="-41116" r="0" b="0"/>
            </a:stretch>
          </a:blipFill>
        </p:spPr>
      </p:sp>
      <p:sp>
        <p:nvSpPr>
          <p:cNvPr name="Freeform 3" id="3"/>
          <p:cNvSpPr/>
          <p:nvPr/>
        </p:nvSpPr>
        <p:spPr>
          <a:xfrm flipH="false" flipV="false" rot="0">
            <a:off x="12321906" y="307171"/>
            <a:ext cx="5078393" cy="2915283"/>
          </a:xfrm>
          <a:custGeom>
            <a:avLst/>
            <a:gdLst/>
            <a:ahLst/>
            <a:cxnLst/>
            <a:rect r="r" b="b" t="t" l="l"/>
            <a:pathLst>
              <a:path h="2915283" w="5078393">
                <a:moveTo>
                  <a:pt x="0" y="0"/>
                </a:moveTo>
                <a:lnTo>
                  <a:pt x="5078393" y="0"/>
                </a:lnTo>
                <a:lnTo>
                  <a:pt x="5078393" y="2915283"/>
                </a:lnTo>
                <a:lnTo>
                  <a:pt x="0" y="2915283"/>
                </a:lnTo>
                <a:lnTo>
                  <a:pt x="0" y="0"/>
                </a:lnTo>
                <a:close/>
              </a:path>
            </a:pathLst>
          </a:custGeom>
          <a:blipFill>
            <a:blip r:embed="rId3"/>
            <a:stretch>
              <a:fillRect l="0" t="0" r="0" b="0"/>
            </a:stretch>
          </a:blipFill>
        </p:spPr>
      </p:sp>
      <p:sp>
        <p:nvSpPr>
          <p:cNvPr name="Freeform 4" id="4"/>
          <p:cNvSpPr/>
          <p:nvPr/>
        </p:nvSpPr>
        <p:spPr>
          <a:xfrm flipH="false" flipV="false" rot="0">
            <a:off x="12321906" y="3609099"/>
            <a:ext cx="5078393" cy="2598248"/>
          </a:xfrm>
          <a:custGeom>
            <a:avLst/>
            <a:gdLst/>
            <a:ahLst/>
            <a:cxnLst/>
            <a:rect r="r" b="b" t="t" l="l"/>
            <a:pathLst>
              <a:path h="2598248" w="5078393">
                <a:moveTo>
                  <a:pt x="0" y="0"/>
                </a:moveTo>
                <a:lnTo>
                  <a:pt x="5078393" y="0"/>
                </a:lnTo>
                <a:lnTo>
                  <a:pt x="5078393" y="2598247"/>
                </a:lnTo>
                <a:lnTo>
                  <a:pt x="0" y="2598247"/>
                </a:lnTo>
                <a:lnTo>
                  <a:pt x="0" y="0"/>
                </a:lnTo>
                <a:close/>
              </a:path>
            </a:pathLst>
          </a:custGeom>
          <a:blipFill>
            <a:blip r:embed="rId4"/>
            <a:stretch>
              <a:fillRect l="0" t="0" r="0" b="0"/>
            </a:stretch>
          </a:blipFill>
        </p:spPr>
      </p:sp>
      <p:sp>
        <p:nvSpPr>
          <p:cNvPr name="Freeform 5" id="5"/>
          <p:cNvSpPr/>
          <p:nvPr/>
        </p:nvSpPr>
        <p:spPr>
          <a:xfrm flipH="false" flipV="false" rot="0">
            <a:off x="12321906" y="6593991"/>
            <a:ext cx="5078393" cy="2394538"/>
          </a:xfrm>
          <a:custGeom>
            <a:avLst/>
            <a:gdLst/>
            <a:ahLst/>
            <a:cxnLst/>
            <a:rect r="r" b="b" t="t" l="l"/>
            <a:pathLst>
              <a:path h="2394538" w="5078393">
                <a:moveTo>
                  <a:pt x="0" y="0"/>
                </a:moveTo>
                <a:lnTo>
                  <a:pt x="5078393" y="0"/>
                </a:lnTo>
                <a:lnTo>
                  <a:pt x="5078393" y="2394538"/>
                </a:lnTo>
                <a:lnTo>
                  <a:pt x="0" y="2394538"/>
                </a:lnTo>
                <a:lnTo>
                  <a:pt x="0" y="0"/>
                </a:lnTo>
                <a:close/>
              </a:path>
            </a:pathLst>
          </a:custGeom>
          <a:blipFill>
            <a:blip r:embed="rId5"/>
            <a:stretch>
              <a:fillRect l="0" t="-12377" r="0" b="-12377"/>
            </a:stretch>
          </a:blipFill>
        </p:spPr>
      </p:sp>
      <p:sp>
        <p:nvSpPr>
          <p:cNvPr name="TextBox 6" id="6"/>
          <p:cNvSpPr txBox="true"/>
          <p:nvPr/>
        </p:nvSpPr>
        <p:spPr>
          <a:xfrm rot="0">
            <a:off x="232198" y="183346"/>
            <a:ext cx="7529499" cy="1102487"/>
          </a:xfrm>
          <a:prstGeom prst="rect">
            <a:avLst/>
          </a:prstGeom>
        </p:spPr>
        <p:txBody>
          <a:bodyPr anchor="t" rtlCol="false" tIns="0" lIns="0" bIns="0" rIns="0">
            <a:spAutoFit/>
          </a:bodyPr>
          <a:lstStyle/>
          <a:p>
            <a:pPr algn="ctr">
              <a:lnSpc>
                <a:spcPts val="9058"/>
              </a:lnSpc>
              <a:spcBef>
                <a:spcPct val="0"/>
              </a:spcBef>
            </a:pPr>
            <a:r>
              <a:rPr lang="en-US" b="true" sz="6470">
                <a:solidFill>
                  <a:srgbClr val="000000"/>
                </a:solidFill>
                <a:latin typeface="Open Sauce Bold"/>
                <a:ea typeface="Open Sauce Bold"/>
                <a:cs typeface="Open Sauce Bold"/>
                <a:sym typeface="Open Sauce Bold"/>
              </a:rPr>
              <a:t>Real application</a:t>
            </a:r>
          </a:p>
        </p:txBody>
      </p:sp>
      <p:sp>
        <p:nvSpPr>
          <p:cNvPr name="TextBox 7" id="7"/>
          <p:cNvSpPr txBox="true"/>
          <p:nvPr/>
        </p:nvSpPr>
        <p:spPr>
          <a:xfrm rot="0">
            <a:off x="756155" y="1533889"/>
            <a:ext cx="10309865" cy="4111625"/>
          </a:xfrm>
          <a:prstGeom prst="rect">
            <a:avLst/>
          </a:prstGeom>
        </p:spPr>
        <p:txBody>
          <a:bodyPr anchor="t" rtlCol="false" tIns="0" lIns="0" bIns="0" rIns="0">
            <a:spAutoFit/>
          </a:bodyPr>
          <a:lstStyle/>
          <a:p>
            <a:pPr algn="l">
              <a:lnSpc>
                <a:spcPts val="3499"/>
              </a:lnSpc>
            </a:pPr>
            <a:r>
              <a:rPr lang="en-US" sz="2499">
                <a:solidFill>
                  <a:srgbClr val="000000"/>
                </a:solidFill>
                <a:latin typeface="Open Sauce"/>
                <a:ea typeface="Open Sauce"/>
                <a:cs typeface="Open Sauce"/>
                <a:sym typeface="Open Sauce"/>
              </a:rPr>
              <a:t>Narkomfin (housing for employees of the National Finance Ministry), 1928-1929 → Moisei Ginzburg + Ignaty Milinis, ordered by Milyutin.</a:t>
            </a:r>
          </a:p>
          <a:p>
            <a:pPr algn="l">
              <a:lnSpc>
                <a:spcPts val="4200"/>
              </a:lnSpc>
            </a:pPr>
          </a:p>
          <a:p>
            <a:pPr algn="l">
              <a:lnSpc>
                <a:spcPts val="3499"/>
              </a:lnSpc>
            </a:pPr>
            <a:r>
              <a:rPr lang="en-US" sz="2499">
                <a:solidFill>
                  <a:srgbClr val="000000"/>
                </a:solidFill>
                <a:latin typeface="Open Sauce"/>
                <a:ea typeface="Open Sauce"/>
                <a:cs typeface="Open Sauce"/>
                <a:sym typeface="Open Sauce"/>
              </a:rPr>
              <a:t>“Yet the minimalism of Narkomfin’s dwelling units was tempered by the collective provisions in the other blocks and served as a physical mini-rehearsal of the desired optimum of fully-fledged collective living.” (Kallis, 210p.)</a:t>
            </a:r>
          </a:p>
          <a:p>
            <a:pPr algn="l">
              <a:lnSpc>
                <a:spcPts val="4200"/>
              </a:lnSpc>
            </a:pPr>
          </a:p>
        </p:txBody>
      </p:sp>
      <p:sp>
        <p:nvSpPr>
          <p:cNvPr name="TextBox 8" id="8"/>
          <p:cNvSpPr txBox="true"/>
          <p:nvPr/>
        </p:nvSpPr>
        <p:spPr>
          <a:xfrm rot="0">
            <a:off x="15693678" y="8990148"/>
            <a:ext cx="2343596" cy="1102487"/>
          </a:xfrm>
          <a:prstGeom prst="rect">
            <a:avLst/>
          </a:prstGeom>
        </p:spPr>
        <p:txBody>
          <a:bodyPr anchor="t" rtlCol="false" tIns="0" lIns="0" bIns="0" rIns="0">
            <a:spAutoFit/>
          </a:bodyPr>
          <a:lstStyle/>
          <a:p>
            <a:pPr algn="ctr">
              <a:lnSpc>
                <a:spcPts val="9058"/>
              </a:lnSpc>
              <a:spcBef>
                <a:spcPct val="0"/>
              </a:spcBef>
            </a:pPr>
            <a:r>
              <a:rPr lang="en-US" b="true" sz="6470">
                <a:solidFill>
                  <a:srgbClr val="000000"/>
                </a:solidFill>
                <a:latin typeface="Open Sauce Bold"/>
                <a:ea typeface="Open Sauce Bold"/>
                <a:cs typeface="Open Sauce Bold"/>
                <a:sym typeface="Open Sauce Bold"/>
              </a:rPr>
              <a:t>but.....</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470240" y="1180339"/>
            <a:ext cx="10640637" cy="5346613"/>
          </a:xfrm>
          <a:custGeom>
            <a:avLst/>
            <a:gdLst/>
            <a:ahLst/>
            <a:cxnLst/>
            <a:rect r="r" b="b" t="t" l="l"/>
            <a:pathLst>
              <a:path h="5346613" w="10640637">
                <a:moveTo>
                  <a:pt x="0" y="0"/>
                </a:moveTo>
                <a:lnTo>
                  <a:pt x="10640638" y="0"/>
                </a:lnTo>
                <a:lnTo>
                  <a:pt x="10640638" y="5346614"/>
                </a:lnTo>
                <a:lnTo>
                  <a:pt x="0" y="5346614"/>
                </a:lnTo>
                <a:lnTo>
                  <a:pt x="0" y="0"/>
                </a:lnTo>
                <a:close/>
              </a:path>
            </a:pathLst>
          </a:custGeom>
          <a:blipFill>
            <a:blip r:embed="rId2"/>
            <a:stretch>
              <a:fillRect l="0" t="0" r="0" b="0"/>
            </a:stretch>
          </a:blipFill>
        </p:spPr>
      </p:sp>
      <p:sp>
        <p:nvSpPr>
          <p:cNvPr name="Freeform 3" id="3"/>
          <p:cNvSpPr/>
          <p:nvPr/>
        </p:nvSpPr>
        <p:spPr>
          <a:xfrm flipH="false" flipV="false" rot="0">
            <a:off x="159546" y="4918629"/>
            <a:ext cx="7625441" cy="5047212"/>
          </a:xfrm>
          <a:custGeom>
            <a:avLst/>
            <a:gdLst/>
            <a:ahLst/>
            <a:cxnLst/>
            <a:rect r="r" b="b" t="t" l="l"/>
            <a:pathLst>
              <a:path h="5047212" w="7625441">
                <a:moveTo>
                  <a:pt x="0" y="0"/>
                </a:moveTo>
                <a:lnTo>
                  <a:pt x="7625441" y="0"/>
                </a:lnTo>
                <a:lnTo>
                  <a:pt x="7625441" y="5047211"/>
                </a:lnTo>
                <a:lnTo>
                  <a:pt x="0" y="5047211"/>
                </a:lnTo>
                <a:lnTo>
                  <a:pt x="0" y="0"/>
                </a:lnTo>
                <a:close/>
              </a:path>
            </a:pathLst>
          </a:custGeom>
          <a:blipFill>
            <a:blip r:embed="rId3"/>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297693" y="216891"/>
            <a:ext cx="7381222" cy="1102487"/>
          </a:xfrm>
          <a:prstGeom prst="rect">
            <a:avLst/>
          </a:prstGeom>
        </p:spPr>
        <p:txBody>
          <a:bodyPr anchor="t" rtlCol="false" tIns="0" lIns="0" bIns="0" rIns="0">
            <a:spAutoFit/>
          </a:bodyPr>
          <a:lstStyle/>
          <a:p>
            <a:pPr algn="ctr">
              <a:lnSpc>
                <a:spcPts val="9058"/>
              </a:lnSpc>
              <a:spcBef>
                <a:spcPct val="0"/>
              </a:spcBef>
            </a:pPr>
            <a:r>
              <a:rPr lang="en-US" b="true" sz="6470">
                <a:solidFill>
                  <a:srgbClr val="000000"/>
                </a:solidFill>
                <a:latin typeface="Open Sauce Bold"/>
                <a:ea typeface="Open Sauce Bold"/>
                <a:cs typeface="Open Sauce Bold"/>
                <a:sym typeface="Open Sauce Bold"/>
              </a:rPr>
              <a:t>Sources</a:t>
            </a:r>
          </a:p>
        </p:txBody>
      </p:sp>
      <p:sp>
        <p:nvSpPr>
          <p:cNvPr name="TextBox 3" id="3"/>
          <p:cNvSpPr txBox="true"/>
          <p:nvPr/>
        </p:nvSpPr>
        <p:spPr>
          <a:xfrm rot="0">
            <a:off x="317053" y="1966877"/>
            <a:ext cx="16942247" cy="5857875"/>
          </a:xfrm>
          <a:prstGeom prst="rect">
            <a:avLst/>
          </a:prstGeom>
        </p:spPr>
        <p:txBody>
          <a:bodyPr anchor="t" rtlCol="false" tIns="0" lIns="0" bIns="0" rIns="0">
            <a:spAutoFit/>
          </a:bodyPr>
          <a:lstStyle/>
          <a:p>
            <a:pPr algn="l" marL="647700" indent="-323850" lvl="1">
              <a:lnSpc>
                <a:spcPts val="4200"/>
              </a:lnSpc>
              <a:buFont typeface="Arial"/>
              <a:buChar char="•"/>
            </a:pPr>
            <a:r>
              <a:rPr lang="en-US" sz="3000">
                <a:solidFill>
                  <a:srgbClr val="000000"/>
                </a:solidFill>
                <a:latin typeface="Open Sauce"/>
                <a:ea typeface="Open Sauce"/>
                <a:cs typeface="Open Sauce"/>
                <a:sym typeface="Open Sauce"/>
              </a:rPr>
              <a:t>Kallis, Aristotle, The minimum dwelling revisited, Bloomsbury visual arts, 2023.</a:t>
            </a:r>
          </a:p>
          <a:p>
            <a:pPr algn="l" marL="647700" indent="-323850" lvl="1">
              <a:lnSpc>
                <a:spcPts val="4200"/>
              </a:lnSpc>
              <a:buFont typeface="Arial"/>
              <a:buChar char="•"/>
            </a:pPr>
            <a:r>
              <a:rPr lang="en-US" sz="3000">
                <a:solidFill>
                  <a:srgbClr val="000000"/>
                </a:solidFill>
                <a:latin typeface="Open Sauce"/>
                <a:ea typeface="Open Sauce"/>
                <a:cs typeface="Open Sauce"/>
                <a:sym typeface="Open Sauce"/>
              </a:rPr>
              <a:t>Ginzburg, Moisei, Style and epoch, MIT press, 1982.</a:t>
            </a:r>
          </a:p>
          <a:p>
            <a:pPr algn="l" marL="647700" indent="-323850" lvl="1">
              <a:lnSpc>
                <a:spcPts val="4200"/>
              </a:lnSpc>
              <a:buFont typeface="Arial"/>
              <a:buChar char="•"/>
            </a:pPr>
            <a:r>
              <a:rPr lang="en-US" sz="3000">
                <a:solidFill>
                  <a:srgbClr val="000000"/>
                </a:solidFill>
                <a:latin typeface="Open Sauce"/>
                <a:ea typeface="Open Sauce"/>
                <a:cs typeface="Open Sauce"/>
                <a:sym typeface="Open Sauce"/>
              </a:rPr>
              <a:t>Guillén, Mauro ‘Scientifi c Management’s Lost Aesthetic. Architecture, Organization, and Taylorized Beauty of the Mechanical’, Administrative Science Quarterly, 1997, 682–715.</a:t>
            </a:r>
          </a:p>
          <a:p>
            <a:pPr algn="l" marL="647700" indent="-323850" lvl="1">
              <a:lnSpc>
                <a:spcPts val="4200"/>
              </a:lnSpc>
              <a:buFont typeface="Arial"/>
              <a:buChar char="•"/>
            </a:pPr>
            <a:r>
              <a:rPr lang="en-US" sz="3000">
                <a:solidFill>
                  <a:srgbClr val="000000"/>
                </a:solidFill>
                <a:latin typeface="Open Sauce"/>
                <a:ea typeface="Open Sauce"/>
                <a:cs typeface="Open Sauce"/>
                <a:sym typeface="Open Sauce"/>
              </a:rPr>
              <a:t>Milyutin, Nikolai Aleksandrovich. Sotsgorod: The Problem of Building Socialist </a:t>
            </a:r>
            <a:r>
              <a:rPr lang="en-US" sz="3000">
                <a:solidFill>
                  <a:srgbClr val="000000"/>
                </a:solidFill>
                <a:latin typeface="Open Sauce"/>
                <a:ea typeface="Open Sauce"/>
                <a:cs typeface="Open Sauce"/>
                <a:sym typeface="Open Sauce"/>
              </a:rPr>
              <a:t>Cities, MIT Press, 1974.</a:t>
            </a:r>
          </a:p>
          <a:p>
            <a:pPr algn="l" marL="647700" indent="-323850" lvl="1">
              <a:lnSpc>
                <a:spcPts val="4200"/>
              </a:lnSpc>
              <a:buFont typeface="Arial"/>
              <a:buChar char="•"/>
            </a:pPr>
            <a:r>
              <a:rPr lang="en-US" sz="3000">
                <a:solidFill>
                  <a:srgbClr val="000000"/>
                </a:solidFill>
                <a:latin typeface="Open Sauce"/>
                <a:ea typeface="Open Sauce"/>
                <a:cs typeface="Open Sauce"/>
                <a:sym typeface="Open Sauce"/>
              </a:rPr>
              <a:t>Teige, Karel. </a:t>
            </a:r>
            <a:r>
              <a:rPr lang="en-US" sz="3000">
                <a:solidFill>
                  <a:srgbClr val="000000"/>
                </a:solidFill>
                <a:latin typeface="Open Sauce"/>
                <a:ea typeface="Open Sauce"/>
                <a:cs typeface="Open Sauce"/>
                <a:sym typeface="Open Sauce"/>
              </a:rPr>
              <a:t>The minimum dwelling. MIT press, 2002.</a:t>
            </a:r>
          </a:p>
          <a:p>
            <a:pPr algn="l" marL="647700" indent="-323850" lvl="1">
              <a:lnSpc>
                <a:spcPts val="4200"/>
              </a:lnSpc>
              <a:buFont typeface="Arial"/>
              <a:buChar char="•"/>
            </a:pPr>
            <a:r>
              <a:rPr lang="en-US" sz="3000">
                <a:solidFill>
                  <a:srgbClr val="000000"/>
                </a:solidFill>
                <a:latin typeface="Open Sauce"/>
                <a:ea typeface="Open Sauce"/>
                <a:cs typeface="Open Sauce"/>
                <a:sym typeface="Open Sauce"/>
              </a:rPr>
              <a:t>Rabinbach, Anson. </a:t>
            </a:r>
            <a:r>
              <a:rPr lang="en-US" sz="3000">
                <a:solidFill>
                  <a:srgbClr val="000000"/>
                </a:solidFill>
                <a:latin typeface="Open Sauce"/>
                <a:ea typeface="Open Sauce"/>
                <a:cs typeface="Open Sauce"/>
                <a:sym typeface="Open Sauce"/>
              </a:rPr>
              <a:t>The human motor: Energy, fatigue, and the origins of modernity. Univ of California Press, 1992.</a:t>
            </a:r>
          </a:p>
          <a:p>
            <a:pPr algn="l" marL="647700" indent="-323850" lvl="1">
              <a:lnSpc>
                <a:spcPts val="4200"/>
              </a:lnSpc>
              <a:buFont typeface="Arial"/>
              <a:buChar char="•"/>
            </a:pPr>
            <a:r>
              <a:rPr lang="en-US" sz="3000">
                <a:solidFill>
                  <a:srgbClr val="000000"/>
                </a:solidFill>
                <a:latin typeface="Open Sauce"/>
                <a:ea typeface="Open Sauce"/>
                <a:cs typeface="Open Sauce"/>
                <a:sym typeface="Open Sauce"/>
              </a:rPr>
              <a:t>Vinokour Maya , </a:t>
            </a:r>
            <a:r>
              <a:rPr lang="en-US" sz="3000">
                <a:solidFill>
                  <a:srgbClr val="000000"/>
                </a:solidFill>
                <a:latin typeface="Open Sauce"/>
                <a:ea typeface="Open Sauce"/>
                <a:cs typeface="Open Sauce"/>
                <a:sym typeface="Open Sauce"/>
                <a:hlinkClick r:id="rId2" tooltip="https://www.jstor.org/stable/10.7591/jj.1950493"/>
              </a:rPr>
              <a:t>Work Flows: Stalinist Liquids in Russian Labor Culture</a:t>
            </a:r>
            <a:r>
              <a:rPr lang="en-US" sz="3000">
                <a:solidFill>
                  <a:srgbClr val="000000"/>
                </a:solidFill>
                <a:latin typeface="Open Sauce"/>
                <a:ea typeface="Open Sauce"/>
                <a:cs typeface="Open Sauce"/>
                <a:sym typeface="Open Sauce"/>
              </a:rPr>
              <a:t>, </a:t>
            </a:r>
            <a:r>
              <a:rPr lang="en-US" sz="3000">
                <a:solidFill>
                  <a:srgbClr val="000000"/>
                </a:solidFill>
                <a:latin typeface="Open Sauce"/>
                <a:ea typeface="Open Sauce"/>
                <a:cs typeface="Open Sauce"/>
                <a:sym typeface="Open Sauce"/>
              </a:rPr>
              <a:t>2024. </a:t>
            </a:r>
          </a:p>
          <a:p>
            <a:pPr algn="l">
              <a:lnSpc>
                <a:spcPts val="4200"/>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15819" y="185887"/>
            <a:ext cx="6830764" cy="1102487"/>
          </a:xfrm>
          <a:prstGeom prst="rect">
            <a:avLst/>
          </a:prstGeom>
        </p:spPr>
        <p:txBody>
          <a:bodyPr anchor="t" rtlCol="false" tIns="0" lIns="0" bIns="0" rIns="0">
            <a:spAutoFit/>
          </a:bodyPr>
          <a:lstStyle/>
          <a:p>
            <a:pPr algn="ctr">
              <a:lnSpc>
                <a:spcPts val="9058"/>
              </a:lnSpc>
              <a:spcBef>
                <a:spcPct val="0"/>
              </a:spcBef>
            </a:pPr>
            <a:r>
              <a:rPr lang="en-US" b="true" sz="6470">
                <a:solidFill>
                  <a:srgbClr val="000000"/>
                </a:solidFill>
                <a:latin typeface="Open Sauce Bold"/>
                <a:ea typeface="Open Sauce Bold"/>
                <a:cs typeface="Open Sauce Bold"/>
                <a:sym typeface="Open Sauce Bold"/>
              </a:rPr>
              <a:t>Intelectual field  </a:t>
            </a:r>
          </a:p>
        </p:txBody>
      </p:sp>
      <p:sp>
        <p:nvSpPr>
          <p:cNvPr name="TextBox 3" id="3"/>
          <p:cNvSpPr txBox="true"/>
          <p:nvPr/>
        </p:nvSpPr>
        <p:spPr>
          <a:xfrm rot="0">
            <a:off x="269662" y="1809119"/>
            <a:ext cx="17748676" cy="7432675"/>
          </a:xfrm>
          <a:prstGeom prst="rect">
            <a:avLst/>
          </a:prstGeom>
        </p:spPr>
        <p:txBody>
          <a:bodyPr anchor="t" rtlCol="false" tIns="0" lIns="0" bIns="0" rIns="0">
            <a:spAutoFit/>
          </a:bodyPr>
          <a:lstStyle/>
          <a:p>
            <a:pPr algn="l" marL="539749" indent="-269875" lvl="1">
              <a:lnSpc>
                <a:spcPts val="3499"/>
              </a:lnSpc>
              <a:buFont typeface="Arial"/>
              <a:buChar char="•"/>
            </a:pPr>
            <a:r>
              <a:rPr lang="en-US" sz="2499">
                <a:solidFill>
                  <a:srgbClr val="000000"/>
                </a:solidFill>
                <a:latin typeface="Open Sauce"/>
                <a:ea typeface="Open Sauce"/>
                <a:cs typeface="Open Sauce"/>
                <a:sym typeface="Open Sauce"/>
              </a:rPr>
              <a:t>XX thc. imagination was captured by organisational sciences</a:t>
            </a:r>
          </a:p>
          <a:p>
            <a:pPr algn="l" marL="539749" indent="-269875" lvl="1">
              <a:lnSpc>
                <a:spcPts val="3499"/>
              </a:lnSpc>
              <a:buFont typeface="Arial"/>
              <a:buChar char="•"/>
            </a:pPr>
            <a:r>
              <a:rPr lang="en-US" sz="2499">
                <a:solidFill>
                  <a:srgbClr val="000000"/>
                </a:solidFill>
                <a:latin typeface="Open Sauce"/>
                <a:ea typeface="Open Sauce"/>
                <a:cs typeface="Open Sauce"/>
                <a:sym typeface="Open Sauce"/>
              </a:rPr>
              <a:t>“The human motor” as metaphor for modernity → ergonomics concerned with energy expenditures and labour fatigue</a:t>
            </a:r>
          </a:p>
          <a:p>
            <a:pPr algn="l" marL="1079499" indent="-359833" lvl="2">
              <a:lnSpc>
                <a:spcPts val="3499"/>
              </a:lnSpc>
              <a:buFont typeface="Arial"/>
              <a:buChar char="⚬"/>
            </a:pPr>
            <a:r>
              <a:rPr lang="en-US" sz="2499">
                <a:solidFill>
                  <a:srgbClr val="000000"/>
                </a:solidFill>
                <a:latin typeface="Open Sauce"/>
                <a:ea typeface="Open Sauce"/>
                <a:cs typeface="Open Sauce"/>
                <a:sym typeface="Open Sauce"/>
              </a:rPr>
              <a:t>Human body equated to the working machine, so logical, malleable and permitted for change</a:t>
            </a:r>
          </a:p>
          <a:p>
            <a:pPr algn="l" marL="1079499" indent="-359833" lvl="2">
              <a:lnSpc>
                <a:spcPts val="3499"/>
              </a:lnSpc>
              <a:buFont typeface="Arial"/>
              <a:buChar char="⚬"/>
            </a:pPr>
            <a:r>
              <a:rPr lang="en-US" b="true" sz="2499">
                <a:solidFill>
                  <a:srgbClr val="000000"/>
                </a:solidFill>
                <a:latin typeface="Open Sauce Bold"/>
                <a:ea typeface="Open Sauce Bold"/>
                <a:cs typeface="Open Sauce Bold"/>
                <a:sym typeface="Open Sauce Bold"/>
              </a:rPr>
              <a:t>Just as rational thinking could illuminate the natural sciences, so too could social life, especially labour, be engineered, optimised and mathematically regulated</a:t>
            </a:r>
            <a:r>
              <a:rPr lang="en-US" sz="2499">
                <a:solidFill>
                  <a:srgbClr val="000000"/>
                </a:solidFill>
                <a:latin typeface="Open Sauce"/>
                <a:ea typeface="Open Sauce"/>
                <a:cs typeface="Open Sauce"/>
                <a:sym typeface="Open Sauce"/>
              </a:rPr>
              <a:t>.</a:t>
            </a:r>
          </a:p>
          <a:p>
            <a:pPr algn="l" marL="1079499" indent="-359833" lvl="2">
              <a:lnSpc>
                <a:spcPts val="3499"/>
              </a:lnSpc>
              <a:buFont typeface="Arial"/>
              <a:buChar char="⚬"/>
            </a:pPr>
            <a:r>
              <a:rPr lang="en-US" sz="2499">
                <a:solidFill>
                  <a:srgbClr val="000000"/>
                </a:solidFill>
                <a:latin typeface="Open Sauce"/>
                <a:ea typeface="Open Sauce"/>
                <a:cs typeface="Open Sauce"/>
                <a:sym typeface="Open Sauce"/>
              </a:rPr>
              <a:t>→ movement sciences</a:t>
            </a:r>
          </a:p>
          <a:p>
            <a:pPr algn="l" marL="539749" indent="-269875" lvl="1">
              <a:lnSpc>
                <a:spcPts val="3499"/>
              </a:lnSpc>
              <a:buFont typeface="Arial"/>
              <a:buChar char="•"/>
            </a:pPr>
            <a:r>
              <a:rPr lang="en-US" sz="2499">
                <a:solidFill>
                  <a:srgbClr val="000000"/>
                </a:solidFill>
                <a:latin typeface="Open Sauce"/>
                <a:ea typeface="Open Sauce"/>
                <a:cs typeface="Open Sauce"/>
                <a:sym typeface="Open Sauce"/>
              </a:rPr>
              <a:t>“Productivism &lt;...&gt; was politically promiscuous.” (Rabinbach, 272 p.) → rise of humanised Taylorism in Europe in the afterwar period.</a:t>
            </a:r>
          </a:p>
          <a:p>
            <a:pPr algn="l" marL="1079499" indent="-359833" lvl="2">
              <a:lnSpc>
                <a:spcPts val="3499"/>
              </a:lnSpc>
              <a:buFont typeface="Arial"/>
              <a:buChar char="⚬"/>
            </a:pPr>
            <a:r>
              <a:rPr lang="en-US" sz="2499">
                <a:solidFill>
                  <a:srgbClr val="000000"/>
                </a:solidFill>
                <a:latin typeface="Open Sauce"/>
                <a:ea typeface="Open Sauce"/>
                <a:cs typeface="Open Sauce"/>
                <a:sym typeface="Open Sauce"/>
              </a:rPr>
              <a:t>Reegnineering society to minimise social conflict </a:t>
            </a:r>
          </a:p>
          <a:p>
            <a:pPr algn="l" marL="1079499" indent="-359833" lvl="2">
              <a:lnSpc>
                <a:spcPts val="3499"/>
              </a:lnSpc>
              <a:buFont typeface="Arial"/>
              <a:buChar char="⚬"/>
            </a:pPr>
            <a:r>
              <a:rPr lang="en-US" sz="2499">
                <a:solidFill>
                  <a:srgbClr val="000000"/>
                </a:solidFill>
                <a:latin typeface="Open Sauce"/>
                <a:ea typeface="Open Sauce"/>
                <a:cs typeface="Open Sauce"/>
                <a:sym typeface="Open Sauce"/>
                <a:hlinkClick r:id="rId2" tooltip="https://en.wikipedia.org/wiki/Frederick_Winslow_Taylor"/>
              </a:rPr>
              <a:t>Frederick Winslow Taylor</a:t>
            </a:r>
          </a:p>
          <a:p>
            <a:pPr algn="l" marL="1619248" indent="-404812" lvl="3">
              <a:lnSpc>
                <a:spcPts val="3499"/>
              </a:lnSpc>
              <a:buFont typeface="Arial"/>
              <a:buChar char="￭"/>
            </a:pPr>
            <a:r>
              <a:rPr lang="en-US" sz="2499">
                <a:solidFill>
                  <a:srgbClr val="000000"/>
                </a:solidFill>
                <a:latin typeface="Open Sauce"/>
                <a:ea typeface="Open Sauce"/>
                <a:cs typeface="Open Sauce"/>
                <a:sym typeface="Open Sauce"/>
              </a:rPr>
              <a:t>The division of all shop-floor tasks into their fundamental parts; </a:t>
            </a:r>
          </a:p>
          <a:p>
            <a:pPr algn="l" marL="1619248" indent="-404812" lvl="3">
              <a:lnSpc>
                <a:spcPts val="3499"/>
              </a:lnSpc>
              <a:buFont typeface="Arial"/>
              <a:buChar char="￭"/>
            </a:pPr>
            <a:r>
              <a:rPr lang="en-US" sz="2499">
                <a:solidFill>
                  <a:srgbClr val="000000"/>
                </a:solidFill>
                <a:latin typeface="Open Sauce"/>
                <a:ea typeface="Open Sauce"/>
                <a:cs typeface="Open Sauce"/>
                <a:sym typeface="Open Sauce"/>
              </a:rPr>
              <a:t>T</a:t>
            </a:r>
            <a:r>
              <a:rPr lang="en-US" sz="2499">
                <a:solidFill>
                  <a:srgbClr val="000000"/>
                </a:solidFill>
                <a:latin typeface="Open Sauce"/>
                <a:ea typeface="Open Sauce"/>
                <a:cs typeface="Open Sauce"/>
                <a:sym typeface="Open Sauce"/>
              </a:rPr>
              <a:t>he analysis and design of each task to achieve maximus efficiency and ease of imitation; </a:t>
            </a:r>
          </a:p>
          <a:p>
            <a:pPr algn="l" marL="1619248" indent="-404812" lvl="3">
              <a:lnSpc>
                <a:spcPts val="3499"/>
              </a:lnSpc>
              <a:buFont typeface="Arial"/>
              <a:buChar char="￭"/>
            </a:pPr>
            <a:r>
              <a:rPr lang="en-US" sz="2499">
                <a:solidFill>
                  <a:srgbClr val="000000"/>
                </a:solidFill>
                <a:latin typeface="Open Sauce"/>
                <a:ea typeface="Open Sauce"/>
                <a:cs typeface="Open Sauce"/>
                <a:sym typeface="Open Sauce"/>
              </a:rPr>
              <a:t>T</a:t>
            </a:r>
            <a:r>
              <a:rPr lang="en-US" sz="2499">
                <a:solidFill>
                  <a:srgbClr val="000000"/>
                </a:solidFill>
                <a:latin typeface="Open Sauce"/>
                <a:ea typeface="Open Sauce"/>
                <a:cs typeface="Open Sauce"/>
                <a:sym typeface="Open Sauce"/>
              </a:rPr>
              <a:t>he redesign of tools and machines at standardized models; </a:t>
            </a:r>
          </a:p>
          <a:p>
            <a:pPr algn="l" marL="1619248" indent="-404812" lvl="3">
              <a:lnSpc>
                <a:spcPts val="3499"/>
              </a:lnSpc>
              <a:buFont typeface="Arial"/>
              <a:buChar char="￭"/>
            </a:pPr>
            <a:r>
              <a:rPr lang="en-US" sz="2499">
                <a:solidFill>
                  <a:srgbClr val="000000"/>
                </a:solidFill>
                <a:latin typeface="Open Sauce"/>
                <a:ea typeface="Open Sauce"/>
                <a:cs typeface="Open Sauce"/>
                <a:sym typeface="Open Sauce"/>
              </a:rPr>
              <a:t>T</a:t>
            </a:r>
            <a:r>
              <a:rPr lang="en-US" sz="2499">
                <a:solidFill>
                  <a:srgbClr val="000000"/>
                </a:solidFill>
                <a:latin typeface="Open Sauce"/>
                <a:ea typeface="Open Sauce"/>
                <a:cs typeface="Open Sauce"/>
                <a:sym typeface="Open Sauce"/>
              </a:rPr>
              <a:t>he linking of wages to output; </a:t>
            </a:r>
          </a:p>
          <a:p>
            <a:pPr algn="l" marL="1619248" indent="-404812" lvl="3">
              <a:lnSpc>
                <a:spcPts val="3499"/>
              </a:lnSpc>
              <a:buFont typeface="Arial"/>
              <a:buChar char="￭"/>
            </a:pPr>
            <a:r>
              <a:rPr lang="en-US" sz="2499">
                <a:solidFill>
                  <a:srgbClr val="000000"/>
                </a:solidFill>
                <a:latin typeface="Open Sauce"/>
                <a:ea typeface="Open Sauce"/>
                <a:cs typeface="Open Sauce"/>
                <a:sym typeface="Open Sauce"/>
              </a:rPr>
              <a:t>R</a:t>
            </a:r>
            <a:r>
              <a:rPr lang="en-US" sz="2499">
                <a:solidFill>
                  <a:srgbClr val="000000"/>
                </a:solidFill>
                <a:latin typeface="Open Sauce"/>
                <a:ea typeface="Open Sauce"/>
                <a:cs typeface="Open Sauce"/>
                <a:sym typeface="Open Sauce"/>
              </a:rPr>
              <a:t>ational coordination and administration of production</a:t>
            </a:r>
          </a:p>
          <a:p>
            <a:pPr algn="l">
              <a:lnSpc>
                <a:spcPts val="3499"/>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2313441">
            <a:off x="2002123" y="5308986"/>
            <a:ext cx="1411168" cy="2516363"/>
          </a:xfrm>
          <a:custGeom>
            <a:avLst/>
            <a:gdLst/>
            <a:ahLst/>
            <a:cxnLst/>
            <a:rect r="r" b="b" t="t" l="l"/>
            <a:pathLst>
              <a:path h="2516363" w="1411168">
                <a:moveTo>
                  <a:pt x="0" y="0"/>
                </a:moveTo>
                <a:lnTo>
                  <a:pt x="1411168" y="0"/>
                </a:lnTo>
                <a:lnTo>
                  <a:pt x="1411168" y="2516363"/>
                </a:lnTo>
                <a:lnTo>
                  <a:pt x="0" y="251636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025306">
            <a:off x="11508715" y="7515452"/>
            <a:ext cx="1411168" cy="2516363"/>
          </a:xfrm>
          <a:custGeom>
            <a:avLst/>
            <a:gdLst/>
            <a:ahLst/>
            <a:cxnLst/>
            <a:rect r="r" b="b" t="t" l="l"/>
            <a:pathLst>
              <a:path h="2516363" w="1411168">
                <a:moveTo>
                  <a:pt x="0" y="0"/>
                </a:moveTo>
                <a:lnTo>
                  <a:pt x="1411168" y="0"/>
                </a:lnTo>
                <a:lnTo>
                  <a:pt x="1411168" y="2516363"/>
                </a:lnTo>
                <a:lnTo>
                  <a:pt x="0" y="251636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2707707" y="2818638"/>
            <a:ext cx="9376358" cy="3489325"/>
          </a:xfrm>
          <a:prstGeom prst="rect">
            <a:avLst/>
          </a:prstGeom>
        </p:spPr>
        <p:txBody>
          <a:bodyPr anchor="t" rtlCol="false" tIns="0" lIns="0" bIns="0" rIns="0">
            <a:spAutoFit/>
          </a:bodyPr>
          <a:lstStyle/>
          <a:p>
            <a:pPr algn="l" marL="539749" indent="-269875" lvl="1">
              <a:lnSpc>
                <a:spcPts val="3499"/>
              </a:lnSpc>
              <a:buFont typeface="Arial"/>
              <a:buChar char="•"/>
            </a:pPr>
            <a:r>
              <a:rPr lang="en-US" sz="2499">
                <a:solidFill>
                  <a:srgbClr val="000000"/>
                </a:solidFill>
                <a:latin typeface="Open Sauce"/>
                <a:ea typeface="Open Sauce"/>
                <a:cs typeface="Open Sauce"/>
                <a:sym typeface="Open Sauce"/>
              </a:rPr>
              <a:t>“European modernist arhitects found an aesthetic message in scientific menagement, producing an unlikely synthesis between art and the mechanical world”</a:t>
            </a:r>
            <a:r>
              <a:rPr lang="en-US" sz="2499">
                <a:solidFill>
                  <a:srgbClr val="000000"/>
                </a:solidFill>
                <a:latin typeface="Open Sauce"/>
                <a:ea typeface="Open Sauce"/>
                <a:cs typeface="Open Sauce"/>
                <a:sym typeface="Open Sauce"/>
              </a:rPr>
              <a:t> (Mauro, 683)</a:t>
            </a:r>
          </a:p>
          <a:p>
            <a:pPr algn="l" marL="539749" indent="-269875" lvl="1">
              <a:lnSpc>
                <a:spcPts val="3499"/>
              </a:lnSpc>
              <a:buFont typeface="Arial"/>
              <a:buChar char="•"/>
            </a:pPr>
            <a:r>
              <a:rPr lang="en-US" sz="2499">
                <a:solidFill>
                  <a:srgbClr val="000000"/>
                </a:solidFill>
                <a:latin typeface="Open Sauce"/>
                <a:ea typeface="Open Sauce"/>
                <a:cs typeface="Open Sauce"/>
                <a:sym typeface="Open Sauce"/>
              </a:rPr>
              <a:t>Architects needed to be social engeneers, who would lead rather than follow social revolution.</a:t>
            </a:r>
          </a:p>
          <a:p>
            <a:pPr algn="l" marL="1079499" indent="-359833" lvl="2">
              <a:lnSpc>
                <a:spcPts val="3499"/>
              </a:lnSpc>
              <a:buFont typeface="Arial"/>
              <a:buChar char="⚬"/>
            </a:pPr>
            <a:r>
              <a:rPr lang="en-US" sz="2499">
                <a:solidFill>
                  <a:srgbClr val="000000"/>
                </a:solidFill>
                <a:latin typeface="Open Sauce"/>
                <a:ea typeface="Open Sauce"/>
                <a:cs typeface="Open Sauce"/>
                <a:sym typeface="Open Sauce"/>
              </a:rPr>
              <a:t>CIAM → </a:t>
            </a:r>
            <a:r>
              <a:rPr lang="en-US" sz="2499">
                <a:solidFill>
                  <a:srgbClr val="000000"/>
                </a:solidFill>
                <a:latin typeface="Open Sauce"/>
                <a:ea typeface="Open Sauce"/>
                <a:cs typeface="Open Sauce"/>
                <a:sym typeface="Open Sauce"/>
              </a:rPr>
              <a:t>  Congrès Internationaux d’Architecture Moderne</a:t>
            </a:r>
          </a:p>
        </p:txBody>
      </p:sp>
      <p:sp>
        <p:nvSpPr>
          <p:cNvPr name="TextBox 5" id="5"/>
          <p:cNvSpPr txBox="true"/>
          <p:nvPr/>
        </p:nvSpPr>
        <p:spPr>
          <a:xfrm rot="0">
            <a:off x="11778090" y="6846032"/>
            <a:ext cx="6243700" cy="1298575"/>
          </a:xfrm>
          <a:prstGeom prst="rect">
            <a:avLst/>
          </a:prstGeom>
        </p:spPr>
        <p:txBody>
          <a:bodyPr anchor="t" rtlCol="false" tIns="0" lIns="0" bIns="0" rIns="0">
            <a:spAutoFit/>
          </a:bodyPr>
          <a:lstStyle/>
          <a:p>
            <a:pPr algn="ctr">
              <a:lnSpc>
                <a:spcPts val="3499"/>
              </a:lnSpc>
              <a:spcBef>
                <a:spcPct val="0"/>
              </a:spcBef>
            </a:pPr>
            <a:r>
              <a:rPr lang="en-US" sz="2499">
                <a:solidFill>
                  <a:srgbClr val="000000"/>
                </a:solidFill>
                <a:latin typeface="Open Sauce"/>
                <a:ea typeface="Open Sauce"/>
                <a:cs typeface="Open Sauce"/>
                <a:sym typeface="Open Sauce"/>
              </a:rPr>
              <a:t>Soviet Union as place where all experimental architecture could have happened </a:t>
            </a:r>
          </a:p>
        </p:txBody>
      </p:sp>
      <p:sp>
        <p:nvSpPr>
          <p:cNvPr name="TextBox 6" id="6"/>
          <p:cNvSpPr txBox="true"/>
          <p:nvPr/>
        </p:nvSpPr>
        <p:spPr>
          <a:xfrm rot="0">
            <a:off x="4350182" y="7471507"/>
            <a:ext cx="5773926" cy="2613025"/>
          </a:xfrm>
          <a:prstGeom prst="rect">
            <a:avLst/>
          </a:prstGeom>
        </p:spPr>
        <p:txBody>
          <a:bodyPr anchor="t" rtlCol="false" tIns="0" lIns="0" bIns="0" rIns="0">
            <a:spAutoFit/>
          </a:bodyPr>
          <a:lstStyle/>
          <a:p>
            <a:pPr algn="ctr">
              <a:lnSpc>
                <a:spcPts val="3499"/>
              </a:lnSpc>
              <a:spcBef>
                <a:spcPct val="0"/>
              </a:spcBef>
            </a:pPr>
            <a:r>
              <a:rPr lang="en-US" sz="2499">
                <a:solidFill>
                  <a:srgbClr val="000000"/>
                </a:solidFill>
                <a:latin typeface="Open Sauce"/>
                <a:ea typeface="Open Sauce"/>
                <a:cs typeface="Open Sauce"/>
                <a:sym typeface="Open Sauce"/>
              </a:rPr>
              <a:t>“Speculative architecture hovered in the space between imagination and reality, making up for its physical nonexistence with overwhelming discursive presence.”  (Vinokour, 90 p.)</a:t>
            </a:r>
          </a:p>
        </p:txBody>
      </p:sp>
      <p:sp>
        <p:nvSpPr>
          <p:cNvPr name="TextBox 7" id="7"/>
          <p:cNvSpPr txBox="true"/>
          <p:nvPr/>
        </p:nvSpPr>
        <p:spPr>
          <a:xfrm rot="0">
            <a:off x="157932" y="35081"/>
            <a:ext cx="17429329" cy="2245487"/>
          </a:xfrm>
          <a:prstGeom prst="rect">
            <a:avLst/>
          </a:prstGeom>
        </p:spPr>
        <p:txBody>
          <a:bodyPr anchor="t" rtlCol="false" tIns="0" lIns="0" bIns="0" rIns="0">
            <a:spAutoFit/>
          </a:bodyPr>
          <a:lstStyle/>
          <a:p>
            <a:pPr algn="l">
              <a:lnSpc>
                <a:spcPts val="9058"/>
              </a:lnSpc>
              <a:spcBef>
                <a:spcPct val="0"/>
              </a:spcBef>
            </a:pPr>
            <a:r>
              <a:rPr lang="en-US" b="true" sz="6470">
                <a:solidFill>
                  <a:srgbClr val="000000"/>
                </a:solidFill>
                <a:latin typeface="Open Sauce Bold"/>
                <a:ea typeface="Open Sauce Bold"/>
                <a:cs typeface="Open Sauce Bold"/>
                <a:sym typeface="Open Sauce Bold"/>
              </a:rPr>
              <a:t>“Taylorised sence of beautiful”: modernist architecture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780580" y="2290519"/>
            <a:ext cx="5322253" cy="3522752"/>
          </a:xfrm>
          <a:custGeom>
            <a:avLst/>
            <a:gdLst/>
            <a:ahLst/>
            <a:cxnLst/>
            <a:rect r="r" b="b" t="t" l="l"/>
            <a:pathLst>
              <a:path h="3522752" w="5322253">
                <a:moveTo>
                  <a:pt x="0" y="0"/>
                </a:moveTo>
                <a:lnTo>
                  <a:pt x="5322253" y="0"/>
                </a:lnTo>
                <a:lnTo>
                  <a:pt x="5322253" y="3522752"/>
                </a:lnTo>
                <a:lnTo>
                  <a:pt x="0" y="3522752"/>
                </a:lnTo>
                <a:lnTo>
                  <a:pt x="0" y="0"/>
                </a:lnTo>
                <a:close/>
              </a:path>
            </a:pathLst>
          </a:custGeom>
          <a:blipFill>
            <a:blip r:embed="rId2"/>
            <a:stretch>
              <a:fillRect l="0" t="0" r="0" b="0"/>
            </a:stretch>
          </a:blipFill>
        </p:spPr>
      </p:sp>
      <p:sp>
        <p:nvSpPr>
          <p:cNvPr name="TextBox 3" id="3"/>
          <p:cNvSpPr txBox="true"/>
          <p:nvPr/>
        </p:nvSpPr>
        <p:spPr>
          <a:xfrm rot="0">
            <a:off x="833858" y="2242894"/>
            <a:ext cx="9251317" cy="6556375"/>
          </a:xfrm>
          <a:prstGeom prst="rect">
            <a:avLst/>
          </a:prstGeom>
        </p:spPr>
        <p:txBody>
          <a:bodyPr anchor="t" rtlCol="false" tIns="0" lIns="0" bIns="0" rIns="0">
            <a:spAutoFit/>
          </a:bodyPr>
          <a:lstStyle/>
          <a:p>
            <a:pPr algn="l">
              <a:lnSpc>
                <a:spcPts val="3499"/>
              </a:lnSpc>
            </a:pPr>
            <a:r>
              <a:rPr lang="en-US" sz="2499">
                <a:solidFill>
                  <a:srgbClr val="000000"/>
                </a:solidFill>
                <a:latin typeface="Open Sauce"/>
                <a:ea typeface="Open Sauce"/>
                <a:cs typeface="Open Sauce"/>
                <a:sym typeface="Open Sauce"/>
              </a:rPr>
              <a:t>Exhistenzeminimum - a minimal standar housing for an individual, a basic minimal requirements for healthy living</a:t>
            </a:r>
          </a:p>
          <a:p>
            <a:pPr algn="l" marL="539749" indent="-269875" lvl="1">
              <a:lnSpc>
                <a:spcPts val="3499"/>
              </a:lnSpc>
              <a:buFont typeface="Arial"/>
              <a:buChar char="•"/>
            </a:pPr>
            <a:r>
              <a:rPr lang="en-US" sz="2499">
                <a:solidFill>
                  <a:srgbClr val="000000"/>
                </a:solidFill>
                <a:latin typeface="Open Sauce"/>
                <a:ea typeface="Open Sauce"/>
                <a:cs typeface="Open Sauce"/>
                <a:sym typeface="Open Sauce"/>
              </a:rPr>
              <a:t>Response to the housing crisis after the IWW</a:t>
            </a:r>
          </a:p>
          <a:p>
            <a:pPr algn="l" marL="539749" indent="-269875" lvl="1">
              <a:lnSpc>
                <a:spcPts val="3499"/>
              </a:lnSpc>
              <a:buFont typeface="Arial"/>
              <a:buChar char="•"/>
            </a:pPr>
            <a:r>
              <a:rPr lang="en-US" sz="2499">
                <a:solidFill>
                  <a:srgbClr val="000000"/>
                </a:solidFill>
                <a:latin typeface="Open Sauce"/>
                <a:ea typeface="Open Sauce"/>
                <a:cs typeface="Open Sauce"/>
                <a:sym typeface="Open Sauce"/>
              </a:rPr>
              <a:t>Response to the emerging numbers of workers </a:t>
            </a:r>
          </a:p>
          <a:p>
            <a:pPr algn="l">
              <a:lnSpc>
                <a:spcPts val="3499"/>
              </a:lnSpc>
            </a:pPr>
          </a:p>
          <a:p>
            <a:pPr algn="l">
              <a:lnSpc>
                <a:spcPts val="3499"/>
              </a:lnSpc>
            </a:pPr>
            <a:r>
              <a:rPr lang="en-US" sz="2499">
                <a:solidFill>
                  <a:srgbClr val="000000"/>
                </a:solidFill>
                <a:latin typeface="Open Sauce"/>
                <a:ea typeface="Open Sauce"/>
                <a:cs typeface="Open Sauce"/>
                <a:sym typeface="Open Sauce"/>
              </a:rPr>
              <a:t>Practical utopia: the </a:t>
            </a:r>
            <a:r>
              <a:rPr lang="en-US" sz="2499">
                <a:solidFill>
                  <a:srgbClr val="000000"/>
                </a:solidFill>
                <a:latin typeface="Open Sauce"/>
                <a:ea typeface="Open Sauce"/>
                <a:cs typeface="Open Sauce"/>
                <a:sym typeface="Open Sauce"/>
              </a:rPr>
              <a:t>most radical form of Taylorism and ergonomics  </a:t>
            </a:r>
          </a:p>
          <a:p>
            <a:pPr algn="l" marL="1079499" indent="-359833" lvl="2">
              <a:lnSpc>
                <a:spcPts val="3499"/>
              </a:lnSpc>
              <a:buFont typeface="Arial"/>
              <a:buChar char="⚬"/>
            </a:pPr>
            <a:r>
              <a:rPr lang="en-US" sz="2499">
                <a:solidFill>
                  <a:srgbClr val="000000"/>
                </a:solidFill>
                <a:latin typeface="Open Sauce"/>
                <a:ea typeface="Open Sauce"/>
                <a:cs typeface="Open Sauce"/>
                <a:sym typeface="Open Sauce"/>
              </a:rPr>
              <a:t>“a wholly new dwelling type built on the cooperation of architects, sociologists, economists, health officials, physicians, social workers, politicians, and trade unionists.” (Teige, 3)</a:t>
            </a:r>
          </a:p>
          <a:p>
            <a:pPr algn="l" marL="1079499" indent="-359833" lvl="2">
              <a:lnSpc>
                <a:spcPts val="3499"/>
              </a:lnSpc>
              <a:buFont typeface="Arial"/>
              <a:buChar char="⚬"/>
            </a:pPr>
            <a:r>
              <a:rPr lang="en-US" sz="2499">
                <a:solidFill>
                  <a:srgbClr val="000000"/>
                </a:solidFill>
                <a:latin typeface="Open Sauce"/>
                <a:ea typeface="Open Sauce"/>
                <a:cs typeface="Open Sauce"/>
                <a:sym typeface="Open Sauce"/>
              </a:rPr>
              <a:t>A minimum could be determined on a more scientific basis, calculated according to objective quantitative criteria</a:t>
            </a:r>
          </a:p>
          <a:p>
            <a:pPr algn="l">
              <a:lnSpc>
                <a:spcPts val="3499"/>
              </a:lnSpc>
            </a:pPr>
          </a:p>
        </p:txBody>
      </p:sp>
      <p:sp>
        <p:nvSpPr>
          <p:cNvPr name="TextBox 4" id="4"/>
          <p:cNvSpPr txBox="true"/>
          <p:nvPr/>
        </p:nvSpPr>
        <p:spPr>
          <a:xfrm rot="0">
            <a:off x="-1029533" y="61926"/>
            <a:ext cx="9221020" cy="1103503"/>
          </a:xfrm>
          <a:prstGeom prst="rect">
            <a:avLst/>
          </a:prstGeom>
        </p:spPr>
        <p:txBody>
          <a:bodyPr anchor="t" rtlCol="false" tIns="0" lIns="0" bIns="0" rIns="0">
            <a:spAutoFit/>
          </a:bodyPr>
          <a:lstStyle/>
          <a:p>
            <a:pPr algn="ctr">
              <a:lnSpc>
                <a:spcPts val="9001"/>
              </a:lnSpc>
              <a:spcBef>
                <a:spcPct val="0"/>
              </a:spcBef>
            </a:pPr>
            <a:r>
              <a:rPr lang="en-US" b="true" sz="6429">
                <a:solidFill>
                  <a:srgbClr val="000000"/>
                </a:solidFill>
                <a:latin typeface="Open Sauce Bold"/>
                <a:ea typeface="Open Sauce Bold"/>
                <a:cs typeface="Open Sauce Bold"/>
                <a:sym typeface="Open Sauce Bold"/>
              </a:rPr>
              <a:t>Practical utopia</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179840" y="1960203"/>
            <a:ext cx="6650831" cy="1102487"/>
          </a:xfrm>
          <a:prstGeom prst="rect">
            <a:avLst/>
          </a:prstGeom>
        </p:spPr>
        <p:txBody>
          <a:bodyPr anchor="t" rtlCol="false" tIns="0" lIns="0" bIns="0" rIns="0">
            <a:spAutoFit/>
          </a:bodyPr>
          <a:lstStyle/>
          <a:p>
            <a:pPr algn="ctr">
              <a:lnSpc>
                <a:spcPts val="9058"/>
              </a:lnSpc>
              <a:spcBef>
                <a:spcPct val="0"/>
              </a:spcBef>
            </a:pPr>
            <a:r>
              <a:rPr lang="en-US" b="true" sz="6470">
                <a:solidFill>
                  <a:srgbClr val="000000"/>
                </a:solidFill>
                <a:latin typeface="Open Sauce Bold"/>
                <a:ea typeface="Open Sauce Bold"/>
                <a:cs typeface="Open Sauce Bold"/>
                <a:sym typeface="Open Sauce Bold"/>
              </a:rPr>
              <a:t>Moisei Ginzburg</a:t>
            </a:r>
          </a:p>
        </p:txBody>
      </p:sp>
      <p:sp>
        <p:nvSpPr>
          <p:cNvPr name="TextBox 3" id="3"/>
          <p:cNvSpPr txBox="true"/>
          <p:nvPr/>
        </p:nvSpPr>
        <p:spPr>
          <a:xfrm rot="0">
            <a:off x="1028700" y="4304770"/>
            <a:ext cx="7294223" cy="2124075"/>
          </a:xfrm>
          <a:prstGeom prst="rect">
            <a:avLst/>
          </a:prstGeom>
        </p:spPr>
        <p:txBody>
          <a:bodyPr anchor="t" rtlCol="false" tIns="0" lIns="0" bIns="0" rIns="0">
            <a:spAutoFit/>
          </a:bodyPr>
          <a:lstStyle/>
          <a:p>
            <a:pPr algn="l">
              <a:lnSpc>
                <a:spcPts val="4200"/>
              </a:lnSpc>
            </a:pPr>
          </a:p>
          <a:p>
            <a:pPr algn="l" marL="647700" indent="-323850" lvl="1">
              <a:lnSpc>
                <a:spcPts val="4200"/>
              </a:lnSpc>
              <a:buFont typeface="Arial"/>
              <a:buChar char="•"/>
            </a:pPr>
            <a:r>
              <a:rPr lang="en-US" sz="3000">
                <a:solidFill>
                  <a:srgbClr val="000000"/>
                </a:solidFill>
                <a:latin typeface="Open Sauce"/>
                <a:ea typeface="Open Sauce"/>
                <a:cs typeface="Open Sauce"/>
                <a:sym typeface="Open Sauce"/>
              </a:rPr>
              <a:t>Soviet delegate to CIAM</a:t>
            </a:r>
          </a:p>
          <a:p>
            <a:pPr algn="l" marL="647700" indent="-323850" lvl="1">
              <a:lnSpc>
                <a:spcPts val="4200"/>
              </a:lnSpc>
              <a:buFont typeface="Arial"/>
              <a:buChar char="•"/>
            </a:pPr>
            <a:r>
              <a:rPr lang="en-US" sz="3000">
                <a:solidFill>
                  <a:srgbClr val="000000"/>
                </a:solidFill>
                <a:latin typeface="Open Sauce"/>
                <a:ea typeface="Open Sauce"/>
                <a:cs typeface="Open Sauce"/>
                <a:sym typeface="Open Sauce"/>
              </a:rPr>
              <a:t>Founded OSA (Organization of Contemporary Architects)</a:t>
            </a:r>
          </a:p>
        </p:txBody>
      </p:sp>
      <p:sp>
        <p:nvSpPr>
          <p:cNvPr name="Freeform 4" id="4"/>
          <p:cNvSpPr/>
          <p:nvPr/>
        </p:nvSpPr>
        <p:spPr>
          <a:xfrm flipH="false" flipV="false" rot="0">
            <a:off x="10069781" y="1228878"/>
            <a:ext cx="6285198" cy="6834540"/>
          </a:xfrm>
          <a:custGeom>
            <a:avLst/>
            <a:gdLst/>
            <a:ahLst/>
            <a:cxnLst/>
            <a:rect r="r" b="b" t="t" l="l"/>
            <a:pathLst>
              <a:path h="6834540" w="6285198">
                <a:moveTo>
                  <a:pt x="0" y="0"/>
                </a:moveTo>
                <a:lnTo>
                  <a:pt x="6285198" y="0"/>
                </a:lnTo>
                <a:lnTo>
                  <a:pt x="6285198" y="6834540"/>
                </a:lnTo>
                <a:lnTo>
                  <a:pt x="0" y="6834540"/>
                </a:lnTo>
                <a:lnTo>
                  <a:pt x="0" y="0"/>
                </a:lnTo>
                <a:close/>
              </a:path>
            </a:pathLst>
          </a:custGeom>
          <a:blipFill>
            <a:blip r:embed="rId2"/>
            <a:stretch>
              <a:fillRect l="-61958" t="-2110" r="-23846"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744396" y="2216360"/>
            <a:ext cx="5236997" cy="6337409"/>
          </a:xfrm>
          <a:custGeom>
            <a:avLst/>
            <a:gdLst/>
            <a:ahLst/>
            <a:cxnLst/>
            <a:rect r="r" b="b" t="t" l="l"/>
            <a:pathLst>
              <a:path h="6337409" w="5236997">
                <a:moveTo>
                  <a:pt x="0" y="0"/>
                </a:moveTo>
                <a:lnTo>
                  <a:pt x="5236997" y="0"/>
                </a:lnTo>
                <a:lnTo>
                  <a:pt x="5236997" y="6337410"/>
                </a:lnTo>
                <a:lnTo>
                  <a:pt x="0" y="6337410"/>
                </a:lnTo>
                <a:lnTo>
                  <a:pt x="0" y="0"/>
                </a:lnTo>
                <a:close/>
              </a:path>
            </a:pathLst>
          </a:custGeom>
          <a:blipFill>
            <a:blip r:embed="rId2"/>
            <a:stretch>
              <a:fillRect l="0" t="0" r="0" b="0"/>
            </a:stretch>
          </a:blipFill>
        </p:spPr>
      </p:sp>
      <p:sp>
        <p:nvSpPr>
          <p:cNvPr name="TextBox 3" id="3"/>
          <p:cNvSpPr txBox="true"/>
          <p:nvPr/>
        </p:nvSpPr>
        <p:spPr>
          <a:xfrm rot="0">
            <a:off x="331023" y="122842"/>
            <a:ext cx="9916269" cy="1102487"/>
          </a:xfrm>
          <a:prstGeom prst="rect">
            <a:avLst/>
          </a:prstGeom>
        </p:spPr>
        <p:txBody>
          <a:bodyPr anchor="t" rtlCol="false" tIns="0" lIns="0" bIns="0" rIns="0">
            <a:spAutoFit/>
          </a:bodyPr>
          <a:lstStyle/>
          <a:p>
            <a:pPr algn="ctr">
              <a:lnSpc>
                <a:spcPts val="9058"/>
              </a:lnSpc>
              <a:spcBef>
                <a:spcPct val="0"/>
              </a:spcBef>
            </a:pPr>
            <a:r>
              <a:rPr lang="en-US" b="true" sz="6470">
                <a:solidFill>
                  <a:srgbClr val="000000"/>
                </a:solidFill>
                <a:latin typeface="Open Sauce Bold"/>
                <a:ea typeface="Open Sauce Bold"/>
                <a:cs typeface="Open Sauce Bold"/>
                <a:sym typeface="Open Sauce Bold"/>
              </a:rPr>
              <a:t>“Style and epoch”, 1924</a:t>
            </a:r>
          </a:p>
        </p:txBody>
      </p:sp>
      <p:sp>
        <p:nvSpPr>
          <p:cNvPr name="TextBox 4" id="4"/>
          <p:cNvSpPr txBox="true"/>
          <p:nvPr/>
        </p:nvSpPr>
        <p:spPr>
          <a:xfrm rot="0">
            <a:off x="8593304" y="2435544"/>
            <a:ext cx="8829347" cy="6118225"/>
          </a:xfrm>
          <a:prstGeom prst="rect">
            <a:avLst/>
          </a:prstGeom>
        </p:spPr>
        <p:txBody>
          <a:bodyPr anchor="t" rtlCol="false" tIns="0" lIns="0" bIns="0" rIns="0">
            <a:spAutoFit/>
          </a:bodyPr>
          <a:lstStyle/>
          <a:p>
            <a:pPr algn="ctr">
              <a:lnSpc>
                <a:spcPts val="3499"/>
              </a:lnSpc>
            </a:pPr>
            <a:r>
              <a:rPr lang="en-US" sz="2499">
                <a:solidFill>
                  <a:srgbClr val="000000"/>
                </a:solidFill>
                <a:latin typeface="Open Sauce"/>
                <a:ea typeface="Open Sauce"/>
                <a:cs typeface="Open Sauce"/>
                <a:sym typeface="Open Sauce"/>
              </a:rPr>
              <a:t>Revolutionary style of architecture, or Constructivism with labor at the front → “for all their destructive promises, appear to us at the present moment to be natural, necessary, and vivifying &lt;…&gt; the role for this, of course, must be sought not only in economic circumstances of modernity, but also in the extraordinary psychological role, </a:t>
            </a:r>
            <a:r>
              <a:rPr lang="en-US" sz="2499" b="true">
                <a:solidFill>
                  <a:srgbClr val="000000"/>
                </a:solidFill>
                <a:latin typeface="Open Sauce Bold"/>
                <a:ea typeface="Open Sauce Bold"/>
                <a:cs typeface="Open Sauce Bold"/>
                <a:sym typeface="Open Sauce Bold"/>
              </a:rPr>
              <a:t>which has begun to be assumed by the machine” (Ginzburg, 101 p.) → “The machine … gives rise to a conception of entirely new and modern organisms possessing the distinctly expressed characteristics of movement — its tension and intensity, as well as its keenly expressed direction” (Ginzburg, 103p.)</a:t>
            </a:r>
          </a:p>
          <a:p>
            <a:pPr algn="ctr">
              <a:lnSpc>
                <a:spcPts val="3499"/>
              </a:lnSpc>
              <a:spcBef>
                <a:spcPct val="0"/>
              </a:spcBef>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34374" y="4255452"/>
            <a:ext cx="8809626" cy="3051175"/>
          </a:xfrm>
          <a:prstGeom prst="rect">
            <a:avLst/>
          </a:prstGeom>
        </p:spPr>
        <p:txBody>
          <a:bodyPr anchor="t" rtlCol="false" tIns="0" lIns="0" bIns="0" rIns="0">
            <a:spAutoFit/>
          </a:bodyPr>
          <a:lstStyle/>
          <a:p>
            <a:pPr algn="l">
              <a:lnSpc>
                <a:spcPts val="3499"/>
              </a:lnSpc>
            </a:pPr>
            <a:r>
              <a:rPr lang="en-US" sz="2499">
                <a:solidFill>
                  <a:srgbClr val="000000"/>
                </a:solidFill>
                <a:latin typeface="Open Sauce"/>
                <a:ea typeface="Open Sauce"/>
                <a:cs typeface="Open Sauce"/>
                <a:sym typeface="Open Sauce"/>
              </a:rPr>
              <a:t>“a picture of modernity is lucid and differenciated from the past; </a:t>
            </a:r>
            <a:r>
              <a:rPr lang="en-US" sz="2499" b="true">
                <a:solidFill>
                  <a:srgbClr val="000000"/>
                </a:solidFill>
                <a:latin typeface="Open Sauce Bold"/>
                <a:ea typeface="Open Sauce Bold"/>
                <a:cs typeface="Open Sauce Bold"/>
                <a:sym typeface="Open Sauce Bold"/>
              </a:rPr>
              <a:t>endless silhouettes of forcefully moving muscles of thousands arms and legs, the deafening roar of orderly monster - machines; the rhythmic operation of pulleys; uniting everything and everyone with their movement;</a:t>
            </a:r>
            <a:r>
              <a:rPr lang="en-US" sz="2499">
                <a:solidFill>
                  <a:srgbClr val="000000"/>
                </a:solidFill>
                <a:latin typeface="Open Sauce"/>
                <a:ea typeface="Open Sauce"/>
                <a:cs typeface="Open Sauce"/>
                <a:sym typeface="Open Sauce"/>
              </a:rPr>
              <a:t>” (Ginzburg, p.80)</a:t>
            </a:r>
          </a:p>
          <a:p>
            <a:pPr algn="l">
              <a:lnSpc>
                <a:spcPts val="3499"/>
              </a:lnSpc>
              <a:spcBef>
                <a:spcPct val="0"/>
              </a:spcBef>
            </a:pPr>
          </a:p>
        </p:txBody>
      </p:sp>
      <p:sp>
        <p:nvSpPr>
          <p:cNvPr name="Freeform 3" id="3"/>
          <p:cNvSpPr/>
          <p:nvPr/>
        </p:nvSpPr>
        <p:spPr>
          <a:xfrm flipH="false" flipV="false" rot="0">
            <a:off x="10687460" y="6411977"/>
            <a:ext cx="6933095" cy="3875023"/>
          </a:xfrm>
          <a:custGeom>
            <a:avLst/>
            <a:gdLst/>
            <a:ahLst/>
            <a:cxnLst/>
            <a:rect r="r" b="b" t="t" l="l"/>
            <a:pathLst>
              <a:path h="3875023" w="6933095">
                <a:moveTo>
                  <a:pt x="0" y="0"/>
                </a:moveTo>
                <a:lnTo>
                  <a:pt x="6933095" y="0"/>
                </a:lnTo>
                <a:lnTo>
                  <a:pt x="6933095" y="3875023"/>
                </a:lnTo>
                <a:lnTo>
                  <a:pt x="0" y="3875023"/>
                </a:lnTo>
                <a:lnTo>
                  <a:pt x="0" y="0"/>
                </a:lnTo>
                <a:close/>
              </a:path>
            </a:pathLst>
          </a:custGeom>
          <a:blipFill>
            <a:blip r:embed="rId2"/>
            <a:stretch>
              <a:fillRect l="0" t="-6181" r="0" b="-6181"/>
            </a:stretch>
          </a:blipFill>
        </p:spPr>
      </p:sp>
      <p:sp>
        <p:nvSpPr>
          <p:cNvPr name="TextBox 4" id="4"/>
          <p:cNvSpPr txBox="true"/>
          <p:nvPr/>
        </p:nvSpPr>
        <p:spPr>
          <a:xfrm rot="0">
            <a:off x="305118" y="46731"/>
            <a:ext cx="19115836" cy="2193417"/>
          </a:xfrm>
          <a:prstGeom prst="rect">
            <a:avLst/>
          </a:prstGeom>
        </p:spPr>
        <p:txBody>
          <a:bodyPr anchor="t" rtlCol="false" tIns="0" lIns="0" bIns="0" rIns="0">
            <a:spAutoFit/>
          </a:bodyPr>
          <a:lstStyle/>
          <a:p>
            <a:pPr algn="l">
              <a:lnSpc>
                <a:spcPts val="8778"/>
              </a:lnSpc>
              <a:spcBef>
                <a:spcPct val="0"/>
              </a:spcBef>
            </a:pPr>
            <a:r>
              <a:rPr lang="en-US" b="true" sz="6270">
                <a:solidFill>
                  <a:srgbClr val="000000"/>
                </a:solidFill>
                <a:latin typeface="Open Sauce Bold"/>
                <a:ea typeface="Open Sauce Bold"/>
                <a:cs typeface="Open Sauce Bold"/>
                <a:sym typeface="Open Sauce Bold"/>
              </a:rPr>
              <a:t>Rhythm and repetition -&gt; the metaphor of modernity</a:t>
            </a:r>
          </a:p>
        </p:txBody>
      </p:sp>
      <p:sp>
        <p:nvSpPr>
          <p:cNvPr name="Freeform 5" id="5"/>
          <p:cNvSpPr/>
          <p:nvPr/>
        </p:nvSpPr>
        <p:spPr>
          <a:xfrm flipH="false" flipV="false" rot="0">
            <a:off x="9863036" y="2240148"/>
            <a:ext cx="8301435" cy="3647588"/>
          </a:xfrm>
          <a:custGeom>
            <a:avLst/>
            <a:gdLst/>
            <a:ahLst/>
            <a:cxnLst/>
            <a:rect r="r" b="b" t="t" l="l"/>
            <a:pathLst>
              <a:path h="3647588" w="8301435">
                <a:moveTo>
                  <a:pt x="0" y="0"/>
                </a:moveTo>
                <a:lnTo>
                  <a:pt x="8301435" y="0"/>
                </a:lnTo>
                <a:lnTo>
                  <a:pt x="8301435" y="3647588"/>
                </a:lnTo>
                <a:lnTo>
                  <a:pt x="0" y="3647588"/>
                </a:lnTo>
                <a:lnTo>
                  <a:pt x="0" y="0"/>
                </a:lnTo>
                <a:close/>
              </a:path>
            </a:pathLst>
          </a:custGeom>
          <a:blipFill>
            <a:blip r:embed="rId3"/>
            <a:stretch>
              <a:fillRect l="0" t="-7810" r="-2633" b="-44983"/>
            </a:stretch>
          </a:blipFill>
        </p:spPr>
      </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90699" y="363324"/>
            <a:ext cx="16230600" cy="3574596"/>
          </a:xfrm>
          <a:prstGeom prst="rect">
            <a:avLst/>
          </a:prstGeom>
        </p:spPr>
        <p:txBody>
          <a:bodyPr anchor="t" rtlCol="false" tIns="0" lIns="0" bIns="0" rIns="0">
            <a:spAutoFit/>
          </a:bodyPr>
          <a:lstStyle/>
          <a:p>
            <a:pPr algn="l">
              <a:lnSpc>
                <a:spcPts val="9055"/>
              </a:lnSpc>
            </a:pPr>
            <a:r>
              <a:rPr lang="en-US" sz="6467" b="true">
                <a:solidFill>
                  <a:srgbClr val="000000"/>
                </a:solidFill>
                <a:latin typeface="Open Sauce Bold"/>
                <a:ea typeface="Open Sauce Bold"/>
                <a:cs typeface="Open Sauce Bold"/>
                <a:sym typeface="Open Sauce Bold"/>
              </a:rPr>
              <a:t>Ginzburg “Dwelling: Five Years' Work on the Problem of the Habitation”, 1934</a:t>
            </a:r>
          </a:p>
          <a:p>
            <a:pPr algn="ctr">
              <a:lnSpc>
                <a:spcPts val="10595"/>
              </a:lnSpc>
              <a:spcBef>
                <a:spcPct val="0"/>
              </a:spcBef>
            </a:pPr>
          </a:p>
        </p:txBody>
      </p:sp>
      <p:sp>
        <p:nvSpPr>
          <p:cNvPr name="TextBox 3" id="3"/>
          <p:cNvSpPr txBox="true"/>
          <p:nvPr/>
        </p:nvSpPr>
        <p:spPr>
          <a:xfrm rot="0">
            <a:off x="6371541" y="3132379"/>
            <a:ext cx="4751509" cy="6125921"/>
          </a:xfrm>
          <a:prstGeom prst="rect">
            <a:avLst/>
          </a:prstGeom>
        </p:spPr>
        <p:txBody>
          <a:bodyPr anchor="t" rtlCol="false" tIns="0" lIns="0" bIns="0" rIns="0">
            <a:spAutoFit/>
          </a:bodyPr>
          <a:lstStyle/>
          <a:p>
            <a:pPr algn="ctr">
              <a:lnSpc>
                <a:spcPts val="50027"/>
              </a:lnSpc>
              <a:spcBef>
                <a:spcPct val="0"/>
              </a:spcBef>
            </a:pPr>
            <a:r>
              <a:rPr lang="en-US" sz="35733">
                <a:solidFill>
                  <a:srgbClr val="000000"/>
                </a:solidFill>
                <a:latin typeface="Open Sauce"/>
                <a:ea typeface="Open Sauce"/>
                <a:cs typeface="Open Sauce"/>
                <a:sym typeface="Open Sauce"/>
              </a:rPr>
              <a:t>:(?</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162625" y="2681861"/>
            <a:ext cx="3889432" cy="5690094"/>
          </a:xfrm>
          <a:custGeom>
            <a:avLst/>
            <a:gdLst/>
            <a:ahLst/>
            <a:cxnLst/>
            <a:rect r="r" b="b" t="t" l="l"/>
            <a:pathLst>
              <a:path h="5690094" w="3889432">
                <a:moveTo>
                  <a:pt x="0" y="0"/>
                </a:moveTo>
                <a:lnTo>
                  <a:pt x="3889432" y="0"/>
                </a:lnTo>
                <a:lnTo>
                  <a:pt x="3889432" y="5690094"/>
                </a:lnTo>
                <a:lnTo>
                  <a:pt x="0" y="5690094"/>
                </a:lnTo>
                <a:lnTo>
                  <a:pt x="0" y="0"/>
                </a:lnTo>
                <a:close/>
              </a:path>
            </a:pathLst>
          </a:custGeom>
          <a:blipFill>
            <a:blip r:embed="rId2"/>
            <a:stretch>
              <a:fillRect l="0" t="0" r="0" b="0"/>
            </a:stretch>
          </a:blipFill>
        </p:spPr>
      </p:sp>
      <p:sp>
        <p:nvSpPr>
          <p:cNvPr name="TextBox 3" id="3"/>
          <p:cNvSpPr txBox="true"/>
          <p:nvPr/>
        </p:nvSpPr>
        <p:spPr>
          <a:xfrm rot="0">
            <a:off x="179775" y="1290221"/>
            <a:ext cx="13467961" cy="2245487"/>
          </a:xfrm>
          <a:prstGeom prst="rect">
            <a:avLst/>
          </a:prstGeom>
        </p:spPr>
        <p:txBody>
          <a:bodyPr anchor="t" rtlCol="false" tIns="0" lIns="0" bIns="0" rIns="0">
            <a:spAutoFit/>
          </a:bodyPr>
          <a:lstStyle/>
          <a:p>
            <a:pPr algn="ctr">
              <a:lnSpc>
                <a:spcPts val="9058"/>
              </a:lnSpc>
            </a:pPr>
            <a:r>
              <a:rPr lang="en-US" sz="6470" b="true">
                <a:solidFill>
                  <a:srgbClr val="000000"/>
                </a:solidFill>
                <a:latin typeface="Open Sauce Bold"/>
                <a:ea typeface="Open Sauce Bold"/>
                <a:cs typeface="Open Sauce Bold"/>
                <a:sym typeface="Open Sauce Bold"/>
              </a:rPr>
              <a:t>Nikolay Alexandrovich Milyutin</a:t>
            </a:r>
          </a:p>
          <a:p>
            <a:pPr algn="ctr">
              <a:lnSpc>
                <a:spcPts val="9058"/>
              </a:lnSpc>
              <a:spcBef>
                <a:spcPct val="0"/>
              </a:spcBef>
            </a:pPr>
          </a:p>
        </p:txBody>
      </p:sp>
      <p:sp>
        <p:nvSpPr>
          <p:cNvPr name="TextBox 4" id="4"/>
          <p:cNvSpPr txBox="true"/>
          <p:nvPr/>
        </p:nvSpPr>
        <p:spPr>
          <a:xfrm rot="0">
            <a:off x="1228449" y="3189248"/>
            <a:ext cx="7212806" cy="4257675"/>
          </a:xfrm>
          <a:prstGeom prst="rect">
            <a:avLst/>
          </a:prstGeom>
        </p:spPr>
        <p:txBody>
          <a:bodyPr anchor="t" rtlCol="false" tIns="0" lIns="0" bIns="0" rIns="0">
            <a:spAutoFit/>
          </a:bodyPr>
          <a:lstStyle/>
          <a:p>
            <a:pPr algn="l">
              <a:lnSpc>
                <a:spcPts val="4200"/>
              </a:lnSpc>
            </a:pPr>
          </a:p>
          <a:p>
            <a:pPr algn="l" marL="647700" indent="-323850" lvl="1">
              <a:lnSpc>
                <a:spcPts val="4200"/>
              </a:lnSpc>
              <a:buFont typeface="Arial"/>
              <a:buChar char="•"/>
            </a:pPr>
            <a:r>
              <a:rPr lang="en-US" sz="3000">
                <a:solidFill>
                  <a:srgbClr val="000000"/>
                </a:solidFill>
                <a:latin typeface="Open Sauce"/>
                <a:ea typeface="Open Sauce"/>
                <a:cs typeface="Open Sauce"/>
                <a:sym typeface="Open Sauce"/>
              </a:rPr>
              <a:t>Amateur architect</a:t>
            </a:r>
          </a:p>
          <a:p>
            <a:pPr algn="l" marL="1295400" indent="-431800" lvl="2">
              <a:lnSpc>
                <a:spcPts val="4200"/>
              </a:lnSpc>
              <a:buFont typeface="Arial"/>
              <a:buChar char="⚬"/>
            </a:pPr>
            <a:r>
              <a:rPr lang="en-US" sz="3000">
                <a:solidFill>
                  <a:srgbClr val="000000"/>
                </a:solidFill>
                <a:latin typeface="Open Sauce"/>
                <a:ea typeface="Open Sauce"/>
                <a:cs typeface="Open Sauce"/>
                <a:sym typeface="Open Sauce"/>
              </a:rPr>
              <a:t>Closely worked with Ginzburg</a:t>
            </a:r>
          </a:p>
          <a:p>
            <a:pPr algn="l" marL="647700" indent="-323850" lvl="1">
              <a:lnSpc>
                <a:spcPts val="4200"/>
              </a:lnSpc>
              <a:buFont typeface="Arial"/>
              <a:buChar char="•"/>
            </a:pPr>
            <a:r>
              <a:rPr lang="en-US" sz="3000">
                <a:solidFill>
                  <a:srgbClr val="000000"/>
                </a:solidFill>
                <a:latin typeface="Open Sauce"/>
                <a:ea typeface="Open Sauce"/>
                <a:cs typeface="Open Sauce"/>
                <a:sym typeface="Open Sauce"/>
              </a:rPr>
              <a:t>Urban planner </a:t>
            </a:r>
          </a:p>
          <a:p>
            <a:pPr algn="l" marL="1295400" indent="-431800" lvl="2">
              <a:lnSpc>
                <a:spcPts val="4200"/>
              </a:lnSpc>
              <a:buFont typeface="Arial"/>
              <a:buChar char="⚬"/>
            </a:pPr>
            <a:r>
              <a:rPr lang="en-US" sz="3000">
                <a:solidFill>
                  <a:srgbClr val="000000"/>
                </a:solidFill>
                <a:latin typeface="Open Sauce"/>
                <a:ea typeface="Open Sauce"/>
                <a:cs typeface="Open Sauce"/>
                <a:sym typeface="Open Sauce"/>
              </a:rPr>
              <a:t>Sotsgorod - socialist linear city  </a:t>
            </a:r>
          </a:p>
          <a:p>
            <a:pPr algn="l" marL="647700" indent="-323850" lvl="1">
              <a:lnSpc>
                <a:spcPts val="4200"/>
              </a:lnSpc>
              <a:buFont typeface="Arial"/>
              <a:buChar char="•"/>
            </a:pPr>
            <a:r>
              <a:rPr lang="en-US" sz="3000">
                <a:solidFill>
                  <a:srgbClr val="000000"/>
                </a:solidFill>
                <a:latin typeface="Open Sauce"/>
                <a:ea typeface="Open Sauce"/>
                <a:cs typeface="Open Sauce"/>
                <a:sym typeface="Open Sauce"/>
              </a:rPr>
              <a:t>Trade unionist </a:t>
            </a:r>
          </a:p>
          <a:p>
            <a:pPr algn="l" marL="647700" indent="-323850" lvl="1">
              <a:lnSpc>
                <a:spcPts val="4200"/>
              </a:lnSpc>
              <a:buFont typeface="Arial"/>
              <a:buChar char="•"/>
            </a:pPr>
            <a:r>
              <a:rPr lang="en-US" sz="3000">
                <a:solidFill>
                  <a:srgbClr val="000000"/>
                </a:solidFill>
                <a:latin typeface="Open Sauce"/>
                <a:ea typeface="Open Sauce"/>
                <a:cs typeface="Open Sauce"/>
                <a:sym typeface="Open Sauce"/>
              </a:rPr>
              <a:t>Commisar of Finanse</a:t>
            </a:r>
          </a:p>
          <a:p>
            <a:pPr algn="l">
              <a:lnSpc>
                <a:spcPts val="4200"/>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DAG4xqp6Glk</dc:identifier>
  <dcterms:modified xsi:type="dcterms:W3CDTF">2011-08-01T06:04:30Z</dcterms:modified>
  <cp:revision>1</cp:revision>
  <dc:title>Presentation_Agne</dc:title>
</cp:coreProperties>
</file>