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arshi Adhikary" userId="6bb81ab8cbe02930" providerId="LiveId" clId="{1657F53F-3690-4CD2-B239-86C8C0846612}"/>
    <pc:docChg chg="modSld">
      <pc:chgData name="Rajarshi Adhikary" userId="6bb81ab8cbe02930" providerId="LiveId" clId="{1657F53F-3690-4CD2-B239-86C8C0846612}" dt="2025-11-18T22:51:59.241" v="3" actId="20577"/>
      <pc:docMkLst>
        <pc:docMk/>
      </pc:docMkLst>
      <pc:sldChg chg="modSp mod">
        <pc:chgData name="Rajarshi Adhikary" userId="6bb81ab8cbe02930" providerId="LiveId" clId="{1657F53F-3690-4CD2-B239-86C8C0846612}" dt="2025-11-18T22:51:59.241" v="3" actId="20577"/>
        <pc:sldMkLst>
          <pc:docMk/>
          <pc:sldMk cId="3917195594" sldId="261"/>
        </pc:sldMkLst>
        <pc:spChg chg="mod">
          <ac:chgData name="Rajarshi Adhikary" userId="6bb81ab8cbe02930" providerId="LiveId" clId="{1657F53F-3690-4CD2-B239-86C8C0846612}" dt="2025-11-18T22:51:59.241" v="3" actId="20577"/>
          <ac:spMkLst>
            <pc:docMk/>
            <pc:sldMk cId="3917195594" sldId="261"/>
            <ac:spMk id="3" creationId="{70BDFD13-9734-6CD6-A6F8-622E3C26232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ABC2837-505C-454D-A563-C99B6DC05A43}"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12939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ABC2837-505C-454D-A563-C99B6DC05A43}" type="datetimeFigureOut">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86703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0ABC2837-505C-454D-A563-C99B6DC05A43}"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1225636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0ABC2837-505C-454D-A563-C99B6DC05A43}"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72DCE-0891-4E45-A221-09952988701D}"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32845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ABC2837-505C-454D-A563-C99B6DC05A43}"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970960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BC2837-505C-454D-A563-C99B6DC05A43}" type="datetimeFigureOut">
              <a:rPr lang="en-GB" smtClean="0"/>
              <a:t>18/11/2025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314426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BC2837-505C-454D-A563-C99B6DC05A43}" type="datetimeFigureOut">
              <a:rPr lang="en-GB" smtClean="0"/>
              <a:t>18/11/2025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148437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ABC2837-505C-454D-A563-C99B6DC05A43}"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705973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ABC2837-505C-454D-A563-C99B6DC05A43}"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427176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0ABC2837-505C-454D-A563-C99B6DC05A43}"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158534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ABC2837-505C-454D-A563-C99B6DC05A43}"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139465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ABC2837-505C-454D-A563-C99B6DC05A43}" type="datetimeFigureOut">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68023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ABC2837-505C-454D-A563-C99B6DC05A43}" type="datetimeFigureOut">
              <a:rPr lang="en-GB" smtClean="0"/>
              <a:t>18/11/2025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334464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0ABC2837-505C-454D-A563-C99B6DC05A43}" type="datetimeFigureOut">
              <a:rPr lang="en-GB" smtClean="0"/>
              <a:t>18/11/2025</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29317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ABC2837-505C-454D-A563-C99B6DC05A43}" type="datetimeFigureOut">
              <a:rPr lang="en-GB" smtClean="0"/>
              <a:t>18/11/2025</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397119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0ABC2837-505C-454D-A563-C99B6DC05A43}" type="datetimeFigureOut">
              <a:rPr lang="en-GB" smtClean="0"/>
              <a:t>18/11/2025</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238083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ABC2837-505C-454D-A563-C99B6DC05A43}" type="datetimeFigureOut">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72DCE-0891-4E45-A221-09952988701D}" type="slidenum">
              <a:rPr lang="en-GB" smtClean="0"/>
              <a:t>‹#›</a:t>
            </a:fld>
            <a:endParaRPr lang="en-GB"/>
          </a:p>
        </p:txBody>
      </p:sp>
    </p:spTree>
    <p:extLst>
      <p:ext uri="{BB962C8B-B14F-4D97-AF65-F5344CB8AC3E}">
        <p14:creationId xmlns:p14="http://schemas.microsoft.com/office/powerpoint/2010/main" val="291780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ABC2837-505C-454D-A563-C99B6DC05A43}" type="datetimeFigureOut">
              <a:rPr lang="en-GB" smtClean="0"/>
              <a:t>18/11/2025</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F072DCE-0891-4E45-A221-09952988701D}" type="slidenum">
              <a:rPr lang="en-GB" smtClean="0"/>
              <a:t>‹#›</a:t>
            </a:fld>
            <a:endParaRPr lang="en-GB"/>
          </a:p>
        </p:txBody>
      </p:sp>
    </p:spTree>
    <p:extLst>
      <p:ext uri="{BB962C8B-B14F-4D97-AF65-F5344CB8AC3E}">
        <p14:creationId xmlns:p14="http://schemas.microsoft.com/office/powerpoint/2010/main" val="13929976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A292-3F86-CEF1-53DE-99167B1A0F0F}"/>
              </a:ext>
            </a:extLst>
          </p:cNvPr>
          <p:cNvSpPr>
            <a:spLocks noGrp="1"/>
          </p:cNvSpPr>
          <p:nvPr>
            <p:ph type="ctrTitle"/>
          </p:nvPr>
        </p:nvSpPr>
        <p:spPr>
          <a:xfrm>
            <a:off x="1406014" y="458173"/>
            <a:ext cx="9144000" cy="943744"/>
          </a:xfrm>
        </p:spPr>
        <p:txBody>
          <a:bodyPr/>
          <a:lstStyle/>
          <a:p>
            <a:r>
              <a:rPr lang="en-IN" dirty="0"/>
              <a:t>A.V. </a:t>
            </a:r>
            <a:r>
              <a:rPr lang="en-IN" dirty="0" err="1"/>
              <a:t>Chayanov</a:t>
            </a:r>
            <a:endParaRPr lang="en-GB" dirty="0"/>
          </a:p>
        </p:txBody>
      </p:sp>
      <p:sp>
        <p:nvSpPr>
          <p:cNvPr id="3" name="Subtitle 2">
            <a:extLst>
              <a:ext uri="{FF2B5EF4-FFF2-40B4-BE49-F238E27FC236}">
                <a16:creationId xmlns:a16="http://schemas.microsoft.com/office/drawing/2014/main" id="{D00C9275-5B0E-6298-2B39-143D0790D220}"/>
              </a:ext>
            </a:extLst>
          </p:cNvPr>
          <p:cNvSpPr>
            <a:spLocks noGrp="1"/>
          </p:cNvSpPr>
          <p:nvPr>
            <p:ph type="subTitle" idx="1"/>
          </p:nvPr>
        </p:nvSpPr>
        <p:spPr>
          <a:xfrm>
            <a:off x="1632154" y="1409701"/>
            <a:ext cx="9144000" cy="436715"/>
          </a:xfrm>
        </p:spPr>
        <p:txBody>
          <a:bodyPr/>
          <a:lstStyle/>
          <a:p>
            <a:r>
              <a:rPr lang="en-IN" dirty="0"/>
              <a:t>Is Economics too a partisan practice?</a:t>
            </a:r>
            <a:endParaRPr lang="en-GB" dirty="0"/>
          </a:p>
        </p:txBody>
      </p:sp>
      <p:pic>
        <p:nvPicPr>
          <p:cNvPr id="1026" name="Picture 2" descr="Alexander Chayanov - Wikipedia">
            <a:extLst>
              <a:ext uri="{FF2B5EF4-FFF2-40B4-BE49-F238E27FC236}">
                <a16:creationId xmlns:a16="http://schemas.microsoft.com/office/drawing/2014/main" id="{E1349762-24E3-101C-E548-6777F142F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491" y="1927122"/>
            <a:ext cx="3609975"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64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6C9B-9C07-215C-FE59-668133B90416}"/>
              </a:ext>
            </a:extLst>
          </p:cNvPr>
          <p:cNvSpPr>
            <a:spLocks noGrp="1"/>
          </p:cNvSpPr>
          <p:nvPr>
            <p:ph type="title"/>
          </p:nvPr>
        </p:nvSpPr>
        <p:spPr/>
        <p:txBody>
          <a:bodyPr/>
          <a:lstStyle/>
          <a:p>
            <a:pPr algn="ctr"/>
            <a:r>
              <a:rPr lang="en-IN" dirty="0"/>
              <a:t>An Early Biography</a:t>
            </a:r>
            <a:endParaRPr lang="en-GB" dirty="0"/>
          </a:p>
        </p:txBody>
      </p:sp>
      <p:sp>
        <p:nvSpPr>
          <p:cNvPr id="3" name="Content Placeholder 2">
            <a:extLst>
              <a:ext uri="{FF2B5EF4-FFF2-40B4-BE49-F238E27FC236}">
                <a16:creationId xmlns:a16="http://schemas.microsoft.com/office/drawing/2014/main" id="{EDD3FFC3-E30F-402D-829B-1C6EBD2A48DC}"/>
              </a:ext>
            </a:extLst>
          </p:cNvPr>
          <p:cNvSpPr>
            <a:spLocks noGrp="1"/>
          </p:cNvSpPr>
          <p:nvPr>
            <p:ph idx="1"/>
          </p:nvPr>
        </p:nvSpPr>
        <p:spPr/>
        <p:txBody>
          <a:bodyPr>
            <a:normAutofit fontScale="85000" lnSpcReduction="20000"/>
          </a:bodyPr>
          <a:lstStyle/>
          <a:p>
            <a:pPr>
              <a:lnSpc>
                <a:spcPct val="150000"/>
              </a:lnSpc>
            </a:pPr>
            <a:r>
              <a:rPr lang="en-IN" sz="2200" dirty="0"/>
              <a:t>In 1913, he was appointed professor at the Agricultural Institute of </a:t>
            </a:r>
            <a:r>
              <a:rPr lang="en-IN" sz="2200" dirty="0" err="1"/>
              <a:t>Petrovskoe</a:t>
            </a:r>
            <a:r>
              <a:rPr lang="en-IN" sz="2200" dirty="0"/>
              <a:t>.</a:t>
            </a:r>
          </a:p>
          <a:p>
            <a:pPr>
              <a:lnSpc>
                <a:spcPct val="150000"/>
              </a:lnSpc>
            </a:pPr>
            <a:r>
              <a:rPr lang="en-IN" sz="2200" dirty="0"/>
              <a:t>In between 1911 and 1914, he carried out various surveys relating to the role of flax in peasant incomes.</a:t>
            </a:r>
          </a:p>
          <a:p>
            <a:pPr>
              <a:lnSpc>
                <a:spcPct val="150000"/>
              </a:lnSpc>
            </a:pPr>
            <a:r>
              <a:rPr lang="en-IN" sz="2200" dirty="0"/>
              <a:t>During WW1, takes up a role in the co-operative movement in organising the flax market. </a:t>
            </a:r>
          </a:p>
          <a:p>
            <a:pPr>
              <a:lnSpc>
                <a:spcPct val="150000"/>
              </a:lnSpc>
            </a:pPr>
            <a:r>
              <a:rPr lang="en-IN" sz="2200" dirty="0"/>
              <a:t>The Russian Revolution and the Peasant Utopia</a:t>
            </a:r>
          </a:p>
          <a:p>
            <a:pPr>
              <a:lnSpc>
                <a:spcPct val="150000"/>
              </a:lnSpc>
            </a:pPr>
            <a:r>
              <a:rPr lang="en-IN" sz="2200" dirty="0"/>
              <a:t>Works alongside N.D. Kondratiev at the Institute of Agricultural Economy of </a:t>
            </a:r>
            <a:r>
              <a:rPr lang="en-IN" sz="2200" dirty="0" err="1"/>
              <a:t>Petrovskoe</a:t>
            </a:r>
            <a:r>
              <a:rPr lang="en-IN" sz="2200" dirty="0"/>
              <a:t> </a:t>
            </a:r>
            <a:r>
              <a:rPr lang="en-IN" sz="2200" dirty="0" err="1"/>
              <a:t>Razumovskoe</a:t>
            </a:r>
            <a:r>
              <a:rPr lang="en-IN" sz="2200" dirty="0"/>
              <a:t> at the Time of War Communism (1919)</a:t>
            </a:r>
          </a:p>
          <a:p>
            <a:endParaRPr lang="en-GB" dirty="0"/>
          </a:p>
        </p:txBody>
      </p:sp>
    </p:spTree>
    <p:extLst>
      <p:ext uri="{BB962C8B-B14F-4D97-AF65-F5344CB8AC3E}">
        <p14:creationId xmlns:p14="http://schemas.microsoft.com/office/powerpoint/2010/main" val="108478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AB8D68-21E4-17D6-FE61-F8B8006A1E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8671" y="776748"/>
            <a:ext cx="6558116" cy="5459208"/>
          </a:xfrm>
        </p:spPr>
      </p:pic>
    </p:spTree>
    <p:extLst>
      <p:ext uri="{BB962C8B-B14F-4D97-AF65-F5344CB8AC3E}">
        <p14:creationId xmlns:p14="http://schemas.microsoft.com/office/powerpoint/2010/main" val="107119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63E-E36F-2B80-B452-5301EB049C78}"/>
              </a:ext>
            </a:extLst>
          </p:cNvPr>
          <p:cNvSpPr>
            <a:spLocks noGrp="1"/>
          </p:cNvSpPr>
          <p:nvPr>
            <p:ph type="title"/>
          </p:nvPr>
        </p:nvSpPr>
        <p:spPr/>
        <p:txBody>
          <a:bodyPr/>
          <a:lstStyle/>
          <a:p>
            <a:r>
              <a:rPr lang="en-IN" dirty="0"/>
              <a:t>His Theoretical Positions</a:t>
            </a:r>
            <a:endParaRPr lang="en-GB" dirty="0"/>
          </a:p>
        </p:txBody>
      </p:sp>
      <p:sp>
        <p:nvSpPr>
          <p:cNvPr id="3" name="Content Placeholder 2">
            <a:extLst>
              <a:ext uri="{FF2B5EF4-FFF2-40B4-BE49-F238E27FC236}">
                <a16:creationId xmlns:a16="http://schemas.microsoft.com/office/drawing/2014/main" id="{0F0956D2-AAA3-9130-6ACD-FDF107637131}"/>
              </a:ext>
            </a:extLst>
          </p:cNvPr>
          <p:cNvSpPr>
            <a:spLocks noGrp="1"/>
          </p:cNvSpPr>
          <p:nvPr>
            <p:ph idx="1"/>
          </p:nvPr>
        </p:nvSpPr>
        <p:spPr/>
        <p:txBody>
          <a:bodyPr>
            <a:normAutofit fontScale="92500"/>
          </a:bodyPr>
          <a:lstStyle/>
          <a:p>
            <a:pPr>
              <a:lnSpc>
                <a:spcPct val="150000"/>
              </a:lnSpc>
            </a:pPr>
            <a:r>
              <a:rPr lang="en-IN" sz="2200" dirty="0"/>
              <a:t>A theory of peasant labour farm (a non-capitalist farm need not be pre-capitalist)</a:t>
            </a:r>
          </a:p>
          <a:p>
            <a:pPr>
              <a:lnSpc>
                <a:spcPct val="150000"/>
              </a:lnSpc>
            </a:pPr>
            <a:r>
              <a:rPr lang="en-IN" sz="2200" dirty="0"/>
              <a:t> A peasant economy has a unique conception of profitability. It is not seeking the highest net profit. </a:t>
            </a:r>
          </a:p>
          <a:p>
            <a:pPr>
              <a:lnSpc>
                <a:spcPct val="150000"/>
              </a:lnSpc>
            </a:pPr>
            <a:r>
              <a:rPr lang="en-IN" sz="2200" dirty="0"/>
              <a:t>Consumption-Labour Balance in a peasant farm. (Peasants do not tend to produce more once their consumption needs are balanced).</a:t>
            </a:r>
          </a:p>
          <a:p>
            <a:pPr>
              <a:lnSpc>
                <a:spcPct val="150000"/>
              </a:lnSpc>
            </a:pPr>
            <a:r>
              <a:rPr lang="en-IN" sz="2200" dirty="0"/>
              <a:t>The socialist way forward: one of co-operative farms</a:t>
            </a:r>
          </a:p>
          <a:p>
            <a:pPr>
              <a:lnSpc>
                <a:spcPct val="150000"/>
              </a:lnSpc>
            </a:pPr>
            <a:endParaRPr lang="en-GB" sz="2200" dirty="0"/>
          </a:p>
        </p:txBody>
      </p:sp>
    </p:spTree>
    <p:extLst>
      <p:ext uri="{BB962C8B-B14F-4D97-AF65-F5344CB8AC3E}">
        <p14:creationId xmlns:p14="http://schemas.microsoft.com/office/powerpoint/2010/main" val="69168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8C81-DC93-4CA8-ABB9-2DED20B05F84}"/>
              </a:ext>
            </a:extLst>
          </p:cNvPr>
          <p:cNvSpPr>
            <a:spLocks noGrp="1"/>
          </p:cNvSpPr>
          <p:nvPr>
            <p:ph type="title"/>
          </p:nvPr>
        </p:nvSpPr>
        <p:spPr/>
        <p:txBody>
          <a:bodyPr/>
          <a:lstStyle/>
          <a:p>
            <a:r>
              <a:rPr lang="en-IN" dirty="0"/>
              <a:t>What is he accused of?</a:t>
            </a:r>
            <a:endParaRPr lang="en-GB" dirty="0"/>
          </a:p>
        </p:txBody>
      </p:sp>
      <p:sp>
        <p:nvSpPr>
          <p:cNvPr id="3" name="Content Placeholder 2">
            <a:extLst>
              <a:ext uri="{FF2B5EF4-FFF2-40B4-BE49-F238E27FC236}">
                <a16:creationId xmlns:a16="http://schemas.microsoft.com/office/drawing/2014/main" id="{33C08057-3E9F-6302-600D-EC2E3900855A}"/>
              </a:ext>
            </a:extLst>
          </p:cNvPr>
          <p:cNvSpPr>
            <a:spLocks noGrp="1"/>
          </p:cNvSpPr>
          <p:nvPr>
            <p:ph idx="1"/>
          </p:nvPr>
        </p:nvSpPr>
        <p:spPr/>
        <p:txBody>
          <a:bodyPr>
            <a:normAutofit fontScale="85000" lnSpcReduction="10000"/>
          </a:bodyPr>
          <a:lstStyle/>
          <a:p>
            <a:pPr>
              <a:lnSpc>
                <a:spcPct val="150000"/>
              </a:lnSpc>
            </a:pPr>
            <a:r>
              <a:rPr lang="en-IN" sz="2200" dirty="0"/>
              <a:t>Being a utopian, a sympathiser of the Social Revolutionaries. (But he does not care)</a:t>
            </a:r>
          </a:p>
          <a:p>
            <a:pPr>
              <a:lnSpc>
                <a:spcPct val="150000"/>
              </a:lnSpc>
            </a:pPr>
            <a:r>
              <a:rPr lang="en-IN" sz="2200" dirty="0"/>
              <a:t>What he takes great offence at is the accusations levelled against him for being an advocate for the Austrian marginalist school of economics. </a:t>
            </a:r>
          </a:p>
          <a:p>
            <a:pPr>
              <a:lnSpc>
                <a:spcPct val="150000"/>
              </a:lnSpc>
            </a:pPr>
            <a:r>
              <a:rPr lang="en-IN" sz="2200" dirty="0"/>
              <a:t>His entire theory of consumption-labour balance is indeed based on the principle of marginal rates of substitution.</a:t>
            </a:r>
          </a:p>
          <a:p>
            <a:pPr>
              <a:lnSpc>
                <a:spcPct val="150000"/>
              </a:lnSpc>
            </a:pPr>
            <a:r>
              <a:rPr lang="en-IN" sz="2200" dirty="0"/>
              <a:t>However, he takes wages out of the quantitative formulations and says compensation on the peasant farm is often unquantifiable. (Now, this is a reflection of his actual true conviction in Marxist Economic Theory).</a:t>
            </a:r>
            <a:endParaRPr lang="en-GB" sz="2200" dirty="0"/>
          </a:p>
        </p:txBody>
      </p:sp>
    </p:spTree>
    <p:extLst>
      <p:ext uri="{BB962C8B-B14F-4D97-AF65-F5344CB8AC3E}">
        <p14:creationId xmlns:p14="http://schemas.microsoft.com/office/powerpoint/2010/main" val="319501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4A62-5365-21BF-705F-68F97278A33E}"/>
              </a:ext>
            </a:extLst>
          </p:cNvPr>
          <p:cNvSpPr>
            <a:spLocks noGrp="1"/>
          </p:cNvSpPr>
          <p:nvPr>
            <p:ph type="title"/>
          </p:nvPr>
        </p:nvSpPr>
        <p:spPr/>
        <p:txBody>
          <a:bodyPr/>
          <a:lstStyle/>
          <a:p>
            <a:r>
              <a:rPr lang="en-IN" dirty="0"/>
              <a:t>Is Economics Partisan? His Intellectual Milieu</a:t>
            </a:r>
            <a:endParaRPr lang="en-GB" dirty="0"/>
          </a:p>
        </p:txBody>
      </p:sp>
      <p:sp>
        <p:nvSpPr>
          <p:cNvPr id="3" name="Content Placeholder 2">
            <a:extLst>
              <a:ext uri="{FF2B5EF4-FFF2-40B4-BE49-F238E27FC236}">
                <a16:creationId xmlns:a16="http://schemas.microsoft.com/office/drawing/2014/main" id="{70BDFD13-9734-6CD6-A6F8-622E3C26232C}"/>
              </a:ext>
            </a:extLst>
          </p:cNvPr>
          <p:cNvSpPr>
            <a:spLocks noGrp="1"/>
          </p:cNvSpPr>
          <p:nvPr>
            <p:ph idx="1"/>
          </p:nvPr>
        </p:nvSpPr>
        <p:spPr/>
        <p:txBody>
          <a:bodyPr>
            <a:normAutofit fontScale="85000" lnSpcReduction="10000"/>
          </a:bodyPr>
          <a:lstStyle/>
          <a:p>
            <a:pPr>
              <a:lnSpc>
                <a:spcPct val="150000"/>
              </a:lnSpc>
            </a:pPr>
            <a:r>
              <a:rPr lang="en-IN" sz="2200" dirty="0" err="1"/>
              <a:t>Chayanov</a:t>
            </a:r>
            <a:r>
              <a:rPr lang="en-IN" sz="2200" dirty="0"/>
              <a:t> is exceptionally well-versed in the German historical school of economics.</a:t>
            </a:r>
          </a:p>
          <a:p>
            <a:pPr>
              <a:lnSpc>
                <a:spcPct val="150000"/>
              </a:lnSpc>
            </a:pPr>
            <a:r>
              <a:rPr lang="en-IN" sz="2200" dirty="0"/>
              <a:t>He is in Berlin in 1922, travelling throughout Germany. Most notably, he develops a productive relationship with Alfred Weber in Heidelberg. </a:t>
            </a:r>
          </a:p>
          <a:p>
            <a:pPr>
              <a:lnSpc>
                <a:spcPct val="150000"/>
              </a:lnSpc>
            </a:pPr>
            <a:r>
              <a:rPr lang="en-IN" sz="2200" dirty="0"/>
              <a:t>Spends a brief time in London in the same year, where he perfects his economic methods. It is not a far cry to assume that he came in contact with the Austrian School in London (Austrian marginalists would find the perfect bedfellows in LSE, and not so perfect bedfellows in Cambridge, throughout the decades of the 1920s and 1930s)</a:t>
            </a:r>
          </a:p>
          <a:p>
            <a:endParaRPr lang="en-GB" dirty="0"/>
          </a:p>
        </p:txBody>
      </p:sp>
    </p:spTree>
    <p:extLst>
      <p:ext uri="{BB962C8B-B14F-4D97-AF65-F5344CB8AC3E}">
        <p14:creationId xmlns:p14="http://schemas.microsoft.com/office/powerpoint/2010/main" val="3917195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381</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A.V. Chayanov</vt:lpstr>
      <vt:lpstr>An Early Biography</vt:lpstr>
      <vt:lpstr>PowerPoint Presentation</vt:lpstr>
      <vt:lpstr>His Theoretical Positions</vt:lpstr>
      <vt:lpstr>What is he accused of?</vt:lpstr>
      <vt:lpstr>Is Economics Partisan? His Intellectual Milieu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Rajarshi Adhikary</dc:creator>
  <cp:lastModifiedBy>Rajarshi Adhikary</cp:lastModifiedBy>
  <cp:revision>1</cp:revision>
  <dcterms:created xsi:type="dcterms:W3CDTF">2025-11-18T22:51:27Z</dcterms:created>
  <dcterms:modified xsi:type="dcterms:W3CDTF">2025-11-18T22:52:08Z</dcterms:modified>
</cp:coreProperties>
</file>