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2F087-EDDD-4C4C-A58C-40BBE64D5998}" v="30" dt="2025-11-05T09:20:53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Kask" userId="813740ae1d264e2a" providerId="LiveId" clId="{033C815A-DBB0-4356-8B57-65552108F771}"/>
    <pc:docChg chg="undo custSel addSld delSld modSld delMainMaster">
      <pc:chgData name="Richard Kask" userId="813740ae1d264e2a" providerId="LiveId" clId="{033C815A-DBB0-4356-8B57-65552108F771}" dt="2025-11-05T09:43:03.715" v="10810" actId="20577"/>
      <pc:docMkLst>
        <pc:docMk/>
      </pc:docMkLst>
      <pc:sldChg chg="new del">
        <pc:chgData name="Richard Kask" userId="813740ae1d264e2a" providerId="LiveId" clId="{033C815A-DBB0-4356-8B57-65552108F771}" dt="2025-11-04T17:04:52.316" v="5" actId="47"/>
        <pc:sldMkLst>
          <pc:docMk/>
          <pc:sldMk cId="2200516169" sldId="256"/>
        </pc:sldMkLst>
      </pc:sldChg>
      <pc:sldChg chg="addSp delSp modSp add del mod setBg delDesignElem">
        <pc:chgData name="Richard Kask" userId="813740ae1d264e2a" providerId="LiveId" clId="{033C815A-DBB0-4356-8B57-65552108F771}" dt="2025-11-04T17:07:18.192" v="65" actId="478"/>
        <pc:sldMkLst>
          <pc:docMk/>
          <pc:sldMk cId="1712596358" sldId="257"/>
        </pc:sldMkLst>
        <pc:spChg chg="mod">
          <ac:chgData name="Richard Kask" userId="813740ae1d264e2a" providerId="LiveId" clId="{033C815A-DBB0-4356-8B57-65552108F771}" dt="2025-11-04T17:05:13.922" v="60" actId="20577"/>
          <ac:spMkLst>
            <pc:docMk/>
            <pc:sldMk cId="1712596358" sldId="257"/>
            <ac:spMk id="2" creationId="{94CC5CB0-BB57-E24E-8096-55EC48D7B677}"/>
          </ac:spMkLst>
        </pc:spChg>
        <pc:spChg chg="add del">
          <ac:chgData name="Richard Kask" userId="813740ae1d264e2a" providerId="LiveId" clId="{033C815A-DBB0-4356-8B57-65552108F771}" dt="2025-11-04T17:04:47.720" v="3"/>
          <ac:spMkLst>
            <pc:docMk/>
            <pc:sldMk cId="1712596358" sldId="257"/>
            <ac:spMk id="28" creationId="{7A18C9FB-EC4C-4DAE-8F7D-C6E5AF607958}"/>
          </ac:spMkLst>
        </pc:spChg>
        <pc:spChg chg="add del">
          <ac:chgData name="Richard Kask" userId="813740ae1d264e2a" providerId="LiveId" clId="{033C815A-DBB0-4356-8B57-65552108F771}" dt="2025-11-04T17:04:47.720" v="3"/>
          <ac:spMkLst>
            <pc:docMk/>
            <pc:sldMk cId="1712596358" sldId="257"/>
            <ac:spMk id="30" creationId="{55F5D1E8-E605-4EFC-8912-6E191F84FE26}"/>
          </ac:spMkLst>
        </pc:spChg>
        <pc:picChg chg="add del mod">
          <ac:chgData name="Richard Kask" userId="813740ae1d264e2a" providerId="LiveId" clId="{033C815A-DBB0-4356-8B57-65552108F771}" dt="2025-11-04T17:07:18.192" v="65" actId="478"/>
          <ac:picMkLst>
            <pc:docMk/>
            <pc:sldMk cId="1712596358" sldId="257"/>
            <ac:picMk id="4" creationId="{FD105B60-949F-A130-0BAB-4C83A8F02ACF}"/>
          </ac:picMkLst>
        </pc:picChg>
      </pc:sldChg>
      <pc:sldChg chg="modSp new mod">
        <pc:chgData name="Richard Kask" userId="813740ae1d264e2a" providerId="LiveId" clId="{033C815A-DBB0-4356-8B57-65552108F771}" dt="2025-11-05T06:53:00.309" v="7189" actId="20577"/>
        <pc:sldMkLst>
          <pc:docMk/>
          <pc:sldMk cId="3591122590" sldId="258"/>
        </pc:sldMkLst>
        <pc:spChg chg="mod">
          <ac:chgData name="Richard Kask" userId="813740ae1d264e2a" providerId="LiveId" clId="{033C815A-DBB0-4356-8B57-65552108F771}" dt="2025-11-04T17:08:21.716" v="96" actId="255"/>
          <ac:spMkLst>
            <pc:docMk/>
            <pc:sldMk cId="3591122590" sldId="258"/>
            <ac:spMk id="2" creationId="{73E86700-077F-AA79-00C6-58B207EFF6B7}"/>
          </ac:spMkLst>
        </pc:spChg>
        <pc:spChg chg="mod">
          <ac:chgData name="Richard Kask" userId="813740ae1d264e2a" providerId="LiveId" clId="{033C815A-DBB0-4356-8B57-65552108F771}" dt="2025-11-05T06:53:00.309" v="7189" actId="20577"/>
          <ac:spMkLst>
            <pc:docMk/>
            <pc:sldMk cId="3591122590" sldId="258"/>
            <ac:spMk id="3" creationId="{66ED7045-104A-65E8-0C35-BFFF2E188AF9}"/>
          </ac:spMkLst>
        </pc:spChg>
      </pc:sldChg>
      <pc:sldChg chg="addSp modSp new mod">
        <pc:chgData name="Richard Kask" userId="813740ae1d264e2a" providerId="LiveId" clId="{033C815A-DBB0-4356-8B57-65552108F771}" dt="2025-11-04T23:35:50.456" v="4524" actId="20577"/>
        <pc:sldMkLst>
          <pc:docMk/>
          <pc:sldMk cId="2366789632" sldId="259"/>
        </pc:sldMkLst>
        <pc:spChg chg="mod">
          <ac:chgData name="Richard Kask" userId="813740ae1d264e2a" providerId="LiveId" clId="{033C815A-DBB0-4356-8B57-65552108F771}" dt="2025-11-04T17:17:48.028" v="689" actId="20577"/>
          <ac:spMkLst>
            <pc:docMk/>
            <pc:sldMk cId="2366789632" sldId="259"/>
            <ac:spMk id="2" creationId="{DD46122B-0AC4-96FA-8DF6-492EE29F9C55}"/>
          </ac:spMkLst>
        </pc:spChg>
        <pc:spChg chg="mod">
          <ac:chgData name="Richard Kask" userId="813740ae1d264e2a" providerId="LiveId" clId="{033C815A-DBB0-4356-8B57-65552108F771}" dt="2025-11-04T23:35:50.456" v="4524" actId="20577"/>
          <ac:spMkLst>
            <pc:docMk/>
            <pc:sldMk cId="2366789632" sldId="259"/>
            <ac:spMk id="3" creationId="{DB6A0AAD-A166-A1A6-144C-D8C4C7872A44}"/>
          </ac:spMkLst>
        </pc:spChg>
        <pc:picChg chg="add mod">
          <ac:chgData name="Richard Kask" userId="813740ae1d264e2a" providerId="LiveId" clId="{033C815A-DBB0-4356-8B57-65552108F771}" dt="2025-11-04T17:26:14.502" v="1221" actId="1076"/>
          <ac:picMkLst>
            <pc:docMk/>
            <pc:sldMk cId="2366789632" sldId="259"/>
            <ac:picMk id="4" creationId="{AD031073-1E21-917A-42EF-3CDE4B2F4172}"/>
          </ac:picMkLst>
        </pc:picChg>
      </pc:sldChg>
      <pc:sldChg chg="modSp new mod">
        <pc:chgData name="Richard Kask" userId="813740ae1d264e2a" providerId="LiveId" clId="{033C815A-DBB0-4356-8B57-65552108F771}" dt="2025-11-04T21:53:28.450" v="2426" actId="20577"/>
        <pc:sldMkLst>
          <pc:docMk/>
          <pc:sldMk cId="624945660" sldId="260"/>
        </pc:sldMkLst>
        <pc:spChg chg="mod">
          <ac:chgData name="Richard Kask" userId="813740ae1d264e2a" providerId="LiveId" clId="{033C815A-DBB0-4356-8B57-65552108F771}" dt="2025-11-04T17:48:22.547" v="2335" actId="1076"/>
          <ac:spMkLst>
            <pc:docMk/>
            <pc:sldMk cId="624945660" sldId="260"/>
            <ac:spMk id="2" creationId="{680DD166-2F90-A451-2BBA-EC48B830C304}"/>
          </ac:spMkLst>
        </pc:spChg>
        <pc:spChg chg="mod">
          <ac:chgData name="Richard Kask" userId="813740ae1d264e2a" providerId="LiveId" clId="{033C815A-DBB0-4356-8B57-65552108F771}" dt="2025-11-04T21:53:28.450" v="2426" actId="20577"/>
          <ac:spMkLst>
            <pc:docMk/>
            <pc:sldMk cId="624945660" sldId="260"/>
            <ac:spMk id="3" creationId="{31DB01C9-4879-DEA0-E168-670AA1BC0F6E}"/>
          </ac:spMkLst>
        </pc:spChg>
      </pc:sldChg>
      <pc:sldChg chg="addSp delSp modSp new mod">
        <pc:chgData name="Richard Kask" userId="813740ae1d264e2a" providerId="LiveId" clId="{033C815A-DBB0-4356-8B57-65552108F771}" dt="2025-11-04T22:55:48.073" v="3846" actId="20577"/>
        <pc:sldMkLst>
          <pc:docMk/>
          <pc:sldMk cId="807281158" sldId="261"/>
        </pc:sldMkLst>
        <pc:spChg chg="mod">
          <ac:chgData name="Richard Kask" userId="813740ae1d264e2a" providerId="LiveId" clId="{033C815A-DBB0-4356-8B57-65552108F771}" dt="2025-11-04T22:05:32.108" v="2465" actId="20577"/>
          <ac:spMkLst>
            <pc:docMk/>
            <pc:sldMk cId="807281158" sldId="261"/>
            <ac:spMk id="2" creationId="{0E96DF88-06AB-4FE8-9E0F-00EB622B7BEC}"/>
          </ac:spMkLst>
        </pc:spChg>
        <pc:spChg chg="add del mod">
          <ac:chgData name="Richard Kask" userId="813740ae1d264e2a" providerId="LiveId" clId="{033C815A-DBB0-4356-8B57-65552108F771}" dt="2025-11-04T22:55:48.073" v="3846" actId="20577"/>
          <ac:spMkLst>
            <pc:docMk/>
            <pc:sldMk cId="807281158" sldId="261"/>
            <ac:spMk id="3" creationId="{53A8A920-AD2E-BD2D-C5D9-9ECCDBF0BFBC}"/>
          </ac:spMkLst>
        </pc:spChg>
        <pc:picChg chg="add del mod ord">
          <ac:chgData name="Richard Kask" userId="813740ae1d264e2a" providerId="LiveId" clId="{033C815A-DBB0-4356-8B57-65552108F771}" dt="2025-11-04T22:07:52.953" v="2471" actId="22"/>
          <ac:picMkLst>
            <pc:docMk/>
            <pc:sldMk cId="807281158" sldId="261"/>
            <ac:picMk id="5" creationId="{9CFDD997-7EA5-1DCF-3BD2-15C36F5BAADE}"/>
          </ac:picMkLst>
        </pc:picChg>
        <pc:picChg chg="add mod">
          <ac:chgData name="Richard Kask" userId="813740ae1d264e2a" providerId="LiveId" clId="{033C815A-DBB0-4356-8B57-65552108F771}" dt="2025-11-04T22:46:13.755" v="3666" actId="1076"/>
          <ac:picMkLst>
            <pc:docMk/>
            <pc:sldMk cId="807281158" sldId="261"/>
            <ac:picMk id="7" creationId="{2A98CBF1-78B0-B31F-EDA8-C48D0E03C1CE}"/>
          </ac:picMkLst>
        </pc:picChg>
      </pc:sldChg>
      <pc:sldChg chg="modSp new mod">
        <pc:chgData name="Richard Kask" userId="813740ae1d264e2a" providerId="LiveId" clId="{033C815A-DBB0-4356-8B57-65552108F771}" dt="2025-11-05T09:26:53.999" v="10801" actId="20577"/>
        <pc:sldMkLst>
          <pc:docMk/>
          <pc:sldMk cId="1150595514" sldId="262"/>
        </pc:sldMkLst>
        <pc:spChg chg="mod">
          <ac:chgData name="Richard Kask" userId="813740ae1d264e2a" providerId="LiveId" clId="{033C815A-DBB0-4356-8B57-65552108F771}" dt="2025-11-04T22:10:26.845" v="2506"/>
          <ac:spMkLst>
            <pc:docMk/>
            <pc:sldMk cId="1150595514" sldId="262"/>
            <ac:spMk id="2" creationId="{8DFC6728-0871-4A31-4BEA-5AE0E4A83335}"/>
          </ac:spMkLst>
        </pc:spChg>
        <pc:spChg chg="mod">
          <ac:chgData name="Richard Kask" userId="813740ae1d264e2a" providerId="LiveId" clId="{033C815A-DBB0-4356-8B57-65552108F771}" dt="2025-11-05T09:26:53.999" v="10801" actId="20577"/>
          <ac:spMkLst>
            <pc:docMk/>
            <pc:sldMk cId="1150595514" sldId="262"/>
            <ac:spMk id="3" creationId="{F0A01125-D5AF-4890-471B-DCBA4FE0BFD6}"/>
          </ac:spMkLst>
        </pc:spChg>
      </pc:sldChg>
      <pc:sldChg chg="addSp modSp new mod">
        <pc:chgData name="Richard Kask" userId="813740ae1d264e2a" providerId="LiveId" clId="{033C815A-DBB0-4356-8B57-65552108F771}" dt="2025-11-05T06:39:19.928" v="6449" actId="20577"/>
        <pc:sldMkLst>
          <pc:docMk/>
          <pc:sldMk cId="2269665711" sldId="263"/>
        </pc:sldMkLst>
        <pc:spChg chg="mod">
          <ac:chgData name="Richard Kask" userId="813740ae1d264e2a" providerId="LiveId" clId="{033C815A-DBB0-4356-8B57-65552108F771}" dt="2025-11-04T23:13:09.651" v="4417" actId="20577"/>
          <ac:spMkLst>
            <pc:docMk/>
            <pc:sldMk cId="2269665711" sldId="263"/>
            <ac:spMk id="2" creationId="{BA735837-658A-4D83-BFB1-08D54F2513FC}"/>
          </ac:spMkLst>
        </pc:spChg>
        <pc:spChg chg="mod">
          <ac:chgData name="Richard Kask" userId="813740ae1d264e2a" providerId="LiveId" clId="{033C815A-DBB0-4356-8B57-65552108F771}" dt="2025-11-05T06:39:19.928" v="6449" actId="20577"/>
          <ac:spMkLst>
            <pc:docMk/>
            <pc:sldMk cId="2269665711" sldId="263"/>
            <ac:spMk id="3" creationId="{0A24B8F9-914C-C193-7B57-F6B5AA07A10D}"/>
          </ac:spMkLst>
        </pc:spChg>
        <pc:picChg chg="add mod">
          <ac:chgData name="Richard Kask" userId="813740ae1d264e2a" providerId="LiveId" clId="{033C815A-DBB0-4356-8B57-65552108F771}" dt="2025-11-05T00:04:00.094" v="5034" actId="1076"/>
          <ac:picMkLst>
            <pc:docMk/>
            <pc:sldMk cId="2269665711" sldId="263"/>
            <ac:picMk id="5" creationId="{A321155B-0FA2-965C-BA9F-0350CC0FACD3}"/>
          </ac:picMkLst>
        </pc:picChg>
      </pc:sldChg>
      <pc:sldChg chg="modSp new mod">
        <pc:chgData name="Richard Kask" userId="813740ae1d264e2a" providerId="LiveId" clId="{033C815A-DBB0-4356-8B57-65552108F771}" dt="2025-11-05T06:52:43.512" v="7175" actId="13926"/>
        <pc:sldMkLst>
          <pc:docMk/>
          <pc:sldMk cId="393029424" sldId="264"/>
        </pc:sldMkLst>
        <pc:spChg chg="mod">
          <ac:chgData name="Richard Kask" userId="813740ae1d264e2a" providerId="LiveId" clId="{033C815A-DBB0-4356-8B57-65552108F771}" dt="2025-11-04T23:31:27.991" v="4425"/>
          <ac:spMkLst>
            <pc:docMk/>
            <pc:sldMk cId="393029424" sldId="264"/>
            <ac:spMk id="2" creationId="{59CD986B-FF86-49AD-FD93-61A07B6506B9}"/>
          </ac:spMkLst>
        </pc:spChg>
        <pc:spChg chg="mod">
          <ac:chgData name="Richard Kask" userId="813740ae1d264e2a" providerId="LiveId" clId="{033C815A-DBB0-4356-8B57-65552108F771}" dt="2025-11-05T06:52:43.512" v="7175" actId="13926"/>
          <ac:spMkLst>
            <pc:docMk/>
            <pc:sldMk cId="393029424" sldId="264"/>
            <ac:spMk id="3" creationId="{62D956E1-257B-B29B-22DB-505FA1271AC0}"/>
          </ac:spMkLst>
        </pc:spChg>
      </pc:sldChg>
      <pc:sldChg chg="addSp modSp new mod">
        <pc:chgData name="Richard Kask" userId="813740ae1d264e2a" providerId="LiveId" clId="{033C815A-DBB0-4356-8B57-65552108F771}" dt="2025-11-05T09:43:03.715" v="10810" actId="20577"/>
        <pc:sldMkLst>
          <pc:docMk/>
          <pc:sldMk cId="317894131" sldId="265"/>
        </pc:sldMkLst>
        <pc:spChg chg="mod">
          <ac:chgData name="Richard Kask" userId="813740ae1d264e2a" providerId="LiveId" clId="{033C815A-DBB0-4356-8B57-65552108F771}" dt="2025-11-05T06:52:51.541" v="7182" actId="20577"/>
          <ac:spMkLst>
            <pc:docMk/>
            <pc:sldMk cId="317894131" sldId="265"/>
            <ac:spMk id="2" creationId="{FB32D465-A481-93D1-F536-46456BE2AF15}"/>
          </ac:spMkLst>
        </pc:spChg>
        <pc:spChg chg="mod">
          <ac:chgData name="Richard Kask" userId="813740ae1d264e2a" providerId="LiveId" clId="{033C815A-DBB0-4356-8B57-65552108F771}" dt="2025-11-05T09:43:03.715" v="10810" actId="20577"/>
          <ac:spMkLst>
            <pc:docMk/>
            <pc:sldMk cId="317894131" sldId="265"/>
            <ac:spMk id="3" creationId="{D57152B0-4AAC-D801-B8C6-B86EA886E52B}"/>
          </ac:spMkLst>
        </pc:spChg>
        <pc:picChg chg="add mod">
          <ac:chgData name="Richard Kask" userId="813740ae1d264e2a" providerId="LiveId" clId="{033C815A-DBB0-4356-8B57-65552108F771}" dt="2025-11-05T08:36:37.715" v="8425" actId="1076"/>
          <ac:picMkLst>
            <pc:docMk/>
            <pc:sldMk cId="317894131" sldId="265"/>
            <ac:picMk id="5" creationId="{5BD2F715-1C25-3230-0C84-20DC57E66114}"/>
          </ac:picMkLst>
        </pc:picChg>
      </pc:sldChg>
      <pc:sldChg chg="modSp new mod">
        <pc:chgData name="Richard Kask" userId="813740ae1d264e2a" providerId="LiveId" clId="{033C815A-DBB0-4356-8B57-65552108F771}" dt="2025-11-05T09:10:56.831" v="10317" actId="20577"/>
        <pc:sldMkLst>
          <pc:docMk/>
          <pc:sldMk cId="4113494948" sldId="266"/>
        </pc:sldMkLst>
        <pc:spChg chg="mod">
          <ac:chgData name="Richard Kask" userId="813740ae1d264e2a" providerId="LiveId" clId="{033C815A-DBB0-4356-8B57-65552108F771}" dt="2025-11-05T06:53:06.406" v="7196" actId="20577"/>
          <ac:spMkLst>
            <pc:docMk/>
            <pc:sldMk cId="4113494948" sldId="266"/>
            <ac:spMk id="2" creationId="{8020E8D8-94F4-7221-951E-AA1869A7B3CD}"/>
          </ac:spMkLst>
        </pc:spChg>
        <pc:spChg chg="mod">
          <ac:chgData name="Richard Kask" userId="813740ae1d264e2a" providerId="LiveId" clId="{033C815A-DBB0-4356-8B57-65552108F771}" dt="2025-11-05T09:10:56.831" v="10317" actId="20577"/>
          <ac:spMkLst>
            <pc:docMk/>
            <pc:sldMk cId="4113494948" sldId="266"/>
            <ac:spMk id="3" creationId="{05914658-1E9F-D66A-25AC-5B532AE81C01}"/>
          </ac:spMkLst>
        </pc:spChg>
      </pc:sldChg>
      <pc:sldChg chg="new del">
        <pc:chgData name="Richard Kask" userId="813740ae1d264e2a" providerId="LiveId" clId="{033C815A-DBB0-4356-8B57-65552108F771}" dt="2025-11-05T00:19:30.954" v="5737" actId="680"/>
        <pc:sldMkLst>
          <pc:docMk/>
          <pc:sldMk cId="1989203803" sldId="267"/>
        </pc:sldMkLst>
      </pc:sldChg>
      <pc:sldChg chg="modSp new mod">
        <pc:chgData name="Richard Kask" userId="813740ae1d264e2a" providerId="LiveId" clId="{033C815A-DBB0-4356-8B57-65552108F771}" dt="2025-11-05T08:58:42.944" v="9767" actId="20577"/>
        <pc:sldMkLst>
          <pc:docMk/>
          <pc:sldMk cId="2141584659" sldId="267"/>
        </pc:sldMkLst>
        <pc:spChg chg="mod">
          <ac:chgData name="Richard Kask" userId="813740ae1d264e2a" providerId="LiveId" clId="{033C815A-DBB0-4356-8B57-65552108F771}" dt="2025-11-05T00:19:39.608" v="5741" actId="20577"/>
          <ac:spMkLst>
            <pc:docMk/>
            <pc:sldMk cId="2141584659" sldId="267"/>
            <ac:spMk id="2" creationId="{4C3AD238-8616-9238-7CBE-FF44A7360780}"/>
          </ac:spMkLst>
        </pc:spChg>
        <pc:spChg chg="mod">
          <ac:chgData name="Richard Kask" userId="813740ae1d264e2a" providerId="LiveId" clId="{033C815A-DBB0-4356-8B57-65552108F771}" dt="2025-11-05T08:58:42.944" v="9767" actId="20577"/>
          <ac:spMkLst>
            <pc:docMk/>
            <pc:sldMk cId="2141584659" sldId="267"/>
            <ac:spMk id="3" creationId="{25094277-B777-ED44-A0FF-DDA05403FC3B}"/>
          </ac:spMkLst>
        </pc:spChg>
      </pc:sldChg>
      <pc:sldChg chg="modSp new mod">
        <pc:chgData name="Richard Kask" userId="813740ae1d264e2a" providerId="LiveId" clId="{033C815A-DBB0-4356-8B57-65552108F771}" dt="2025-11-05T09:26:01.936" v="10745" actId="20577"/>
        <pc:sldMkLst>
          <pc:docMk/>
          <pc:sldMk cId="1465670911" sldId="268"/>
        </pc:sldMkLst>
        <pc:spChg chg="mod">
          <ac:chgData name="Richard Kask" userId="813740ae1d264e2a" providerId="LiveId" clId="{033C815A-DBB0-4356-8B57-65552108F771}" dt="2025-11-05T00:19:58.018" v="5771" actId="20577"/>
          <ac:spMkLst>
            <pc:docMk/>
            <pc:sldMk cId="1465670911" sldId="268"/>
            <ac:spMk id="2" creationId="{471CA074-DA04-2593-7480-96449554631D}"/>
          </ac:spMkLst>
        </pc:spChg>
        <pc:spChg chg="mod">
          <ac:chgData name="Richard Kask" userId="813740ae1d264e2a" providerId="LiveId" clId="{033C815A-DBB0-4356-8B57-65552108F771}" dt="2025-11-05T09:26:01.936" v="10745" actId="20577"/>
          <ac:spMkLst>
            <pc:docMk/>
            <pc:sldMk cId="1465670911" sldId="268"/>
            <ac:spMk id="3" creationId="{92006FD6-4412-C915-0047-7841BA261BD5}"/>
          </ac:spMkLst>
        </pc:spChg>
      </pc:sldChg>
      <pc:sldChg chg="addSp delSp modSp new mod setBg">
        <pc:chgData name="Richard Kask" userId="813740ae1d264e2a" providerId="LiveId" clId="{033C815A-DBB0-4356-8B57-65552108F771}" dt="2025-11-05T06:47:24.789" v="6872" actId="1076"/>
        <pc:sldMkLst>
          <pc:docMk/>
          <pc:sldMk cId="3349791467" sldId="269"/>
        </pc:sldMkLst>
        <pc:spChg chg="mod ord">
          <ac:chgData name="Richard Kask" userId="813740ae1d264e2a" providerId="LiveId" clId="{033C815A-DBB0-4356-8B57-65552108F771}" dt="2025-11-05T00:22:28.425" v="5819" actId="1076"/>
          <ac:spMkLst>
            <pc:docMk/>
            <pc:sldMk cId="3349791467" sldId="269"/>
            <ac:spMk id="2" creationId="{2242C4C9-E15C-0F27-7D93-E179CC411D38}"/>
          </ac:spMkLst>
        </pc:spChg>
        <pc:spChg chg="add del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8" creationId="{A6EF5A53-0A64-4CA5-B9C7-1CB97CB5CF1C}"/>
          </ac:spMkLst>
        </pc:spChg>
        <pc:spChg chg="add del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10" creationId="{34ABFBEA-4EB0-4D02-A2C0-1733CD3D6F12}"/>
          </ac:spMkLst>
        </pc:spChg>
        <pc:spChg chg="add del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12" creationId="{19E083F6-57F4-487B-A766-EA0462B1EED8}"/>
          </ac:spMkLst>
        </pc:spChg>
        <pc:spChg chg="add">
          <ac:chgData name="Richard Kask" userId="813740ae1d264e2a" providerId="LiveId" clId="{033C815A-DBB0-4356-8B57-65552108F771}" dt="2025-11-05T00:21:39.624" v="5815" actId="26606"/>
          <ac:spMkLst>
            <pc:docMk/>
            <pc:sldMk cId="3349791467" sldId="269"/>
            <ac:spMk id="14" creationId="{7A18C9FB-EC4C-4DAE-8F7D-C6E5AF607958}"/>
          </ac:spMkLst>
        </pc:spChg>
        <pc:spChg chg="add del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16" creationId="{0ED8FC7E-742C-4B53-B6FF-F19F8EDA28B3}"/>
          </ac:spMkLst>
        </pc:spChg>
        <pc:spChg chg="add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21" creationId="{A6EF5A53-0A64-4CA5-B9C7-1CB97CB5CF1C}"/>
          </ac:spMkLst>
        </pc:spChg>
        <pc:spChg chg="add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23" creationId="{34ABFBEA-4EB0-4D02-A2C0-1733CD3D6F12}"/>
          </ac:spMkLst>
        </pc:spChg>
        <pc:spChg chg="add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25" creationId="{19E083F6-57F4-487B-A766-EA0462B1EED8}"/>
          </ac:spMkLst>
        </pc:spChg>
        <pc:spChg chg="add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27" creationId="{7A18C9FB-EC4C-4DAE-8F7D-C6E5AF607958}"/>
          </ac:spMkLst>
        </pc:spChg>
        <pc:spChg chg="add">
          <ac:chgData name="Richard Kask" userId="813740ae1d264e2a" providerId="LiveId" clId="{033C815A-DBB0-4356-8B57-65552108F771}" dt="2025-11-05T00:22:12.055" v="5817" actId="26606"/>
          <ac:spMkLst>
            <pc:docMk/>
            <pc:sldMk cId="3349791467" sldId="269"/>
            <ac:spMk id="29" creationId="{A9896C11-F8DF-437A-B349-8AFD602DC0CA}"/>
          </ac:spMkLst>
        </pc:spChg>
        <pc:picChg chg="add mod">
          <ac:chgData name="Richard Kask" userId="813740ae1d264e2a" providerId="LiveId" clId="{033C815A-DBB0-4356-8B57-65552108F771}" dt="2025-11-05T06:47:24.789" v="6872" actId="1076"/>
          <ac:picMkLst>
            <pc:docMk/>
            <pc:sldMk cId="3349791467" sldId="269"/>
            <ac:picMk id="3" creationId="{73317A9C-C7CD-EC93-EA84-1DB9A3AF1DC1}"/>
          </ac:picMkLst>
        </pc:picChg>
      </pc:sldChg>
      <pc:sldMasterChg chg="del delSldLayout">
        <pc:chgData name="Richard Kask" userId="813740ae1d264e2a" providerId="LiveId" clId="{033C815A-DBB0-4356-8B57-65552108F771}" dt="2025-11-04T17:04:52.316" v="5" actId="47"/>
        <pc:sldMasterMkLst>
          <pc:docMk/>
          <pc:sldMasterMk cId="1167794886" sldId="2147483648"/>
        </pc:sldMasterMkLst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2849703825" sldId="2147483649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1473620076" sldId="2147483650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3385952376" sldId="2147483651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1568177204" sldId="2147483652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1566964414" sldId="2147483653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663161977" sldId="2147483654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637538906" sldId="2147483655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3540413578" sldId="2147483656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3811938463" sldId="2147483657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1976614875" sldId="2147483658"/>
          </pc:sldLayoutMkLst>
        </pc:sldLayoutChg>
        <pc:sldLayoutChg chg="del">
          <pc:chgData name="Richard Kask" userId="813740ae1d264e2a" providerId="LiveId" clId="{033C815A-DBB0-4356-8B57-65552108F771}" dt="2025-11-04T17:04:52.316" v="5" actId="47"/>
          <pc:sldLayoutMkLst>
            <pc:docMk/>
            <pc:sldMasterMk cId="1167794886" sldId="2147483648"/>
            <pc:sldLayoutMk cId="671370330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1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33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50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6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5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54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2" name="Picture 3" descr="Colourful leaf patterns">
            <a:extLst>
              <a:ext uri="{FF2B5EF4-FFF2-40B4-BE49-F238E27FC236}">
                <a16:creationId xmlns:a16="http://schemas.microsoft.com/office/drawing/2014/main" id="{F45E54EB-4DF1-942A-0BA8-40359043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72" r="24506" b="1"/>
          <a:stretch>
            <a:fillRect/>
          </a:stretch>
        </p:blipFill>
        <p:spPr>
          <a:xfrm>
            <a:off x="20" y="10"/>
            <a:ext cx="6095980" cy="685799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0" y="0"/>
                </a:moveTo>
                <a:lnTo>
                  <a:pt x="2758239" y="0"/>
                </a:lnTo>
                <a:lnTo>
                  <a:pt x="2916747" y="218181"/>
                </a:lnTo>
                <a:cubicBezTo>
                  <a:pt x="3525935" y="1023180"/>
                  <a:pt x="4281133" y="1818277"/>
                  <a:pt x="4839749" y="2631787"/>
                </a:cubicBezTo>
                <a:cubicBezTo>
                  <a:pt x="5571203" y="3696928"/>
                  <a:pt x="6122704" y="4799581"/>
                  <a:pt x="6095001" y="5672947"/>
                </a:cubicBezTo>
                <a:cubicBezTo>
                  <a:pt x="6083564" y="6040467"/>
                  <a:pt x="5972980" y="6348559"/>
                  <a:pt x="5792922" y="6612444"/>
                </a:cubicBezTo>
                <a:cubicBezTo>
                  <a:pt x="5755410" y="6667420"/>
                  <a:pt x="5714882" y="6720477"/>
                  <a:pt x="5671607" y="6771753"/>
                </a:cubicBezTo>
                <a:lnTo>
                  <a:pt x="559164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5F5D1E8-E605-4EFC-8912-6E191F84F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7789134">
            <a:off x="2400596" y="454890"/>
            <a:ext cx="3969651" cy="5948221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94CC5CB0-BB57-E24E-8096-55EC48D7B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1759974"/>
            <a:ext cx="4572000" cy="2286000"/>
          </a:xfrm>
        </p:spPr>
        <p:txBody>
          <a:bodyPr>
            <a:noAutofit/>
          </a:bodyPr>
          <a:lstStyle/>
          <a:p>
            <a:pPr algn="l"/>
            <a:r>
              <a:rPr lang="et-EE" sz="4000" noProof="0" dirty="0"/>
              <a:t>Aira Kaal and </a:t>
            </a:r>
            <a:r>
              <a:rPr lang="et-EE" sz="4000" noProof="0" dirty="0" err="1"/>
              <a:t>the</a:t>
            </a:r>
            <a:r>
              <a:rPr lang="et-EE" sz="4000" noProof="0" dirty="0"/>
              <a:t> </a:t>
            </a:r>
            <a:r>
              <a:rPr lang="et-EE" sz="4000" noProof="0" dirty="0" err="1"/>
              <a:t>sovietization</a:t>
            </a:r>
            <a:r>
              <a:rPr lang="et-EE" sz="4000" noProof="0" dirty="0"/>
              <a:t> of </a:t>
            </a:r>
            <a:r>
              <a:rPr lang="et-EE" sz="4000" noProof="0" dirty="0" err="1"/>
              <a:t>intellectual</a:t>
            </a:r>
            <a:r>
              <a:rPr lang="et-EE" sz="4000" noProof="0" dirty="0"/>
              <a:t> </a:t>
            </a:r>
            <a:r>
              <a:rPr lang="et-EE" sz="4000" noProof="0" dirty="0" err="1"/>
              <a:t>life</a:t>
            </a:r>
            <a:r>
              <a:rPr lang="et-EE" sz="4000" noProof="0" dirty="0"/>
              <a:t> </a:t>
            </a:r>
            <a:endParaRPr lang="en-US" sz="4000" noProof="0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7E830AD4-6A34-5C7D-F853-9EBF99C949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4571999"/>
            <a:ext cx="4572000" cy="1524000"/>
          </a:xfrm>
        </p:spPr>
        <p:txBody>
          <a:bodyPr>
            <a:normAutofit/>
          </a:bodyPr>
          <a:lstStyle/>
          <a:p>
            <a:pPr algn="l"/>
            <a:r>
              <a:rPr lang="en-US" noProof="0" dirty="0"/>
              <a:t>Richard Kask</a:t>
            </a:r>
          </a:p>
        </p:txBody>
      </p:sp>
    </p:spTree>
    <p:extLst>
      <p:ext uri="{BB962C8B-B14F-4D97-AF65-F5344CB8AC3E}">
        <p14:creationId xmlns:p14="http://schemas.microsoft.com/office/powerpoint/2010/main" val="171259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020E8D8-94F4-7221-951E-AA1869A7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Further</a:t>
            </a:r>
            <a:r>
              <a:rPr lang="et-EE" sz="3200" dirty="0"/>
              <a:t> </a:t>
            </a:r>
            <a:r>
              <a:rPr lang="et-EE" sz="3200" dirty="0" err="1"/>
              <a:t>changes</a:t>
            </a:r>
            <a:r>
              <a:rPr lang="et-EE" sz="3200" dirty="0"/>
              <a:t>: “The </a:t>
            </a:r>
            <a:r>
              <a:rPr lang="et-EE" sz="3200" dirty="0" err="1"/>
              <a:t>idealistic</a:t>
            </a:r>
            <a:r>
              <a:rPr lang="et-EE" sz="3200" dirty="0"/>
              <a:t> roots of formalism“ (1950)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5914658-1E9F-D66A-25AC-5B532AE81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/>
              <a:t>The </a:t>
            </a:r>
            <a:r>
              <a:rPr lang="et-EE" sz="2400" dirty="0" err="1"/>
              <a:t>text</a:t>
            </a:r>
            <a:r>
              <a:rPr lang="et-EE" sz="2400" dirty="0"/>
              <a:t> </a:t>
            </a:r>
            <a:r>
              <a:rPr lang="et-EE" sz="2400" dirty="0" err="1"/>
              <a:t>fits</a:t>
            </a:r>
            <a:r>
              <a:rPr lang="et-EE" sz="2400" dirty="0"/>
              <a:t> </a:t>
            </a:r>
            <a:r>
              <a:rPr lang="et-EE" sz="2400" dirty="0" err="1"/>
              <a:t>well</a:t>
            </a:r>
            <a:r>
              <a:rPr lang="et-EE" sz="2400" dirty="0"/>
              <a:t> </a:t>
            </a:r>
            <a:r>
              <a:rPr lang="et-EE" sz="2400" dirty="0" err="1"/>
              <a:t>into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context</a:t>
            </a:r>
            <a:r>
              <a:rPr lang="et-EE" sz="2400" dirty="0"/>
              <a:t> of post-</a:t>
            </a:r>
            <a:r>
              <a:rPr lang="et-EE" sz="2400" dirty="0" err="1"/>
              <a:t>war</a:t>
            </a:r>
            <a:r>
              <a:rPr lang="et-EE" sz="2400" dirty="0"/>
              <a:t> </a:t>
            </a:r>
            <a:r>
              <a:rPr lang="et-EE" sz="2400" dirty="0" err="1"/>
              <a:t>scientific</a:t>
            </a:r>
            <a:r>
              <a:rPr lang="et-EE" sz="2400" dirty="0"/>
              <a:t> </a:t>
            </a:r>
            <a:r>
              <a:rPr lang="et-EE" sz="2400" dirty="0" err="1"/>
              <a:t>discussions</a:t>
            </a:r>
            <a:endParaRPr lang="et-EE" sz="2400" dirty="0"/>
          </a:p>
          <a:p>
            <a:pPr lvl="1"/>
            <a:r>
              <a:rPr lang="et-EE" sz="1600" dirty="0" err="1"/>
              <a:t>Fight</a:t>
            </a:r>
            <a:r>
              <a:rPr lang="et-EE" sz="1600" dirty="0"/>
              <a:t> </a:t>
            </a:r>
            <a:r>
              <a:rPr lang="et-EE" sz="1600" dirty="0" err="1"/>
              <a:t>against</a:t>
            </a:r>
            <a:r>
              <a:rPr lang="et-EE" sz="1600" dirty="0"/>
              <a:t> </a:t>
            </a:r>
            <a:r>
              <a:rPr lang="et-EE" sz="1600" dirty="0" err="1"/>
              <a:t>cosmopolitanism</a:t>
            </a:r>
            <a:r>
              <a:rPr lang="et-EE" sz="1600" dirty="0"/>
              <a:t> and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context</a:t>
            </a:r>
            <a:r>
              <a:rPr lang="et-EE" sz="1600" dirty="0"/>
              <a:t> of </a:t>
            </a:r>
            <a:r>
              <a:rPr lang="et-EE" sz="1600" dirty="0" err="1"/>
              <a:t>bourgeois</a:t>
            </a:r>
            <a:r>
              <a:rPr lang="et-EE" sz="1600" dirty="0"/>
              <a:t>-natsionalist </a:t>
            </a:r>
            <a:r>
              <a:rPr lang="et-EE" sz="1600" dirty="0" err="1"/>
              <a:t>purge</a:t>
            </a:r>
            <a:endParaRPr lang="et-EE" sz="1600" dirty="0"/>
          </a:p>
          <a:p>
            <a:pPr lvl="1"/>
            <a:r>
              <a:rPr lang="et-EE" sz="1600" dirty="0" err="1"/>
              <a:t>Highlights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role</a:t>
            </a:r>
            <a:r>
              <a:rPr lang="et-EE" sz="1600" dirty="0"/>
              <a:t> of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party</a:t>
            </a:r>
            <a:r>
              <a:rPr lang="et-EE" sz="1600" dirty="0"/>
              <a:t> and Stalin in </a:t>
            </a:r>
            <a:r>
              <a:rPr lang="et-EE" sz="1600" dirty="0" err="1"/>
              <a:t>scientific</a:t>
            </a:r>
            <a:r>
              <a:rPr lang="et-EE" sz="1600" dirty="0"/>
              <a:t> </a:t>
            </a:r>
            <a:r>
              <a:rPr lang="et-EE" sz="1600" dirty="0" err="1"/>
              <a:t>discussions</a:t>
            </a:r>
            <a:endParaRPr lang="et-EE" sz="1600" dirty="0"/>
          </a:p>
          <a:p>
            <a:pPr lvl="1"/>
            <a:r>
              <a:rPr lang="et-EE" sz="1600" dirty="0" err="1"/>
              <a:t>Engages</a:t>
            </a:r>
            <a:r>
              <a:rPr lang="et-EE" sz="1600" dirty="0"/>
              <a:t> in </a:t>
            </a:r>
            <a:r>
              <a:rPr lang="et-EE" sz="1600" i="1" dirty="0"/>
              <a:t>diskussiia</a:t>
            </a:r>
            <a:r>
              <a:rPr lang="et-EE" sz="1600" dirty="0"/>
              <a:t>, </a:t>
            </a:r>
            <a:r>
              <a:rPr lang="et-EE" sz="1600" i="1" dirty="0" err="1"/>
              <a:t>kritika</a:t>
            </a:r>
            <a:r>
              <a:rPr lang="et-EE" sz="1600" i="1" dirty="0"/>
              <a:t> i </a:t>
            </a:r>
            <a:r>
              <a:rPr lang="et-EE" sz="1600" i="1" dirty="0" err="1"/>
              <a:t>samokritika</a:t>
            </a:r>
            <a:r>
              <a:rPr lang="et-EE" sz="1600" dirty="0"/>
              <a:t> </a:t>
            </a:r>
          </a:p>
          <a:p>
            <a:pPr lvl="1"/>
            <a:r>
              <a:rPr lang="et-EE" sz="1600" dirty="0" err="1"/>
              <a:t>Has</a:t>
            </a:r>
            <a:r>
              <a:rPr lang="et-EE" sz="1600" dirty="0"/>
              <a:t> Kaal </a:t>
            </a:r>
            <a:r>
              <a:rPr lang="et-EE" sz="1600" dirty="0" err="1"/>
              <a:t>become</a:t>
            </a:r>
            <a:r>
              <a:rPr lang="et-EE" sz="1600" dirty="0"/>
              <a:t> </a:t>
            </a:r>
            <a:r>
              <a:rPr lang="et-EE" sz="1600" dirty="0" err="1"/>
              <a:t>an</a:t>
            </a:r>
            <a:r>
              <a:rPr lang="et-EE" sz="1600" dirty="0"/>
              <a:t> </a:t>
            </a:r>
            <a:r>
              <a:rPr lang="et-EE" sz="1600" dirty="0" err="1"/>
              <a:t>exemplary</a:t>
            </a:r>
            <a:r>
              <a:rPr lang="et-EE" sz="1600" dirty="0"/>
              <a:t> </a:t>
            </a:r>
            <a:r>
              <a:rPr lang="et-EE" sz="1600" dirty="0" err="1"/>
              <a:t>Soviet</a:t>
            </a:r>
            <a:r>
              <a:rPr lang="et-EE" sz="1600" dirty="0"/>
              <a:t> </a:t>
            </a:r>
            <a:r>
              <a:rPr lang="et-EE" sz="1600" dirty="0" err="1"/>
              <a:t>intellectual</a:t>
            </a:r>
            <a:r>
              <a:rPr lang="et-EE" sz="1600" dirty="0"/>
              <a:t>?</a:t>
            </a:r>
          </a:p>
          <a:p>
            <a:r>
              <a:rPr lang="et-EE" sz="2400" dirty="0" err="1"/>
              <a:t>Yet</a:t>
            </a:r>
            <a:r>
              <a:rPr lang="et-EE" sz="2400" dirty="0"/>
              <a:t> </a:t>
            </a:r>
            <a:r>
              <a:rPr lang="et-EE" sz="2400" dirty="0" err="1"/>
              <a:t>her</a:t>
            </a:r>
            <a:r>
              <a:rPr lang="et-EE" sz="2400" dirty="0"/>
              <a:t> </a:t>
            </a:r>
            <a:r>
              <a:rPr lang="et-EE" sz="2400" dirty="0" err="1"/>
              <a:t>style</a:t>
            </a:r>
            <a:r>
              <a:rPr lang="et-EE" sz="2400" dirty="0"/>
              <a:t> and </a:t>
            </a:r>
            <a:r>
              <a:rPr lang="et-EE" sz="2400" dirty="0" err="1"/>
              <a:t>approach</a:t>
            </a:r>
            <a:r>
              <a:rPr lang="et-EE" sz="2400" dirty="0"/>
              <a:t> </a:t>
            </a:r>
            <a:r>
              <a:rPr lang="et-EE" sz="2400" dirty="0" err="1"/>
              <a:t>has</a:t>
            </a:r>
            <a:r>
              <a:rPr lang="et-EE" sz="2400" dirty="0"/>
              <a:t> </a:t>
            </a:r>
            <a:r>
              <a:rPr lang="et-EE" sz="2400" dirty="0" err="1"/>
              <a:t>changed</a:t>
            </a:r>
            <a:endParaRPr lang="et-EE" sz="2400" dirty="0"/>
          </a:p>
          <a:p>
            <a:pPr lvl="1"/>
            <a:r>
              <a:rPr lang="et-EE" sz="1600" dirty="0" err="1"/>
              <a:t>Unlike</a:t>
            </a:r>
            <a:r>
              <a:rPr lang="et-EE" sz="1600" dirty="0"/>
              <a:t> in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earlier</a:t>
            </a:r>
            <a:r>
              <a:rPr lang="et-EE" sz="1600" dirty="0"/>
              <a:t> </a:t>
            </a:r>
            <a:r>
              <a:rPr lang="et-EE" sz="1600" dirty="0" err="1"/>
              <a:t>texts</a:t>
            </a:r>
            <a:r>
              <a:rPr lang="et-EE" sz="1600" dirty="0"/>
              <a:t>, Kaal </a:t>
            </a:r>
            <a:r>
              <a:rPr lang="et-EE" sz="1600" dirty="0" err="1"/>
              <a:t>focuses</a:t>
            </a:r>
            <a:r>
              <a:rPr lang="et-EE" sz="1600" dirty="0"/>
              <a:t> </a:t>
            </a:r>
            <a:r>
              <a:rPr lang="et-EE" sz="1600" dirty="0" err="1"/>
              <a:t>her</a:t>
            </a:r>
            <a:r>
              <a:rPr lang="et-EE" sz="1600" dirty="0"/>
              <a:t> </a:t>
            </a:r>
            <a:r>
              <a:rPr lang="et-EE" sz="1600" dirty="0" err="1"/>
              <a:t>critique</a:t>
            </a:r>
            <a:r>
              <a:rPr lang="et-EE" sz="1600" dirty="0"/>
              <a:t> on a </a:t>
            </a:r>
            <a:r>
              <a:rPr lang="et-EE" sz="1600" dirty="0" err="1"/>
              <a:t>specific</a:t>
            </a:r>
            <a:r>
              <a:rPr lang="et-EE" sz="1600" dirty="0"/>
              <a:t> </a:t>
            </a:r>
            <a:r>
              <a:rPr lang="et-EE" sz="1600" dirty="0" err="1"/>
              <a:t>field</a:t>
            </a:r>
            <a:r>
              <a:rPr lang="et-EE" sz="1600" dirty="0"/>
              <a:t> (</a:t>
            </a:r>
            <a:r>
              <a:rPr lang="et-EE" sz="1600" dirty="0" err="1"/>
              <a:t>poetry</a:t>
            </a:r>
            <a:r>
              <a:rPr lang="et-EE" sz="1600" dirty="0"/>
              <a:t>), </a:t>
            </a:r>
            <a:r>
              <a:rPr lang="et-EE" sz="1600" dirty="0" err="1"/>
              <a:t>presenting</a:t>
            </a:r>
            <a:r>
              <a:rPr lang="et-EE" sz="1600" dirty="0"/>
              <a:t> a </a:t>
            </a:r>
            <a:r>
              <a:rPr lang="et-EE" sz="1600" dirty="0" err="1"/>
              <a:t>deeper</a:t>
            </a:r>
            <a:r>
              <a:rPr lang="et-EE" sz="1600" dirty="0"/>
              <a:t> </a:t>
            </a:r>
            <a:r>
              <a:rPr lang="et-EE" sz="1600" dirty="0" err="1"/>
              <a:t>analysis</a:t>
            </a:r>
            <a:r>
              <a:rPr lang="et-EE" sz="1600" dirty="0"/>
              <a:t> of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phenomena</a:t>
            </a:r>
            <a:r>
              <a:rPr lang="et-EE" sz="1600" dirty="0"/>
              <a:t> </a:t>
            </a:r>
            <a:r>
              <a:rPr lang="et-EE" sz="1600" dirty="0" err="1"/>
              <a:t>within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discipline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411349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C3AD238-8616-9238-7CBE-FF44A736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Loss of </a:t>
            </a:r>
            <a:r>
              <a:rPr lang="et-EE" sz="3200" dirty="0" err="1"/>
              <a:t>faith</a:t>
            </a:r>
            <a:r>
              <a:rPr lang="et-EE" sz="3200" dirty="0"/>
              <a:t> and </a:t>
            </a:r>
            <a:r>
              <a:rPr lang="et-EE" sz="3200" dirty="0" err="1"/>
              <a:t>outlines</a:t>
            </a:r>
            <a:r>
              <a:rPr lang="et-EE" sz="3200" dirty="0"/>
              <a:t> of </a:t>
            </a:r>
            <a:r>
              <a:rPr lang="et-EE" sz="3200" dirty="0" err="1"/>
              <a:t>later</a:t>
            </a:r>
            <a:r>
              <a:rPr lang="et-EE" sz="3200" dirty="0"/>
              <a:t> </a:t>
            </a:r>
            <a:r>
              <a:rPr lang="et-EE" sz="3200" dirty="0" err="1"/>
              <a:t>life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5094277-B777-ED44-A0FF-DDA05403F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95948"/>
            <a:ext cx="10668000" cy="4542504"/>
          </a:xfrm>
        </p:spPr>
        <p:txBody>
          <a:bodyPr>
            <a:normAutofit/>
          </a:bodyPr>
          <a:lstStyle/>
          <a:p>
            <a:r>
              <a:rPr lang="et-EE" sz="2400" dirty="0"/>
              <a:t>Kaal </a:t>
            </a:r>
            <a:r>
              <a:rPr lang="et-EE" sz="2400" dirty="0" err="1"/>
              <a:t>is</a:t>
            </a:r>
            <a:r>
              <a:rPr lang="et-EE" sz="2400" dirty="0"/>
              <a:t> </a:t>
            </a:r>
            <a:r>
              <a:rPr lang="et-EE" sz="2400" dirty="0" err="1"/>
              <a:t>reinstated</a:t>
            </a:r>
            <a:r>
              <a:rPr lang="et-EE" sz="2400" dirty="0"/>
              <a:t> </a:t>
            </a:r>
            <a:r>
              <a:rPr lang="et-EE" sz="2400" dirty="0" err="1"/>
              <a:t>to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party</a:t>
            </a:r>
            <a:r>
              <a:rPr lang="et-EE" sz="2400" dirty="0"/>
              <a:t> in 1955, </a:t>
            </a:r>
            <a:r>
              <a:rPr lang="et-EE" sz="2400" dirty="0" err="1"/>
              <a:t>but</a:t>
            </a:r>
            <a:r>
              <a:rPr lang="et-EE" sz="2400" dirty="0"/>
              <a:t> </a:t>
            </a:r>
            <a:r>
              <a:rPr lang="et-EE" sz="2400" dirty="0" err="1"/>
              <a:t>remains</a:t>
            </a:r>
            <a:r>
              <a:rPr lang="et-EE" sz="2400" dirty="0"/>
              <a:t> </a:t>
            </a:r>
            <a:r>
              <a:rPr lang="et-EE" sz="2400" dirty="0" err="1"/>
              <a:t>relatively</a:t>
            </a:r>
            <a:r>
              <a:rPr lang="et-EE" sz="2400" dirty="0"/>
              <a:t> </a:t>
            </a:r>
            <a:r>
              <a:rPr lang="et-EE" sz="2400" dirty="0" err="1"/>
              <a:t>silent</a:t>
            </a:r>
            <a:r>
              <a:rPr lang="et-EE" sz="2400" dirty="0"/>
              <a:t> </a:t>
            </a:r>
            <a:r>
              <a:rPr lang="et-EE" sz="2400" dirty="0" err="1"/>
              <a:t>until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late</a:t>
            </a:r>
            <a:r>
              <a:rPr lang="et-EE" sz="2400" dirty="0"/>
              <a:t> 1970s</a:t>
            </a:r>
          </a:p>
          <a:p>
            <a:pPr lvl="1"/>
            <a:r>
              <a:rPr lang="et-EE" sz="1600" dirty="0" err="1"/>
              <a:t>Focuses</a:t>
            </a:r>
            <a:r>
              <a:rPr lang="et-EE" sz="1600" dirty="0"/>
              <a:t> on </a:t>
            </a:r>
            <a:r>
              <a:rPr lang="et-EE" sz="1600" dirty="0" err="1"/>
              <a:t>poetry</a:t>
            </a:r>
            <a:r>
              <a:rPr lang="et-EE" sz="1600" dirty="0"/>
              <a:t> and </a:t>
            </a:r>
            <a:r>
              <a:rPr lang="et-EE" sz="1600" dirty="0" err="1"/>
              <a:t>short</a:t>
            </a:r>
            <a:r>
              <a:rPr lang="et-EE" sz="1600" dirty="0"/>
              <a:t> </a:t>
            </a:r>
            <a:r>
              <a:rPr lang="et-EE" sz="1600" dirty="0" err="1"/>
              <a:t>stories</a:t>
            </a:r>
            <a:endParaRPr lang="et-EE" sz="1600" dirty="0"/>
          </a:p>
          <a:p>
            <a:r>
              <a:rPr lang="et-EE" sz="2400" dirty="0"/>
              <a:t>E. </a:t>
            </a:r>
            <a:r>
              <a:rPr lang="et-EE" sz="2400" dirty="0" err="1"/>
              <a:t>Parhomenko</a:t>
            </a:r>
            <a:r>
              <a:rPr lang="et-EE" sz="2400" dirty="0"/>
              <a:t>: Kaal </a:t>
            </a:r>
            <a:r>
              <a:rPr lang="et-EE" sz="2400" dirty="0" err="1"/>
              <a:t>turns</a:t>
            </a:r>
            <a:r>
              <a:rPr lang="et-EE" sz="2400" dirty="0"/>
              <a:t> </a:t>
            </a:r>
            <a:r>
              <a:rPr lang="et-EE" sz="2400" dirty="0" err="1"/>
              <a:t>away</a:t>
            </a:r>
            <a:r>
              <a:rPr lang="et-EE" sz="2400" dirty="0"/>
              <a:t> </a:t>
            </a:r>
            <a:r>
              <a:rPr lang="et-EE" sz="2400" dirty="0" err="1"/>
              <a:t>from</a:t>
            </a:r>
            <a:r>
              <a:rPr lang="et-EE" sz="2400" dirty="0"/>
              <a:t> </a:t>
            </a:r>
            <a:r>
              <a:rPr lang="et-EE" sz="2400" dirty="0" err="1"/>
              <a:t>Marxism</a:t>
            </a:r>
            <a:r>
              <a:rPr lang="et-EE" sz="2400" dirty="0"/>
              <a:t>-Leninism </a:t>
            </a:r>
            <a:r>
              <a:rPr lang="et-EE" sz="2400" dirty="0" err="1"/>
              <a:t>towards</a:t>
            </a:r>
            <a:r>
              <a:rPr lang="et-EE" sz="2400" dirty="0"/>
              <a:t> “</a:t>
            </a:r>
            <a:r>
              <a:rPr lang="et-EE" sz="2400" dirty="0" err="1"/>
              <a:t>phenomenological</a:t>
            </a:r>
            <a:r>
              <a:rPr lang="et-EE" sz="2400" dirty="0"/>
              <a:t> </a:t>
            </a:r>
            <a:r>
              <a:rPr lang="et-EE" sz="2400" dirty="0" err="1"/>
              <a:t>observation</a:t>
            </a:r>
            <a:r>
              <a:rPr lang="et-EE" sz="2400" dirty="0"/>
              <a:t> and </a:t>
            </a:r>
            <a:r>
              <a:rPr lang="et-EE" sz="2400" dirty="0" err="1"/>
              <a:t>mystification</a:t>
            </a:r>
            <a:r>
              <a:rPr lang="et-EE" sz="2400" dirty="0"/>
              <a:t> of </a:t>
            </a:r>
            <a:r>
              <a:rPr lang="et-EE" sz="2400" dirty="0" err="1"/>
              <a:t>nature</a:t>
            </a:r>
            <a:r>
              <a:rPr lang="et-EE" sz="2400" dirty="0"/>
              <a:t>“</a:t>
            </a:r>
          </a:p>
          <a:p>
            <a:r>
              <a:rPr lang="et-EE" sz="2400" dirty="0" err="1"/>
              <a:t>More</a:t>
            </a:r>
            <a:r>
              <a:rPr lang="et-EE" sz="2400" dirty="0"/>
              <a:t> </a:t>
            </a:r>
            <a:r>
              <a:rPr lang="et-EE" sz="2400" dirty="0" err="1"/>
              <a:t>or</a:t>
            </a:r>
            <a:r>
              <a:rPr lang="et-EE" sz="2400" dirty="0"/>
              <a:t> </a:t>
            </a:r>
            <a:r>
              <a:rPr lang="et-EE" sz="2400" dirty="0" err="1"/>
              <a:t>less</a:t>
            </a:r>
            <a:r>
              <a:rPr lang="et-EE" sz="2400" dirty="0"/>
              <a:t> </a:t>
            </a:r>
            <a:r>
              <a:rPr lang="et-EE" sz="2400" dirty="0" err="1"/>
              <a:t>implicit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of </a:t>
            </a:r>
            <a:r>
              <a:rPr lang="et-EE" sz="2400" dirty="0" err="1"/>
              <a:t>Marxism</a:t>
            </a:r>
            <a:r>
              <a:rPr lang="et-EE" sz="2400" dirty="0"/>
              <a:t> and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Soviet</a:t>
            </a:r>
            <a:r>
              <a:rPr lang="et-EE" sz="2400" dirty="0"/>
              <a:t> </a:t>
            </a:r>
            <a:r>
              <a:rPr lang="et-EE" sz="2400" dirty="0" err="1"/>
              <a:t>system</a:t>
            </a:r>
            <a:endParaRPr lang="et-EE" sz="2400" dirty="0"/>
          </a:p>
          <a:p>
            <a:pPr lvl="1"/>
            <a:r>
              <a:rPr lang="et-EE" sz="1600" dirty="0"/>
              <a:t>Idealism and </a:t>
            </a:r>
            <a:r>
              <a:rPr lang="et-EE" sz="1600" dirty="0" err="1"/>
              <a:t>Marxism</a:t>
            </a:r>
            <a:r>
              <a:rPr lang="et-EE" sz="1600" dirty="0"/>
              <a:t> </a:t>
            </a:r>
            <a:r>
              <a:rPr lang="et-EE" sz="1600" dirty="0" err="1"/>
              <a:t>can</a:t>
            </a:r>
            <a:r>
              <a:rPr lang="et-EE" sz="1600" dirty="0"/>
              <a:t> </a:t>
            </a:r>
            <a:r>
              <a:rPr lang="et-EE" sz="1600" dirty="0" err="1"/>
              <a:t>become</a:t>
            </a:r>
            <a:r>
              <a:rPr lang="et-EE" sz="1600" dirty="0"/>
              <a:t> </a:t>
            </a:r>
            <a:r>
              <a:rPr lang="et-EE" sz="1600" dirty="0" err="1"/>
              <a:t>intertwined</a:t>
            </a:r>
            <a:endParaRPr lang="et-EE" sz="1600" dirty="0"/>
          </a:p>
          <a:p>
            <a:pPr lvl="1"/>
            <a:r>
              <a:rPr lang="et-EE" sz="1600" dirty="0" err="1"/>
              <a:t>Revolution</a:t>
            </a:r>
            <a:r>
              <a:rPr lang="et-EE" sz="1600" dirty="0"/>
              <a:t> </a:t>
            </a:r>
            <a:r>
              <a:rPr lang="et-EE" sz="1600" dirty="0" err="1"/>
              <a:t>did</a:t>
            </a:r>
            <a:r>
              <a:rPr lang="et-EE" sz="1600" dirty="0"/>
              <a:t> </a:t>
            </a:r>
            <a:r>
              <a:rPr lang="et-EE" sz="1600" dirty="0" err="1"/>
              <a:t>not</a:t>
            </a:r>
            <a:r>
              <a:rPr lang="et-EE" sz="1600" dirty="0"/>
              <a:t> </a:t>
            </a:r>
            <a:r>
              <a:rPr lang="et-EE" sz="1600" dirty="0" err="1"/>
              <a:t>bring</a:t>
            </a:r>
            <a:r>
              <a:rPr lang="et-EE" sz="1600" dirty="0"/>
              <a:t> </a:t>
            </a:r>
            <a:r>
              <a:rPr lang="et-EE" sz="1600" dirty="0" err="1"/>
              <a:t>change</a:t>
            </a:r>
            <a:r>
              <a:rPr lang="et-EE" sz="1600" dirty="0"/>
              <a:t>, </a:t>
            </a:r>
            <a:r>
              <a:rPr lang="et-EE" sz="1600" dirty="0" err="1"/>
              <a:t>but</a:t>
            </a:r>
            <a:r>
              <a:rPr lang="et-EE" sz="1600" dirty="0"/>
              <a:t> </a:t>
            </a:r>
            <a:r>
              <a:rPr lang="et-EE" sz="1600" dirty="0" err="1"/>
              <a:t>suffering</a:t>
            </a:r>
            <a:endParaRPr lang="et-EE" sz="1600" dirty="0"/>
          </a:p>
          <a:p>
            <a:pPr lvl="1"/>
            <a:r>
              <a:rPr lang="et-EE" sz="1600" dirty="0" err="1"/>
              <a:t>Emancipation</a:t>
            </a:r>
            <a:r>
              <a:rPr lang="et-EE" sz="1600" dirty="0"/>
              <a:t> of </a:t>
            </a:r>
            <a:r>
              <a:rPr lang="et-EE" sz="1600" dirty="0" err="1"/>
              <a:t>women</a:t>
            </a:r>
            <a:r>
              <a:rPr lang="et-EE" sz="1600" dirty="0"/>
              <a:t> and </a:t>
            </a:r>
            <a:r>
              <a:rPr lang="et-EE" sz="1600" dirty="0" err="1"/>
              <a:t>men</a:t>
            </a:r>
            <a:r>
              <a:rPr lang="et-EE" sz="1600" dirty="0"/>
              <a:t> </a:t>
            </a:r>
            <a:r>
              <a:rPr lang="et-EE" sz="1600" dirty="0" err="1"/>
              <a:t>has</a:t>
            </a:r>
            <a:r>
              <a:rPr lang="et-EE" sz="1600" dirty="0"/>
              <a:t> </a:t>
            </a:r>
            <a:r>
              <a:rPr lang="et-EE" sz="1600" dirty="0" err="1"/>
              <a:t>not</a:t>
            </a:r>
            <a:r>
              <a:rPr lang="et-EE" sz="1600" dirty="0"/>
              <a:t> </a:t>
            </a:r>
            <a:r>
              <a:rPr lang="et-EE" sz="1600" dirty="0" err="1"/>
              <a:t>happened</a:t>
            </a:r>
            <a:endParaRPr lang="et-EE" sz="1600" dirty="0"/>
          </a:p>
          <a:p>
            <a:pPr lvl="1"/>
            <a:r>
              <a:rPr lang="et-EE" sz="1600" dirty="0"/>
              <a:t>Letter of </a:t>
            </a:r>
            <a:r>
              <a:rPr lang="et-EE" sz="1600" dirty="0" err="1"/>
              <a:t>the</a:t>
            </a:r>
            <a:r>
              <a:rPr lang="et-EE" sz="1600" dirty="0"/>
              <a:t> 40 </a:t>
            </a:r>
            <a:r>
              <a:rPr lang="et-EE" sz="1600" dirty="0" err="1"/>
              <a:t>intellectuals</a:t>
            </a:r>
            <a:r>
              <a:rPr lang="et-EE" sz="1600" dirty="0"/>
              <a:t> in 1980</a:t>
            </a:r>
          </a:p>
        </p:txBody>
      </p:sp>
    </p:spTree>
    <p:extLst>
      <p:ext uri="{BB962C8B-B14F-4D97-AF65-F5344CB8AC3E}">
        <p14:creationId xmlns:p14="http://schemas.microsoft.com/office/powerpoint/2010/main" val="214158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71CA074-DA04-2593-7480-96449554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Used</a:t>
            </a:r>
            <a:r>
              <a:rPr lang="et-EE" sz="3200" dirty="0"/>
              <a:t> </a:t>
            </a:r>
            <a:r>
              <a:rPr lang="et-EE" sz="3200" dirty="0" err="1"/>
              <a:t>sources</a:t>
            </a:r>
            <a:r>
              <a:rPr lang="et-EE" sz="3200" dirty="0"/>
              <a:t> and </a:t>
            </a:r>
            <a:r>
              <a:rPr lang="et-EE" sz="3200" dirty="0" err="1"/>
              <a:t>literature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2006FD6-4412-C915-0047-7841BA261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25446"/>
            <a:ext cx="10668000" cy="4611328"/>
          </a:xfrm>
        </p:spPr>
        <p:txBody>
          <a:bodyPr>
            <a:normAutofit fontScale="62500" lnSpcReduction="20000"/>
          </a:bodyPr>
          <a:lstStyle/>
          <a:p>
            <a:r>
              <a:rPr lang="et-EE" sz="2400" dirty="0"/>
              <a:t>Kaal, Aira. “Akadeemilise intelligentsi maailmavaatest.“</a:t>
            </a:r>
            <a:r>
              <a:rPr lang="et-EE" sz="2400" i="1" dirty="0"/>
              <a:t> Nõukogude Kõrgem Kool</a:t>
            </a:r>
            <a:r>
              <a:rPr lang="et-EE" sz="2400" dirty="0"/>
              <a:t>, no. 2 (1941): 95–102.</a:t>
            </a:r>
          </a:p>
          <a:p>
            <a:r>
              <a:rPr lang="et-EE" sz="2400" dirty="0"/>
              <a:t>Kaal, Aira. “Estetismist ja esteetilisist väärtusist.“ </a:t>
            </a:r>
            <a:r>
              <a:rPr lang="et-EE" sz="2400" i="1" dirty="0"/>
              <a:t>Üliõpilasleht</a:t>
            </a:r>
            <a:r>
              <a:rPr lang="et-EE" sz="2400" dirty="0"/>
              <a:t>, </a:t>
            </a:r>
            <a:r>
              <a:rPr lang="et-EE" sz="2400" dirty="0" err="1"/>
              <a:t>March</a:t>
            </a:r>
            <a:r>
              <a:rPr lang="et-EE" sz="2400" dirty="0"/>
              <a:t> 23, 1937.</a:t>
            </a:r>
          </a:p>
          <a:p>
            <a:r>
              <a:rPr lang="et-EE" sz="2400" dirty="0"/>
              <a:t>Kaal, Aira. “Formalismi idealistlikud juured I.“ </a:t>
            </a:r>
            <a:r>
              <a:rPr lang="et-EE" sz="2400" i="1" dirty="0"/>
              <a:t>Looming</a:t>
            </a:r>
            <a:r>
              <a:rPr lang="et-EE" sz="2400" dirty="0"/>
              <a:t>, no. 2 (1950): 245–253.</a:t>
            </a:r>
          </a:p>
          <a:p>
            <a:r>
              <a:rPr lang="et-EE" sz="2400" dirty="0"/>
              <a:t>Kaal, Aira. “Formalismi idealistlikud juured II.“ </a:t>
            </a:r>
            <a:r>
              <a:rPr lang="et-EE" sz="2400" i="1" dirty="0"/>
              <a:t>Looming</a:t>
            </a:r>
            <a:r>
              <a:rPr lang="et-EE" sz="2400" dirty="0"/>
              <a:t>, no. 3 (1950): 352–372.</a:t>
            </a:r>
          </a:p>
          <a:p>
            <a:r>
              <a:rPr lang="et-EE" sz="2400" dirty="0"/>
              <a:t>Kaal, Aira. “Formalismi idealistlikud juured III.“ </a:t>
            </a:r>
            <a:r>
              <a:rPr lang="et-EE" sz="2400" i="1" dirty="0"/>
              <a:t>Looming</a:t>
            </a:r>
            <a:r>
              <a:rPr lang="et-EE" sz="2400" dirty="0"/>
              <a:t>, no. 4 (1950): 464–479.</a:t>
            </a:r>
          </a:p>
          <a:p>
            <a:r>
              <a:rPr lang="et-EE" sz="2400" dirty="0"/>
              <a:t>Kaal, Aira. “Ülikooli seinte vahel ja väljaspool ülikooli seinu.“ </a:t>
            </a:r>
            <a:r>
              <a:rPr lang="et-EE" sz="2400" i="1" dirty="0"/>
              <a:t>Looming</a:t>
            </a:r>
            <a:r>
              <a:rPr lang="et-EE" sz="2400" dirty="0"/>
              <a:t>, no. 6 (1984): 802–826.</a:t>
            </a:r>
          </a:p>
          <a:p>
            <a:r>
              <a:rPr lang="et-EE" sz="2400" dirty="0" err="1"/>
              <a:t>Kojevnikov</a:t>
            </a:r>
            <a:r>
              <a:rPr lang="et-EE" sz="2400" dirty="0"/>
              <a:t>, Alexei. “</a:t>
            </a:r>
            <a:r>
              <a:rPr lang="en-US" sz="2400" i="1" dirty="0"/>
              <a:t>Rituals of Stalinist culture at work: Science and the games of intraparty democracy circa 1948</a:t>
            </a:r>
            <a:r>
              <a:rPr lang="et-EE" sz="2400" i="1" dirty="0"/>
              <a:t>.“</a:t>
            </a:r>
            <a:r>
              <a:rPr lang="en-US" sz="2400" dirty="0"/>
              <a:t> Russian Review 57</a:t>
            </a:r>
            <a:r>
              <a:rPr lang="et-EE" sz="2400" dirty="0"/>
              <a:t>, no. 1 </a:t>
            </a:r>
            <a:r>
              <a:rPr lang="en-US" sz="2400" dirty="0"/>
              <a:t>(1998): 25–52</a:t>
            </a:r>
            <a:r>
              <a:rPr lang="et-EE" sz="2400" dirty="0"/>
              <a:t>.</a:t>
            </a:r>
          </a:p>
          <a:p>
            <a:r>
              <a:rPr lang="et-EE" sz="2400" dirty="0" err="1"/>
              <a:t>Parhomenko</a:t>
            </a:r>
            <a:r>
              <a:rPr lang="et-EE" sz="2400" dirty="0"/>
              <a:t>, Eduard and </a:t>
            </a:r>
            <a:r>
              <a:rPr lang="et-EE" sz="2400" dirty="0" err="1"/>
              <a:t>Laak</a:t>
            </a:r>
            <a:r>
              <a:rPr lang="et-EE" sz="2400" dirty="0"/>
              <a:t>, Marin. “</a:t>
            </a:r>
            <a:r>
              <a:rPr lang="en-US" sz="2400" dirty="0"/>
              <a:t>„Ning </a:t>
            </a:r>
            <a:r>
              <a:rPr lang="en-US" sz="2400" dirty="0" err="1"/>
              <a:t>minu</a:t>
            </a:r>
            <a:r>
              <a:rPr lang="en-US" sz="2400" dirty="0"/>
              <a:t> </a:t>
            </a:r>
            <a:r>
              <a:rPr lang="en-US" sz="2400" dirty="0" err="1"/>
              <a:t>maailmapilt</a:t>
            </a:r>
            <a:r>
              <a:rPr lang="en-US" sz="2400" dirty="0"/>
              <a:t> </a:t>
            </a:r>
            <a:r>
              <a:rPr lang="en-US" sz="2400" dirty="0" err="1"/>
              <a:t>laguneb</a:t>
            </a:r>
            <a:r>
              <a:rPr lang="en-US" sz="2400" dirty="0"/>
              <a:t> </a:t>
            </a:r>
            <a:r>
              <a:rPr lang="en-US" sz="2400" dirty="0" err="1"/>
              <a:t>hoogsalt</a:t>
            </a:r>
            <a:r>
              <a:rPr lang="en-US" sz="2400" dirty="0"/>
              <a:t>“. Aira </a:t>
            </a:r>
            <a:r>
              <a:rPr lang="en-US" sz="2400" dirty="0" err="1"/>
              <a:t>Kaalu</a:t>
            </a:r>
            <a:r>
              <a:rPr lang="en-US" sz="2400" dirty="0"/>
              <a:t> kiri Ene </a:t>
            </a:r>
            <a:r>
              <a:rPr lang="en-US" sz="2400" dirty="0" err="1"/>
              <a:t>Mihkelsonile</a:t>
            </a:r>
            <a:r>
              <a:rPr lang="en-US" sz="2400" dirty="0"/>
              <a:t> 6. </a:t>
            </a:r>
            <a:r>
              <a:rPr lang="en-US" sz="2400" dirty="0" err="1"/>
              <a:t>juulil</a:t>
            </a:r>
            <a:r>
              <a:rPr lang="en-US" sz="2400" dirty="0"/>
              <a:t> 1984</a:t>
            </a:r>
            <a:r>
              <a:rPr lang="et-EE" sz="2400" dirty="0"/>
              <a:t>.“ </a:t>
            </a:r>
            <a:r>
              <a:rPr lang="et-EE" sz="2400" i="1" dirty="0" err="1"/>
              <a:t>Methis</a:t>
            </a:r>
            <a:r>
              <a:rPr lang="et-EE" sz="2400" i="1" dirty="0"/>
              <a:t>: </a:t>
            </a:r>
            <a:r>
              <a:rPr lang="et-EE" sz="2400" i="1" dirty="0" err="1"/>
              <a:t>Studia</a:t>
            </a:r>
            <a:r>
              <a:rPr lang="et-EE" sz="2400" i="1" dirty="0"/>
              <a:t> </a:t>
            </a:r>
            <a:r>
              <a:rPr lang="et-EE" sz="2400" i="1" dirty="0" err="1"/>
              <a:t>humaniora</a:t>
            </a:r>
            <a:r>
              <a:rPr lang="et-EE" sz="2400" i="1" dirty="0"/>
              <a:t> </a:t>
            </a:r>
            <a:r>
              <a:rPr lang="et-EE" sz="2400" i="1" dirty="0" err="1"/>
              <a:t>Estonica</a:t>
            </a:r>
            <a:r>
              <a:rPr lang="et-EE" sz="2400" i="1" dirty="0"/>
              <a:t> </a:t>
            </a:r>
            <a:r>
              <a:rPr lang="et-EE" sz="2400" dirty="0"/>
              <a:t>34, no. 1 (2024): 192–201.</a:t>
            </a:r>
          </a:p>
          <a:p>
            <a:r>
              <a:rPr lang="et-EE" sz="2400" dirty="0" err="1"/>
              <a:t>Tromly</a:t>
            </a:r>
            <a:r>
              <a:rPr lang="et-EE" sz="2400" dirty="0"/>
              <a:t>, </a:t>
            </a:r>
            <a:r>
              <a:rPr lang="et-EE" sz="2400" dirty="0" err="1"/>
              <a:t>Benjamin</a:t>
            </a:r>
            <a:r>
              <a:rPr lang="et-EE" sz="2400" dirty="0"/>
              <a:t>. </a:t>
            </a:r>
            <a:r>
              <a:rPr lang="en-US" sz="2400" i="1" dirty="0"/>
              <a:t>Making the Soviet Intelligentsia</a:t>
            </a:r>
            <a:r>
              <a:rPr lang="et-EE" sz="2400" i="1" dirty="0"/>
              <a:t>: </a:t>
            </a:r>
            <a:r>
              <a:rPr lang="en-US" sz="2400" i="1" dirty="0"/>
              <a:t>Universities and Intellectual Life under Stalin and Khrushchev</a:t>
            </a:r>
            <a:r>
              <a:rPr lang="et-EE" sz="2400" i="1" dirty="0"/>
              <a:t>.</a:t>
            </a:r>
            <a:r>
              <a:rPr lang="et-EE" sz="2400" dirty="0"/>
              <a:t> Cambridge University Press, 2014. </a:t>
            </a:r>
          </a:p>
          <a:p>
            <a:r>
              <a:rPr lang="et-EE" sz="2400" dirty="0"/>
              <a:t>Undusk, Jaan </a:t>
            </a:r>
            <a:r>
              <a:rPr lang="et-EE" sz="2400" i="1" dirty="0"/>
              <a:t>et </a:t>
            </a:r>
            <a:r>
              <a:rPr lang="et-EE" sz="2400" i="1" dirty="0" err="1"/>
              <a:t>al</a:t>
            </a:r>
            <a:r>
              <a:rPr lang="et-EE" sz="2400" i="1" dirty="0"/>
              <a:t>.</a:t>
            </a:r>
            <a:r>
              <a:rPr lang="et-EE" sz="2400" dirty="0"/>
              <a:t>. </a:t>
            </a:r>
            <a:r>
              <a:rPr lang="et-EE" sz="2400" i="1" dirty="0"/>
              <a:t>Dekadents Eesti kultuuris: Tõlge ja tõlgendus</a:t>
            </a:r>
            <a:r>
              <a:rPr lang="et-EE" sz="2400" dirty="0"/>
              <a:t>. Underi ja Tuglase Kirjanduskeskus, 2023.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46567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73317A9C-C7CD-EC93-EA84-1DB9A3AF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063" b="-1"/>
          <a:stretch>
            <a:fillRect/>
          </a:stretch>
        </p:blipFill>
        <p:spPr>
          <a:xfrm>
            <a:off x="5264727" y="0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2242C4C9-E15C-0F27-7D93-E179CC41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2851405"/>
            <a:ext cx="6547459" cy="3180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34979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3E86700-077F-AA79-00C6-58B207EF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Overview</a:t>
            </a:r>
            <a:r>
              <a:rPr lang="et-EE" sz="3200" dirty="0"/>
              <a:t> of </a:t>
            </a:r>
            <a:r>
              <a:rPr lang="et-EE" sz="3200" dirty="0" err="1"/>
              <a:t>the</a:t>
            </a:r>
            <a:r>
              <a:rPr lang="et-EE" sz="3200" dirty="0"/>
              <a:t> </a:t>
            </a:r>
            <a:r>
              <a:rPr lang="et-EE" sz="3200" dirty="0" err="1"/>
              <a:t>presentation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6ED7045-104A-65E8-0C35-BFFF2E188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10668000" cy="4232787"/>
          </a:xfrm>
        </p:spPr>
        <p:txBody>
          <a:bodyPr>
            <a:normAutofit/>
          </a:bodyPr>
          <a:lstStyle/>
          <a:p>
            <a:r>
              <a:rPr lang="et-EE" sz="2400" dirty="0" err="1"/>
              <a:t>Why</a:t>
            </a:r>
            <a:r>
              <a:rPr lang="et-EE" sz="2400" dirty="0"/>
              <a:t> </a:t>
            </a:r>
            <a:r>
              <a:rPr lang="et-EE" sz="2400" dirty="0" err="1"/>
              <a:t>is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case</a:t>
            </a:r>
            <a:r>
              <a:rPr lang="et-EE" sz="2400" dirty="0"/>
              <a:t> of Aira Kaal </a:t>
            </a:r>
            <a:r>
              <a:rPr lang="et-EE" sz="2400" dirty="0" err="1"/>
              <a:t>interesting</a:t>
            </a:r>
            <a:r>
              <a:rPr lang="et-EE" sz="2400" dirty="0"/>
              <a:t> in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context</a:t>
            </a:r>
            <a:r>
              <a:rPr lang="et-EE" sz="2400" dirty="0"/>
              <a:t> of </a:t>
            </a:r>
            <a:r>
              <a:rPr lang="et-EE" sz="2400" dirty="0" err="1"/>
              <a:t>sovietization</a:t>
            </a:r>
            <a:r>
              <a:rPr lang="et-EE" sz="2400" dirty="0"/>
              <a:t> of </a:t>
            </a:r>
            <a:r>
              <a:rPr lang="et-EE" sz="2400" dirty="0" err="1"/>
              <a:t>intellectual</a:t>
            </a:r>
            <a:r>
              <a:rPr lang="et-EE" sz="2400" dirty="0"/>
              <a:t> </a:t>
            </a:r>
            <a:r>
              <a:rPr lang="et-EE" sz="2400" dirty="0" err="1"/>
              <a:t>life</a:t>
            </a:r>
            <a:r>
              <a:rPr lang="et-EE" sz="2400" dirty="0"/>
              <a:t>?</a:t>
            </a:r>
          </a:p>
          <a:p>
            <a:r>
              <a:rPr lang="et-EE" sz="2400" dirty="0" err="1"/>
              <a:t>Short</a:t>
            </a:r>
            <a:r>
              <a:rPr lang="et-EE" sz="2400" dirty="0"/>
              <a:t> </a:t>
            </a:r>
            <a:r>
              <a:rPr lang="et-EE" sz="2400" dirty="0" err="1"/>
              <a:t>biography</a:t>
            </a:r>
            <a:endParaRPr lang="et-EE" sz="2400" dirty="0"/>
          </a:p>
          <a:p>
            <a:r>
              <a:rPr lang="et-EE" sz="2400" dirty="0"/>
              <a:t>Starting </a:t>
            </a:r>
            <a:r>
              <a:rPr lang="et-EE" sz="2400" dirty="0" err="1"/>
              <a:t>point</a:t>
            </a:r>
            <a:r>
              <a:rPr lang="et-EE" sz="2400" dirty="0"/>
              <a:t>: “On </a:t>
            </a:r>
            <a:r>
              <a:rPr lang="et-EE" sz="2400" dirty="0" err="1"/>
              <a:t>aestheticism</a:t>
            </a:r>
            <a:r>
              <a:rPr lang="et-EE" sz="2400" dirty="0"/>
              <a:t> and </a:t>
            </a:r>
            <a:r>
              <a:rPr lang="et-EE" sz="2400" dirty="0" err="1"/>
              <a:t>aesthetic</a:t>
            </a:r>
            <a:r>
              <a:rPr lang="et-EE" sz="2400" dirty="0"/>
              <a:t> </a:t>
            </a:r>
            <a:r>
              <a:rPr lang="et-EE" sz="2400" dirty="0" err="1"/>
              <a:t>values</a:t>
            </a:r>
            <a:r>
              <a:rPr lang="et-EE" sz="2400" dirty="0"/>
              <a:t>“</a:t>
            </a:r>
          </a:p>
          <a:p>
            <a:r>
              <a:rPr lang="et-EE" sz="2400" dirty="0" err="1"/>
              <a:t>First</a:t>
            </a:r>
            <a:r>
              <a:rPr lang="et-EE" sz="2400" dirty="0"/>
              <a:t> </a:t>
            </a:r>
            <a:r>
              <a:rPr lang="et-EE" sz="2400" dirty="0" err="1"/>
              <a:t>turn</a:t>
            </a:r>
            <a:r>
              <a:rPr lang="et-EE" sz="2400" dirty="0"/>
              <a:t>: “</a:t>
            </a:r>
            <a:r>
              <a:rPr lang="et-EE" sz="2400" dirty="0" err="1"/>
              <a:t>Worldview</a:t>
            </a:r>
            <a:r>
              <a:rPr lang="et-EE" sz="2400" dirty="0"/>
              <a:t> of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academic</a:t>
            </a:r>
            <a:r>
              <a:rPr lang="et-EE" sz="2400" dirty="0"/>
              <a:t> </a:t>
            </a:r>
            <a:r>
              <a:rPr lang="et-EE" sz="2400" dirty="0" err="1"/>
              <a:t>intelligentsia</a:t>
            </a:r>
            <a:r>
              <a:rPr lang="et-EE" sz="2400" dirty="0"/>
              <a:t>“</a:t>
            </a:r>
          </a:p>
          <a:p>
            <a:r>
              <a:rPr lang="et-EE" sz="2400" dirty="0" err="1"/>
              <a:t>Further</a:t>
            </a:r>
            <a:r>
              <a:rPr lang="et-EE" sz="2400" dirty="0"/>
              <a:t> </a:t>
            </a:r>
            <a:r>
              <a:rPr lang="et-EE" sz="2400" dirty="0" err="1"/>
              <a:t>changes</a:t>
            </a:r>
            <a:r>
              <a:rPr lang="et-EE" sz="2400" dirty="0"/>
              <a:t>: “The </a:t>
            </a:r>
            <a:r>
              <a:rPr lang="et-EE" sz="2400" dirty="0" err="1"/>
              <a:t>idealistic</a:t>
            </a:r>
            <a:r>
              <a:rPr lang="et-EE" sz="2400" dirty="0"/>
              <a:t> roots of formalism“</a:t>
            </a:r>
          </a:p>
          <a:p>
            <a:r>
              <a:rPr lang="et-EE" sz="2400" dirty="0"/>
              <a:t>Loss of </a:t>
            </a:r>
            <a:r>
              <a:rPr lang="et-EE" sz="2400" dirty="0" err="1"/>
              <a:t>faith</a:t>
            </a:r>
            <a:r>
              <a:rPr lang="et-EE" sz="2400" dirty="0"/>
              <a:t> and </a:t>
            </a:r>
            <a:r>
              <a:rPr lang="et-EE" sz="2400" dirty="0" err="1"/>
              <a:t>outlines</a:t>
            </a:r>
            <a:r>
              <a:rPr lang="et-EE" sz="2400" dirty="0"/>
              <a:t> of </a:t>
            </a:r>
            <a:r>
              <a:rPr lang="et-EE" sz="2400" dirty="0" err="1"/>
              <a:t>later</a:t>
            </a:r>
            <a:r>
              <a:rPr lang="et-EE" sz="2400" dirty="0"/>
              <a:t> </a:t>
            </a:r>
            <a:r>
              <a:rPr lang="et-EE" sz="2400" dirty="0" err="1"/>
              <a:t>life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1122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D46122B-0AC4-96FA-8DF6-492EE29F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Why</a:t>
            </a:r>
            <a:r>
              <a:rPr lang="et-EE" sz="3200" dirty="0"/>
              <a:t> </a:t>
            </a:r>
            <a:r>
              <a:rPr lang="et-EE" sz="3200" dirty="0" err="1"/>
              <a:t>is</a:t>
            </a:r>
            <a:r>
              <a:rPr lang="et-EE" sz="3200" dirty="0"/>
              <a:t> </a:t>
            </a:r>
            <a:r>
              <a:rPr lang="et-EE" sz="3200" dirty="0" err="1"/>
              <a:t>the</a:t>
            </a:r>
            <a:r>
              <a:rPr lang="et-EE" sz="3200" dirty="0"/>
              <a:t> </a:t>
            </a:r>
            <a:r>
              <a:rPr lang="et-EE" sz="3200" dirty="0" err="1"/>
              <a:t>case</a:t>
            </a:r>
            <a:r>
              <a:rPr lang="et-EE" sz="3200" dirty="0"/>
              <a:t> of Aira Kaal </a:t>
            </a:r>
            <a:r>
              <a:rPr lang="et-EE" sz="3200" dirty="0" err="1"/>
              <a:t>interesting</a:t>
            </a:r>
            <a:r>
              <a:rPr lang="et-EE" sz="3200" dirty="0"/>
              <a:t>?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B6A0AAD-A166-A1A6-144C-D8C4C7872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10668000" cy="4331110"/>
          </a:xfrm>
        </p:spPr>
        <p:txBody>
          <a:bodyPr>
            <a:normAutofit/>
          </a:bodyPr>
          <a:lstStyle/>
          <a:p>
            <a:r>
              <a:rPr lang="et-EE" sz="2400" dirty="0"/>
              <a:t>Aira Kaal (1911–1988)</a:t>
            </a:r>
          </a:p>
          <a:p>
            <a:pPr lvl="1"/>
            <a:r>
              <a:rPr lang="et-EE" sz="1600" dirty="0"/>
              <a:t>Estonian/</a:t>
            </a:r>
            <a:r>
              <a:rPr lang="et-EE" sz="1600" dirty="0" err="1"/>
              <a:t>Soviet</a:t>
            </a:r>
            <a:r>
              <a:rPr lang="et-EE" sz="1600" dirty="0"/>
              <a:t> </a:t>
            </a:r>
            <a:r>
              <a:rPr lang="et-EE" sz="1600" dirty="0" err="1"/>
              <a:t>intellectual</a:t>
            </a:r>
            <a:r>
              <a:rPr lang="et-EE" sz="1600" dirty="0"/>
              <a:t>, </a:t>
            </a:r>
            <a:r>
              <a:rPr lang="et-EE" sz="1600" dirty="0" err="1"/>
              <a:t>poet</a:t>
            </a:r>
            <a:r>
              <a:rPr lang="et-EE" sz="1600" dirty="0"/>
              <a:t>, </a:t>
            </a:r>
            <a:r>
              <a:rPr lang="et-EE" sz="1600" dirty="0" err="1"/>
              <a:t>writer</a:t>
            </a:r>
            <a:endParaRPr lang="et-EE" sz="2000" dirty="0"/>
          </a:p>
          <a:p>
            <a:r>
              <a:rPr lang="et-EE" sz="2400" dirty="0"/>
              <a:t>As </a:t>
            </a:r>
            <a:r>
              <a:rPr lang="et-EE" sz="2400" dirty="0" err="1"/>
              <a:t>an</a:t>
            </a:r>
            <a:r>
              <a:rPr lang="et-EE" sz="2400" dirty="0"/>
              <a:t> </a:t>
            </a:r>
            <a:r>
              <a:rPr lang="et-EE" sz="2400" dirty="0" err="1"/>
              <a:t>intellectual</a:t>
            </a:r>
            <a:r>
              <a:rPr lang="et-EE" sz="2400" dirty="0"/>
              <a:t>, </a:t>
            </a:r>
            <a:r>
              <a:rPr lang="et-EE" sz="2400" dirty="0" err="1"/>
              <a:t>went</a:t>
            </a:r>
            <a:r>
              <a:rPr lang="et-EE" sz="2400" dirty="0"/>
              <a:t> </a:t>
            </a:r>
            <a:r>
              <a:rPr lang="et-EE" sz="2400" dirty="0" err="1"/>
              <a:t>through</a:t>
            </a:r>
            <a:r>
              <a:rPr lang="et-EE" sz="2400" dirty="0"/>
              <a:t> rapid </a:t>
            </a:r>
            <a:r>
              <a:rPr lang="et-EE" sz="2400" dirty="0" err="1"/>
              <a:t>sovietization</a:t>
            </a:r>
            <a:endParaRPr lang="et-EE" sz="2400" dirty="0"/>
          </a:p>
          <a:p>
            <a:pPr lvl="1"/>
            <a:r>
              <a:rPr lang="et-EE" sz="1600" dirty="0" err="1"/>
              <a:t>Multiple</a:t>
            </a:r>
            <a:r>
              <a:rPr lang="et-EE" sz="1600" dirty="0"/>
              <a:t> </a:t>
            </a:r>
            <a:r>
              <a:rPr lang="et-EE" sz="1600" dirty="0" err="1"/>
              <a:t>intellectual</a:t>
            </a:r>
            <a:r>
              <a:rPr lang="et-EE" sz="1600" dirty="0"/>
              <a:t> </a:t>
            </a:r>
            <a:r>
              <a:rPr lang="et-EE" sz="1600" dirty="0" err="1"/>
              <a:t>turns</a:t>
            </a:r>
            <a:r>
              <a:rPr lang="et-EE" sz="1600" dirty="0"/>
              <a:t> </a:t>
            </a:r>
            <a:r>
              <a:rPr lang="et-EE" sz="1600" dirty="0" err="1"/>
              <a:t>or</a:t>
            </a:r>
            <a:r>
              <a:rPr lang="et-EE" sz="1600" dirty="0"/>
              <a:t> </a:t>
            </a:r>
            <a:r>
              <a:rPr lang="et-EE" sz="1600" dirty="0" err="1"/>
              <a:t>developments</a:t>
            </a:r>
            <a:r>
              <a:rPr lang="et-EE" sz="1600" dirty="0"/>
              <a:t> </a:t>
            </a:r>
            <a:r>
              <a:rPr lang="et-EE" sz="1600" dirty="0" err="1"/>
              <a:t>throughout</a:t>
            </a:r>
            <a:r>
              <a:rPr lang="et-EE" sz="1600" dirty="0"/>
              <a:t> </a:t>
            </a:r>
            <a:r>
              <a:rPr lang="et-EE" sz="1600" dirty="0" err="1"/>
              <a:t>her</a:t>
            </a:r>
            <a:r>
              <a:rPr lang="et-EE" sz="1600" dirty="0"/>
              <a:t> </a:t>
            </a:r>
            <a:r>
              <a:rPr lang="et-EE" sz="1600" dirty="0" err="1"/>
              <a:t>life</a:t>
            </a:r>
            <a:endParaRPr lang="et-EE" sz="1600" dirty="0"/>
          </a:p>
          <a:p>
            <a:r>
              <a:rPr lang="et-EE" sz="2400" dirty="0" err="1"/>
              <a:t>Concurrently</a:t>
            </a:r>
            <a:r>
              <a:rPr lang="et-EE" sz="2400" dirty="0"/>
              <a:t> took part of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sovietization</a:t>
            </a:r>
            <a:endParaRPr lang="et-EE" sz="2400" dirty="0"/>
          </a:p>
          <a:p>
            <a:pPr lvl="1"/>
            <a:r>
              <a:rPr lang="et-EE" sz="1600" dirty="0" err="1"/>
              <a:t>Articles</a:t>
            </a:r>
            <a:r>
              <a:rPr lang="et-EE" sz="1600" dirty="0"/>
              <a:t> and </a:t>
            </a:r>
            <a:r>
              <a:rPr lang="et-EE" sz="1600" dirty="0" err="1"/>
              <a:t>essays</a:t>
            </a:r>
            <a:r>
              <a:rPr lang="et-EE" sz="1600" dirty="0"/>
              <a:t> on </a:t>
            </a:r>
            <a:r>
              <a:rPr lang="et-EE" sz="1600" dirty="0" err="1"/>
              <a:t>who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</a:t>
            </a:r>
            <a:r>
              <a:rPr lang="et-EE" sz="1600" dirty="0" err="1"/>
              <a:t>be</a:t>
            </a:r>
            <a:r>
              <a:rPr lang="et-EE" sz="1600" dirty="0"/>
              <a:t> </a:t>
            </a:r>
            <a:r>
              <a:rPr lang="et-EE" sz="1600" dirty="0" err="1"/>
              <a:t>considered</a:t>
            </a:r>
            <a:r>
              <a:rPr lang="et-EE" sz="1600" dirty="0"/>
              <a:t> a “</a:t>
            </a:r>
            <a:r>
              <a:rPr lang="et-EE" sz="1600" dirty="0" err="1"/>
              <a:t>true</a:t>
            </a:r>
            <a:r>
              <a:rPr lang="et-EE" sz="1600" dirty="0"/>
              <a:t>“ </a:t>
            </a:r>
            <a:r>
              <a:rPr lang="et-EE" sz="1600" dirty="0" err="1"/>
              <a:t>intellectual</a:t>
            </a:r>
            <a:endParaRPr lang="et-EE" sz="1600" dirty="0"/>
          </a:p>
          <a:p>
            <a:pPr lvl="1"/>
            <a:r>
              <a:rPr lang="et-EE" sz="1600" dirty="0" err="1"/>
              <a:t>Lectures</a:t>
            </a:r>
            <a:r>
              <a:rPr lang="et-EE" sz="1600" dirty="0"/>
              <a:t> at </a:t>
            </a:r>
            <a:r>
              <a:rPr lang="et-EE" sz="1600" dirty="0" err="1"/>
              <a:t>the</a:t>
            </a:r>
            <a:r>
              <a:rPr lang="et-EE" sz="1600" dirty="0"/>
              <a:t> University of Tartu, </a:t>
            </a:r>
            <a:r>
              <a:rPr lang="et-EE" sz="1600" dirty="0" err="1"/>
              <a:t>shaping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next</a:t>
            </a:r>
            <a:r>
              <a:rPr lang="et-EE" sz="1600" dirty="0"/>
              <a:t> </a:t>
            </a:r>
            <a:r>
              <a:rPr lang="et-EE" sz="1600" dirty="0" err="1"/>
              <a:t>generation</a:t>
            </a:r>
            <a:endParaRPr lang="et-EE" sz="1600" dirty="0"/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AD031073-1E21-917A-42EF-3CDE4B2F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414" y="3663950"/>
            <a:ext cx="4405586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8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80DD166-2F90-A451-2BBA-EC48B830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44013"/>
            <a:ext cx="10668000" cy="1524000"/>
          </a:xfrm>
        </p:spPr>
        <p:txBody>
          <a:bodyPr>
            <a:normAutofit/>
          </a:bodyPr>
          <a:lstStyle/>
          <a:p>
            <a:r>
              <a:rPr lang="et-EE" sz="3200" dirty="0"/>
              <a:t>A </a:t>
            </a:r>
            <a:r>
              <a:rPr lang="et-EE" sz="3200" dirty="0" err="1"/>
              <a:t>short</a:t>
            </a:r>
            <a:r>
              <a:rPr lang="et-EE" sz="3200" dirty="0"/>
              <a:t> </a:t>
            </a:r>
            <a:r>
              <a:rPr lang="et-EE" sz="3200" dirty="0" err="1"/>
              <a:t>biography</a:t>
            </a:r>
            <a:r>
              <a:rPr lang="et-EE" sz="3200" dirty="0"/>
              <a:t> of Aira Kaal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1DB01C9-4879-DEA0-E168-670AA1BC0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99303"/>
            <a:ext cx="10668000" cy="5058697"/>
          </a:xfrm>
        </p:spPr>
        <p:txBody>
          <a:bodyPr>
            <a:normAutofit lnSpcReduction="10000"/>
          </a:bodyPr>
          <a:lstStyle/>
          <a:p>
            <a:r>
              <a:rPr lang="et-EE" sz="2400" dirty="0" err="1"/>
              <a:t>Born</a:t>
            </a:r>
            <a:r>
              <a:rPr lang="et-EE" sz="2400" dirty="0"/>
              <a:t> in 1911 </a:t>
            </a:r>
            <a:r>
              <a:rPr lang="et-EE" sz="2400" dirty="0" err="1"/>
              <a:t>into</a:t>
            </a:r>
            <a:r>
              <a:rPr lang="et-EE" sz="2400" dirty="0"/>
              <a:t> a peasant </a:t>
            </a:r>
            <a:r>
              <a:rPr lang="et-EE" sz="2400" dirty="0" err="1"/>
              <a:t>family</a:t>
            </a:r>
            <a:r>
              <a:rPr lang="et-EE" sz="2400" dirty="0"/>
              <a:t> in Saaremaa</a:t>
            </a:r>
          </a:p>
          <a:p>
            <a:r>
              <a:rPr lang="et-EE" sz="2400" dirty="0"/>
              <a:t>1931–1940 </a:t>
            </a:r>
            <a:r>
              <a:rPr lang="et-EE" sz="2400" dirty="0" err="1"/>
              <a:t>student</a:t>
            </a:r>
            <a:r>
              <a:rPr lang="et-EE" sz="2400" dirty="0"/>
              <a:t> of </a:t>
            </a:r>
            <a:r>
              <a:rPr lang="et-EE" sz="2400" dirty="0" err="1"/>
              <a:t>philosophy</a:t>
            </a:r>
            <a:r>
              <a:rPr lang="et-EE" sz="2400" dirty="0"/>
              <a:t> at </a:t>
            </a:r>
            <a:r>
              <a:rPr lang="et-EE" sz="2400" dirty="0" err="1"/>
              <a:t>the</a:t>
            </a:r>
            <a:r>
              <a:rPr lang="et-EE" sz="2400" dirty="0"/>
              <a:t> University of Tartu</a:t>
            </a:r>
          </a:p>
          <a:p>
            <a:pPr lvl="1"/>
            <a:r>
              <a:rPr lang="et-EE" sz="1600" dirty="0" err="1"/>
              <a:t>Cultural</a:t>
            </a:r>
            <a:r>
              <a:rPr lang="et-EE" sz="1600" dirty="0"/>
              <a:t> </a:t>
            </a:r>
            <a:r>
              <a:rPr lang="et-EE" sz="1600" dirty="0" err="1"/>
              <a:t>critique</a:t>
            </a:r>
            <a:r>
              <a:rPr lang="et-EE" sz="1600" dirty="0"/>
              <a:t>, feminism, </a:t>
            </a:r>
            <a:r>
              <a:rPr lang="et-EE" sz="1600" dirty="0" err="1"/>
              <a:t>connections</a:t>
            </a:r>
            <a:r>
              <a:rPr lang="et-EE" sz="1600" dirty="0"/>
              <a:t> </a:t>
            </a:r>
            <a:r>
              <a:rPr lang="et-EE" sz="1600" dirty="0" err="1"/>
              <a:t>with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political</a:t>
            </a:r>
            <a:r>
              <a:rPr lang="et-EE" sz="1600" dirty="0"/>
              <a:t> </a:t>
            </a:r>
            <a:r>
              <a:rPr lang="et-EE" sz="1600" dirty="0" err="1"/>
              <a:t>left</a:t>
            </a:r>
            <a:endParaRPr lang="et-EE" sz="1600" dirty="0"/>
          </a:p>
          <a:p>
            <a:pPr lvl="1"/>
            <a:r>
              <a:rPr lang="et-EE" sz="1600" dirty="0"/>
              <a:t>1938–1939 </a:t>
            </a:r>
            <a:r>
              <a:rPr lang="et-EE" sz="1600" dirty="0" err="1"/>
              <a:t>studies</a:t>
            </a:r>
            <a:r>
              <a:rPr lang="et-EE" sz="1600" dirty="0"/>
              <a:t> </a:t>
            </a:r>
            <a:r>
              <a:rPr lang="et-EE" sz="1600" dirty="0" err="1"/>
              <a:t>abroad</a:t>
            </a:r>
            <a:r>
              <a:rPr lang="et-EE" sz="1600" dirty="0"/>
              <a:t> in UK</a:t>
            </a:r>
          </a:p>
          <a:p>
            <a:r>
              <a:rPr lang="et-EE" sz="2400" dirty="0"/>
              <a:t>In 1940 </a:t>
            </a:r>
            <a:r>
              <a:rPr lang="et-EE" sz="2400" dirty="0" err="1"/>
              <a:t>welcomes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Soviet</a:t>
            </a:r>
            <a:r>
              <a:rPr lang="et-EE" sz="2400" dirty="0"/>
              <a:t> </a:t>
            </a:r>
            <a:r>
              <a:rPr lang="et-EE" sz="2400" dirty="0" err="1"/>
              <a:t>coup</a:t>
            </a:r>
            <a:r>
              <a:rPr lang="et-EE" sz="2400" dirty="0"/>
              <a:t>, </a:t>
            </a:r>
            <a:r>
              <a:rPr lang="et-EE" sz="2400" dirty="0" err="1"/>
              <a:t>joins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Party</a:t>
            </a:r>
            <a:r>
              <a:rPr lang="et-EE" sz="2400" dirty="0"/>
              <a:t>, </a:t>
            </a:r>
            <a:r>
              <a:rPr lang="et-EE" sz="2400" dirty="0" err="1"/>
              <a:t>starts</a:t>
            </a:r>
            <a:r>
              <a:rPr lang="et-EE" sz="2400" dirty="0"/>
              <a:t> as a </a:t>
            </a:r>
            <a:r>
              <a:rPr lang="et-EE" sz="2400" dirty="0" err="1"/>
              <a:t>journalist</a:t>
            </a:r>
            <a:endParaRPr lang="et-EE" sz="2400" dirty="0"/>
          </a:p>
          <a:p>
            <a:pPr lvl="1"/>
            <a:r>
              <a:rPr lang="et-EE" sz="1600" dirty="0" err="1"/>
              <a:t>During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war</a:t>
            </a:r>
            <a:r>
              <a:rPr lang="et-EE" sz="1600" dirty="0"/>
              <a:t> </a:t>
            </a:r>
            <a:r>
              <a:rPr lang="et-EE" sz="1600" dirty="0" err="1"/>
              <a:t>she</a:t>
            </a:r>
            <a:r>
              <a:rPr lang="et-EE" sz="1600" dirty="0"/>
              <a:t> </a:t>
            </a:r>
            <a:r>
              <a:rPr lang="et-EE" sz="1600" dirty="0" err="1"/>
              <a:t>keeps</a:t>
            </a:r>
            <a:r>
              <a:rPr lang="et-EE" sz="1600" dirty="0"/>
              <a:t> </a:t>
            </a:r>
            <a:r>
              <a:rPr lang="et-EE" sz="1600" dirty="0" err="1"/>
              <a:t>publishing</a:t>
            </a:r>
            <a:r>
              <a:rPr lang="et-EE" sz="1600" dirty="0"/>
              <a:t> and </a:t>
            </a:r>
            <a:r>
              <a:rPr lang="et-EE" sz="1600" dirty="0" err="1"/>
              <a:t>translating</a:t>
            </a:r>
            <a:r>
              <a:rPr lang="et-EE" sz="1600" dirty="0"/>
              <a:t> Marxist </a:t>
            </a:r>
            <a:r>
              <a:rPr lang="et-EE" sz="1600" dirty="0" err="1"/>
              <a:t>texts</a:t>
            </a:r>
            <a:r>
              <a:rPr lang="et-EE" sz="1600" dirty="0"/>
              <a:t> </a:t>
            </a:r>
            <a:r>
              <a:rPr lang="et-EE" sz="1600" dirty="0" err="1"/>
              <a:t>from</a:t>
            </a:r>
            <a:r>
              <a:rPr lang="et-EE" sz="1600" dirty="0"/>
              <a:t> </a:t>
            </a:r>
            <a:r>
              <a:rPr lang="et-EE" sz="1600" dirty="0" err="1"/>
              <a:t>Moscow</a:t>
            </a:r>
            <a:endParaRPr lang="et-EE" sz="1600" dirty="0"/>
          </a:p>
          <a:p>
            <a:r>
              <a:rPr lang="et-EE" sz="2400" dirty="0"/>
              <a:t>1945–1950 </a:t>
            </a:r>
            <a:r>
              <a:rPr lang="et-EE" sz="2400" dirty="0" err="1"/>
              <a:t>works</a:t>
            </a:r>
            <a:r>
              <a:rPr lang="et-EE" sz="2400" dirty="0"/>
              <a:t> as a </a:t>
            </a:r>
            <a:r>
              <a:rPr lang="et-EE" sz="2400" dirty="0" err="1"/>
              <a:t>senior</a:t>
            </a:r>
            <a:r>
              <a:rPr lang="et-EE" sz="2400" dirty="0"/>
              <a:t> </a:t>
            </a:r>
            <a:r>
              <a:rPr lang="et-EE" sz="2400" dirty="0" err="1"/>
              <a:t>lecturer</a:t>
            </a:r>
            <a:r>
              <a:rPr lang="et-EE" sz="2400" dirty="0"/>
              <a:t> of </a:t>
            </a:r>
            <a:r>
              <a:rPr lang="et-EE" sz="2400" dirty="0" err="1"/>
              <a:t>Marxism</a:t>
            </a:r>
            <a:r>
              <a:rPr lang="et-EE" sz="2400" dirty="0"/>
              <a:t>-Leninism in Tartu</a:t>
            </a:r>
          </a:p>
          <a:p>
            <a:r>
              <a:rPr lang="et-EE" sz="2400" dirty="0" err="1"/>
              <a:t>Falls</a:t>
            </a:r>
            <a:r>
              <a:rPr lang="et-EE" sz="2400" dirty="0"/>
              <a:t> </a:t>
            </a:r>
            <a:r>
              <a:rPr lang="et-EE" sz="2400" dirty="0" err="1"/>
              <a:t>into</a:t>
            </a:r>
            <a:r>
              <a:rPr lang="et-EE" sz="2400" dirty="0"/>
              <a:t> </a:t>
            </a:r>
            <a:r>
              <a:rPr lang="et-EE" sz="2400" dirty="0" err="1"/>
              <a:t>disfavor</a:t>
            </a:r>
            <a:r>
              <a:rPr lang="et-EE" sz="2400" dirty="0"/>
              <a:t> </a:t>
            </a:r>
            <a:r>
              <a:rPr lang="et-EE" sz="2400" dirty="0" err="1"/>
              <a:t>after</a:t>
            </a:r>
            <a:r>
              <a:rPr lang="et-EE" sz="2400" dirty="0"/>
              <a:t> 1950 </a:t>
            </a:r>
            <a:r>
              <a:rPr lang="et-EE" sz="2400" dirty="0" err="1"/>
              <a:t>purge</a:t>
            </a:r>
            <a:r>
              <a:rPr lang="et-EE" sz="2400" dirty="0"/>
              <a:t> of </a:t>
            </a:r>
            <a:r>
              <a:rPr lang="et-EE" sz="2400" dirty="0" err="1"/>
              <a:t>bourgeoise-nationalists</a:t>
            </a:r>
            <a:r>
              <a:rPr lang="et-EE" sz="2400" dirty="0"/>
              <a:t>, </a:t>
            </a:r>
            <a:r>
              <a:rPr lang="et-EE" sz="2400" dirty="0" err="1"/>
              <a:t>loses</a:t>
            </a:r>
            <a:r>
              <a:rPr lang="et-EE" sz="2400" dirty="0"/>
              <a:t> </a:t>
            </a:r>
            <a:r>
              <a:rPr lang="et-EE" sz="2400" dirty="0" err="1"/>
              <a:t>her</a:t>
            </a:r>
            <a:r>
              <a:rPr lang="et-EE" sz="2400" dirty="0"/>
              <a:t> </a:t>
            </a:r>
            <a:r>
              <a:rPr lang="et-EE" sz="2400" dirty="0" err="1"/>
              <a:t>job</a:t>
            </a:r>
            <a:r>
              <a:rPr lang="et-EE" sz="2400" dirty="0"/>
              <a:t>, </a:t>
            </a:r>
            <a:r>
              <a:rPr lang="et-EE" sz="2400" dirty="0" err="1"/>
              <a:t>party</a:t>
            </a:r>
            <a:r>
              <a:rPr lang="et-EE" sz="2400" dirty="0"/>
              <a:t> </a:t>
            </a:r>
            <a:r>
              <a:rPr lang="et-EE" sz="2400" dirty="0" err="1"/>
              <a:t>membership</a:t>
            </a:r>
            <a:r>
              <a:rPr lang="et-EE" sz="2400" dirty="0"/>
              <a:t> and (</a:t>
            </a:r>
            <a:r>
              <a:rPr lang="et-EE" sz="2400" dirty="0" err="1"/>
              <a:t>slowly</a:t>
            </a:r>
            <a:r>
              <a:rPr lang="et-EE" sz="2400" dirty="0"/>
              <a:t>) </a:t>
            </a:r>
            <a:r>
              <a:rPr lang="et-EE" sz="2400" dirty="0" err="1"/>
              <a:t>her</a:t>
            </a:r>
            <a:r>
              <a:rPr lang="et-EE" sz="2400" dirty="0"/>
              <a:t> </a:t>
            </a:r>
            <a:r>
              <a:rPr lang="et-EE" sz="2400" dirty="0" err="1"/>
              <a:t>faith</a:t>
            </a:r>
            <a:r>
              <a:rPr lang="et-EE" sz="2400" dirty="0"/>
              <a:t> in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Soviet</a:t>
            </a:r>
            <a:r>
              <a:rPr lang="et-EE" sz="2400" dirty="0"/>
              <a:t> </a:t>
            </a:r>
            <a:r>
              <a:rPr lang="et-EE" sz="2400" dirty="0" err="1"/>
              <a:t>state</a:t>
            </a:r>
            <a:endParaRPr lang="et-EE" sz="2400" dirty="0"/>
          </a:p>
          <a:p>
            <a:pPr lvl="1"/>
            <a:r>
              <a:rPr lang="et-EE" sz="1600" dirty="0" err="1"/>
              <a:t>Focuses</a:t>
            </a:r>
            <a:r>
              <a:rPr lang="et-EE" sz="1600" dirty="0"/>
              <a:t> on </a:t>
            </a:r>
            <a:r>
              <a:rPr lang="et-EE" sz="1600" dirty="0" err="1"/>
              <a:t>literature</a:t>
            </a:r>
            <a:r>
              <a:rPr lang="et-EE" sz="1600" dirty="0"/>
              <a:t> and </a:t>
            </a:r>
            <a:r>
              <a:rPr lang="et-EE" sz="1600" dirty="0" err="1"/>
              <a:t>cultural</a:t>
            </a:r>
            <a:r>
              <a:rPr lang="et-EE" sz="1600" dirty="0"/>
              <a:t> </a:t>
            </a:r>
            <a:r>
              <a:rPr lang="et-EE" sz="1600" dirty="0" err="1"/>
              <a:t>jouralism</a:t>
            </a:r>
            <a:r>
              <a:rPr lang="et-EE" sz="1600" dirty="0"/>
              <a:t>, </a:t>
            </a:r>
            <a:r>
              <a:rPr lang="et-EE" sz="1600" dirty="0" err="1"/>
              <a:t>participates</a:t>
            </a:r>
            <a:r>
              <a:rPr lang="et-EE" sz="1600" dirty="0"/>
              <a:t> </a:t>
            </a:r>
            <a:r>
              <a:rPr lang="et-EE" sz="1600" dirty="0" err="1"/>
              <a:t>only</a:t>
            </a:r>
            <a:r>
              <a:rPr lang="et-EE" sz="1600" dirty="0"/>
              <a:t> </a:t>
            </a:r>
            <a:r>
              <a:rPr lang="et-EE" sz="1600" dirty="0" err="1"/>
              <a:t>rarely</a:t>
            </a:r>
            <a:r>
              <a:rPr lang="et-EE" sz="1600" dirty="0"/>
              <a:t> in </a:t>
            </a:r>
            <a:r>
              <a:rPr lang="et-EE" sz="1600" dirty="0" err="1"/>
              <a:t>political</a:t>
            </a:r>
            <a:r>
              <a:rPr lang="et-EE" sz="1600" dirty="0"/>
              <a:t> </a:t>
            </a:r>
            <a:r>
              <a:rPr lang="et-EE" sz="1600" dirty="0" err="1"/>
              <a:t>discussion</a:t>
            </a:r>
            <a:r>
              <a:rPr lang="et-EE" sz="1600" dirty="0"/>
              <a:t> (Letter of </a:t>
            </a:r>
            <a:r>
              <a:rPr lang="et-EE" sz="1600" dirty="0" err="1"/>
              <a:t>the</a:t>
            </a:r>
            <a:r>
              <a:rPr lang="et-EE" sz="1600" dirty="0"/>
              <a:t> 40 in 1980)</a:t>
            </a:r>
          </a:p>
        </p:txBody>
      </p:sp>
    </p:spTree>
    <p:extLst>
      <p:ext uri="{BB962C8B-B14F-4D97-AF65-F5344CB8AC3E}">
        <p14:creationId xmlns:p14="http://schemas.microsoft.com/office/powerpoint/2010/main" val="62494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E96DF88-06AB-4FE8-9E0F-00EB622B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Starting </a:t>
            </a:r>
            <a:r>
              <a:rPr lang="et-EE" sz="3200" dirty="0" err="1"/>
              <a:t>point</a:t>
            </a:r>
            <a:r>
              <a:rPr lang="et-EE" sz="3200" dirty="0"/>
              <a:t>: “On </a:t>
            </a:r>
            <a:r>
              <a:rPr lang="et-EE" sz="3200" dirty="0" err="1"/>
              <a:t>aestheticism</a:t>
            </a:r>
            <a:r>
              <a:rPr lang="et-EE" sz="3200" dirty="0"/>
              <a:t> and </a:t>
            </a:r>
            <a:r>
              <a:rPr lang="et-EE" sz="3200" dirty="0" err="1"/>
              <a:t>aesthetic</a:t>
            </a:r>
            <a:r>
              <a:rPr lang="et-EE" sz="3200" dirty="0"/>
              <a:t> </a:t>
            </a:r>
            <a:r>
              <a:rPr lang="et-EE" sz="3200" dirty="0" err="1"/>
              <a:t>values</a:t>
            </a:r>
            <a:r>
              <a:rPr lang="et-EE" sz="3200" dirty="0"/>
              <a:t>“ (1937)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53A8A920-AD2E-BD2D-C5D9-9ECCDBF0B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10668000" cy="4213123"/>
          </a:xfrm>
        </p:spPr>
        <p:txBody>
          <a:bodyPr>
            <a:normAutofit/>
          </a:bodyPr>
          <a:lstStyle/>
          <a:p>
            <a:r>
              <a:rPr lang="et-EE" sz="2400" dirty="0"/>
              <a:t>Kaal </a:t>
            </a:r>
            <a:r>
              <a:rPr lang="et-EE" sz="2400" dirty="0" err="1"/>
              <a:t>presents</a:t>
            </a:r>
            <a:r>
              <a:rPr lang="et-EE" sz="2400" dirty="0"/>
              <a:t> a </a:t>
            </a:r>
            <a:r>
              <a:rPr lang="et-EE" sz="2400" dirty="0" err="1"/>
              <a:t>relatively</a:t>
            </a:r>
            <a:r>
              <a:rPr lang="et-EE" sz="2400" dirty="0"/>
              <a:t> standard </a:t>
            </a:r>
            <a:r>
              <a:rPr lang="et-EE" sz="2400" dirty="0" err="1"/>
              <a:t>critique</a:t>
            </a:r>
            <a:r>
              <a:rPr lang="et-EE" sz="2400" dirty="0"/>
              <a:t> on </a:t>
            </a:r>
            <a:r>
              <a:rPr lang="et-EE" sz="2400" dirty="0" err="1"/>
              <a:t>aestheticism</a:t>
            </a:r>
            <a:endParaRPr lang="et-EE" sz="2400" dirty="0"/>
          </a:p>
          <a:p>
            <a:pPr lvl="1"/>
            <a:r>
              <a:rPr lang="et-EE" sz="1600" dirty="0" err="1"/>
              <a:t>Adopting</a:t>
            </a:r>
            <a:r>
              <a:rPr lang="et-EE" sz="1600" dirty="0"/>
              <a:t> </a:t>
            </a:r>
            <a:r>
              <a:rPr lang="et-EE" sz="1600" dirty="0" err="1"/>
              <a:t>an</a:t>
            </a:r>
            <a:r>
              <a:rPr lang="et-EE" sz="1600" dirty="0"/>
              <a:t> </a:t>
            </a:r>
            <a:r>
              <a:rPr lang="et-EE" sz="1600" dirty="0" err="1"/>
              <a:t>ironic</a:t>
            </a:r>
            <a:r>
              <a:rPr lang="et-EE" sz="1600" dirty="0"/>
              <a:t> </a:t>
            </a:r>
            <a:r>
              <a:rPr lang="et-EE" sz="1600" dirty="0" err="1"/>
              <a:t>tone</a:t>
            </a:r>
            <a:r>
              <a:rPr lang="et-EE" sz="1600" dirty="0"/>
              <a:t>, </a:t>
            </a:r>
            <a:r>
              <a:rPr lang="et-EE" sz="1600" dirty="0" err="1"/>
              <a:t>she</a:t>
            </a:r>
            <a:r>
              <a:rPr lang="et-EE" sz="1600" dirty="0"/>
              <a:t> </a:t>
            </a:r>
            <a:r>
              <a:rPr lang="et-EE" sz="1600" dirty="0" err="1"/>
              <a:t>highlights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superficiality</a:t>
            </a:r>
            <a:r>
              <a:rPr lang="et-EE" sz="1600" dirty="0"/>
              <a:t>, </a:t>
            </a:r>
            <a:r>
              <a:rPr lang="et-EE" sz="1600" dirty="0" err="1"/>
              <a:t>social</a:t>
            </a:r>
            <a:r>
              <a:rPr lang="et-EE" sz="1600" dirty="0"/>
              <a:t> </a:t>
            </a:r>
            <a:r>
              <a:rPr lang="et-EE" sz="1600" dirty="0" err="1"/>
              <a:t>detachment</a:t>
            </a:r>
            <a:r>
              <a:rPr lang="et-EE" sz="1600" dirty="0"/>
              <a:t>, </a:t>
            </a:r>
            <a:r>
              <a:rPr lang="et-EE" sz="1600" dirty="0" err="1"/>
              <a:t>meaninglessness</a:t>
            </a:r>
            <a:r>
              <a:rPr lang="et-EE" sz="1600" dirty="0"/>
              <a:t> and </a:t>
            </a:r>
            <a:r>
              <a:rPr lang="et-EE" sz="1600" dirty="0" err="1"/>
              <a:t>lack</a:t>
            </a:r>
            <a:r>
              <a:rPr lang="et-EE" sz="1600" dirty="0"/>
              <a:t> of </a:t>
            </a:r>
            <a:r>
              <a:rPr lang="et-EE" sz="1600" dirty="0" err="1"/>
              <a:t>morality</a:t>
            </a:r>
            <a:r>
              <a:rPr lang="et-EE" sz="1600" dirty="0"/>
              <a:t> of </a:t>
            </a:r>
            <a:r>
              <a:rPr lang="et-EE" sz="1600" dirty="0" err="1"/>
              <a:t>European</a:t>
            </a:r>
            <a:r>
              <a:rPr lang="et-EE" sz="1600" dirty="0"/>
              <a:t> </a:t>
            </a:r>
            <a:r>
              <a:rPr lang="et-EE" sz="1600" dirty="0" err="1"/>
              <a:t>aestheticism</a:t>
            </a:r>
            <a:endParaRPr lang="et-EE" sz="1600" dirty="0"/>
          </a:p>
          <a:p>
            <a:r>
              <a:rPr lang="et-EE" sz="2400" dirty="0" err="1"/>
              <a:t>Aestheticism</a:t>
            </a:r>
            <a:r>
              <a:rPr lang="et-EE" sz="2400" dirty="0"/>
              <a:t> as a </a:t>
            </a:r>
            <a:r>
              <a:rPr lang="et-EE" sz="2400" dirty="0" err="1"/>
              <a:t>result</a:t>
            </a:r>
            <a:r>
              <a:rPr lang="et-EE" sz="2400" dirty="0"/>
              <a:t> of </a:t>
            </a:r>
            <a:r>
              <a:rPr lang="et-EE" sz="2400" dirty="0" err="1"/>
              <a:t>exaggerating</a:t>
            </a:r>
            <a:r>
              <a:rPr lang="et-EE" sz="2400" dirty="0"/>
              <a:t> </a:t>
            </a:r>
            <a:r>
              <a:rPr lang="et-EE" sz="2400" dirty="0" err="1"/>
              <a:t>aesthetics</a:t>
            </a:r>
            <a:endParaRPr lang="et-EE" sz="2400" dirty="0"/>
          </a:p>
          <a:p>
            <a:pPr lvl="1"/>
            <a:r>
              <a:rPr lang="et-EE" sz="1600" dirty="0" err="1"/>
              <a:t>Trying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</a:t>
            </a:r>
            <a:r>
              <a:rPr lang="et-EE" sz="1600" dirty="0" err="1"/>
              <a:t>be</a:t>
            </a:r>
            <a:r>
              <a:rPr lang="et-EE" sz="1600" dirty="0"/>
              <a:t> </a:t>
            </a:r>
            <a:r>
              <a:rPr lang="et-EE" sz="1600" dirty="0" err="1"/>
              <a:t>deliberately</a:t>
            </a:r>
            <a:r>
              <a:rPr lang="et-EE" sz="1600" dirty="0"/>
              <a:t> </a:t>
            </a:r>
            <a:r>
              <a:rPr lang="et-EE" sz="1600" dirty="0" err="1"/>
              <a:t>peculiar</a:t>
            </a:r>
            <a:r>
              <a:rPr lang="et-EE" sz="1600" dirty="0"/>
              <a:t> </a:t>
            </a:r>
            <a:r>
              <a:rPr lang="et-EE" sz="1600" i="1" dirty="0"/>
              <a:t>versus</a:t>
            </a:r>
            <a:r>
              <a:rPr lang="et-EE" sz="1600" dirty="0"/>
              <a:t> </a:t>
            </a:r>
            <a:r>
              <a:rPr lang="et-EE" sz="1600" dirty="0" err="1"/>
              <a:t>being</a:t>
            </a:r>
            <a:r>
              <a:rPr lang="et-EE" sz="1600" dirty="0"/>
              <a:t> </a:t>
            </a:r>
            <a:r>
              <a:rPr lang="et-EE" sz="1600" dirty="0" err="1"/>
              <a:t>unique</a:t>
            </a:r>
            <a:endParaRPr lang="et-EE" sz="1600" dirty="0"/>
          </a:p>
          <a:p>
            <a:pPr lvl="1"/>
            <a:r>
              <a:rPr lang="et-EE" sz="1600" dirty="0" err="1"/>
              <a:t>There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nothing</a:t>
            </a:r>
            <a:r>
              <a:rPr lang="et-EE" sz="1600" dirty="0"/>
              <a:t> </a:t>
            </a:r>
            <a:r>
              <a:rPr lang="et-EE" sz="1600" dirty="0" err="1"/>
              <a:t>wrong</a:t>
            </a:r>
            <a:r>
              <a:rPr lang="et-EE" sz="1600" dirty="0"/>
              <a:t> </a:t>
            </a:r>
            <a:r>
              <a:rPr lang="et-EE" sz="1600" dirty="0" err="1"/>
              <a:t>with</a:t>
            </a:r>
            <a:r>
              <a:rPr lang="et-EE" sz="1600" dirty="0"/>
              <a:t> </a:t>
            </a:r>
            <a:r>
              <a:rPr lang="et-EE" sz="1600" dirty="0" err="1"/>
              <a:t>focusing</a:t>
            </a:r>
            <a:r>
              <a:rPr lang="et-EE" sz="1600" dirty="0"/>
              <a:t> on </a:t>
            </a:r>
            <a:r>
              <a:rPr lang="et-EE" sz="1600" dirty="0" err="1"/>
              <a:t>aesthetics</a:t>
            </a:r>
            <a:r>
              <a:rPr lang="et-EE" sz="1600" dirty="0"/>
              <a:t> in art (Tuglas)</a:t>
            </a:r>
          </a:p>
          <a:p>
            <a:r>
              <a:rPr lang="et-EE" sz="2400" dirty="0"/>
              <a:t>Aimed </a:t>
            </a:r>
            <a:r>
              <a:rPr lang="et-EE" sz="2400" dirty="0" err="1"/>
              <a:t>against</a:t>
            </a:r>
            <a:r>
              <a:rPr lang="et-EE" sz="2400" dirty="0"/>
              <a:t> </a:t>
            </a:r>
            <a:r>
              <a:rPr lang="et-EE" sz="2400" dirty="0" err="1"/>
              <a:t>contemporary</a:t>
            </a:r>
            <a:r>
              <a:rPr lang="et-EE" sz="2400" dirty="0"/>
              <a:t> Estonian </a:t>
            </a:r>
            <a:r>
              <a:rPr lang="et-EE" sz="2400" dirty="0" err="1"/>
              <a:t>intellectuals</a:t>
            </a:r>
            <a:endParaRPr lang="et-EE" sz="2400" dirty="0"/>
          </a:p>
          <a:p>
            <a:pPr lvl="1"/>
            <a:r>
              <a:rPr lang="et-EE" sz="1600" dirty="0"/>
              <a:t>Nationalist and </a:t>
            </a:r>
            <a:r>
              <a:rPr lang="et-EE" sz="1600" dirty="0" err="1"/>
              <a:t>aestheticist</a:t>
            </a:r>
            <a:r>
              <a:rPr lang="et-EE" sz="1600" dirty="0"/>
              <a:t> “</a:t>
            </a:r>
            <a:r>
              <a:rPr lang="et-EE" sz="1600" dirty="0" err="1"/>
              <a:t>peacocking</a:t>
            </a:r>
            <a:r>
              <a:rPr lang="et-EE" sz="1600" dirty="0"/>
              <a:t>“ as a </a:t>
            </a:r>
            <a:r>
              <a:rPr lang="et-EE" sz="1600" dirty="0" err="1"/>
              <a:t>local</a:t>
            </a:r>
            <a:r>
              <a:rPr lang="et-EE" sz="1600" dirty="0"/>
              <a:t> </a:t>
            </a:r>
            <a:r>
              <a:rPr lang="et-EE" sz="1600" dirty="0" err="1"/>
              <a:t>issue</a:t>
            </a:r>
            <a:r>
              <a:rPr lang="et-EE" sz="1600" dirty="0"/>
              <a:t> </a:t>
            </a:r>
          </a:p>
          <a:p>
            <a:pPr lvl="1"/>
            <a:r>
              <a:rPr lang="et-EE" sz="1600" dirty="0" err="1"/>
              <a:t>Aestheticism</a:t>
            </a:r>
            <a:r>
              <a:rPr lang="et-EE" sz="1600" dirty="0"/>
              <a:t> as a </a:t>
            </a:r>
            <a:r>
              <a:rPr lang="et-EE" sz="1600" dirty="0" err="1"/>
              <a:t>characteristic</a:t>
            </a:r>
            <a:r>
              <a:rPr lang="et-EE" sz="1600" dirty="0"/>
              <a:t> of </a:t>
            </a:r>
            <a:r>
              <a:rPr lang="et-EE" sz="1600" dirty="0" err="1"/>
              <a:t>bourgeoisie</a:t>
            </a:r>
            <a:r>
              <a:rPr lang="et-EE" sz="1600" dirty="0"/>
              <a:t> </a:t>
            </a:r>
            <a:r>
              <a:rPr lang="et-EE" sz="1600" dirty="0" err="1"/>
              <a:t>isn’t</a:t>
            </a:r>
            <a:r>
              <a:rPr lang="et-EE" sz="1600" dirty="0"/>
              <a:t> </a:t>
            </a:r>
            <a:r>
              <a:rPr lang="et-EE" sz="1600" dirty="0" err="1"/>
              <a:t>mentioned</a:t>
            </a:r>
            <a:r>
              <a:rPr lang="et-EE" sz="1600" dirty="0"/>
              <a:t>/</a:t>
            </a:r>
            <a:r>
              <a:rPr lang="et-EE" sz="1600" dirty="0" err="1"/>
              <a:t>implied</a:t>
            </a:r>
            <a:endParaRPr lang="en-US" sz="1600" dirty="0"/>
          </a:p>
        </p:txBody>
      </p:sp>
      <p:pic>
        <p:nvPicPr>
          <p:cNvPr id="7" name="Pilt 6">
            <a:extLst>
              <a:ext uri="{FF2B5EF4-FFF2-40B4-BE49-F238E27FC236}">
                <a16:creationId xmlns:a16="http://schemas.microsoft.com/office/drawing/2014/main" id="{2A98CBF1-78B0-B31F-EDA8-C48D0E03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261" y="3626874"/>
            <a:ext cx="4012739" cy="31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8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DFC6728-0871-4A31-4BEA-5AE0E4A8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Starting </a:t>
            </a:r>
            <a:r>
              <a:rPr lang="et-EE" sz="3200" dirty="0" err="1"/>
              <a:t>point</a:t>
            </a:r>
            <a:r>
              <a:rPr lang="et-EE" sz="3200" dirty="0"/>
              <a:t>: “On </a:t>
            </a:r>
            <a:r>
              <a:rPr lang="et-EE" sz="3200" dirty="0" err="1"/>
              <a:t>aestheticism</a:t>
            </a:r>
            <a:r>
              <a:rPr lang="et-EE" sz="3200" dirty="0"/>
              <a:t> and </a:t>
            </a:r>
            <a:r>
              <a:rPr lang="et-EE" sz="3200" dirty="0" err="1"/>
              <a:t>aesthetic</a:t>
            </a:r>
            <a:r>
              <a:rPr lang="et-EE" sz="3200" dirty="0"/>
              <a:t> </a:t>
            </a:r>
            <a:r>
              <a:rPr lang="et-EE" sz="3200" dirty="0" err="1"/>
              <a:t>values</a:t>
            </a:r>
            <a:r>
              <a:rPr lang="et-EE" sz="3200" dirty="0"/>
              <a:t>“ (1937)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0A01125-D5AF-4890-471B-DCBA4FE0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 err="1"/>
              <a:t>Although</a:t>
            </a:r>
            <a:r>
              <a:rPr lang="et-EE" sz="2400" dirty="0"/>
              <a:t> </a:t>
            </a:r>
            <a:r>
              <a:rPr lang="et-EE" sz="2400" dirty="0" err="1"/>
              <a:t>much</a:t>
            </a:r>
            <a:r>
              <a:rPr lang="et-EE" sz="2400" dirty="0"/>
              <a:t> of </a:t>
            </a:r>
            <a:r>
              <a:rPr lang="et-EE" sz="2400" dirty="0" err="1"/>
              <a:t>her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</a:t>
            </a:r>
            <a:r>
              <a:rPr lang="et-EE" sz="2400" dirty="0" err="1"/>
              <a:t>concurs</a:t>
            </a:r>
            <a:r>
              <a:rPr lang="et-EE" sz="2400" dirty="0"/>
              <a:t> </a:t>
            </a:r>
            <a:r>
              <a:rPr lang="et-EE" sz="2400" dirty="0" err="1"/>
              <a:t>with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Soviet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on </a:t>
            </a:r>
            <a:r>
              <a:rPr lang="et-EE" sz="2400" dirty="0" err="1"/>
              <a:t>aestheticism</a:t>
            </a:r>
            <a:r>
              <a:rPr lang="et-EE" sz="2400" dirty="0"/>
              <a:t>, </a:t>
            </a:r>
            <a:r>
              <a:rPr lang="et-EE" sz="2400" dirty="0" err="1"/>
              <a:t>there</a:t>
            </a:r>
            <a:r>
              <a:rPr lang="et-EE" sz="2400" dirty="0"/>
              <a:t> are </a:t>
            </a:r>
            <a:r>
              <a:rPr lang="et-EE" sz="2400" dirty="0" err="1"/>
              <a:t>some</a:t>
            </a:r>
            <a:r>
              <a:rPr lang="et-EE" sz="2400" dirty="0"/>
              <a:t> </a:t>
            </a:r>
            <a:r>
              <a:rPr lang="et-EE" sz="2400" dirty="0" err="1"/>
              <a:t>contradictions</a:t>
            </a:r>
            <a:endParaRPr lang="et-EE" sz="2400" dirty="0"/>
          </a:p>
          <a:p>
            <a:pPr lvl="1"/>
            <a:r>
              <a:rPr lang="et-EE" sz="1600" dirty="0"/>
              <a:t>For Kaal, </a:t>
            </a:r>
            <a:r>
              <a:rPr lang="et-EE" sz="1600" dirty="0" err="1"/>
              <a:t>aestheticism</a:t>
            </a:r>
            <a:r>
              <a:rPr lang="et-EE" sz="1600" dirty="0"/>
              <a:t> and </a:t>
            </a:r>
            <a:r>
              <a:rPr lang="et-EE" sz="1600" dirty="0" err="1"/>
              <a:t>decadence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not</a:t>
            </a:r>
            <a:r>
              <a:rPr lang="et-EE" sz="1600" dirty="0"/>
              <a:t> </a:t>
            </a:r>
            <a:r>
              <a:rPr lang="et-EE" sz="1600" dirty="0" err="1"/>
              <a:t>inherent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</a:t>
            </a:r>
            <a:r>
              <a:rPr lang="et-EE" sz="1600" dirty="0" err="1"/>
              <a:t>bourgeois</a:t>
            </a:r>
            <a:r>
              <a:rPr lang="et-EE" sz="1600" dirty="0"/>
              <a:t> </a:t>
            </a:r>
            <a:r>
              <a:rPr lang="et-EE" sz="1600" dirty="0" err="1"/>
              <a:t>intellectuals</a:t>
            </a:r>
            <a:r>
              <a:rPr lang="et-EE" sz="1600" dirty="0"/>
              <a:t> in </a:t>
            </a:r>
            <a:r>
              <a:rPr lang="et-EE" sz="1600" dirty="0" err="1"/>
              <a:t>general</a:t>
            </a:r>
            <a:endParaRPr lang="et-EE" sz="1600" dirty="0"/>
          </a:p>
          <a:p>
            <a:pPr lvl="1"/>
            <a:r>
              <a:rPr lang="et-EE" sz="1600" dirty="0" err="1"/>
              <a:t>What</a:t>
            </a:r>
            <a:r>
              <a:rPr lang="et-EE" sz="1600" dirty="0"/>
              <a:t> </a:t>
            </a:r>
            <a:r>
              <a:rPr lang="et-EE" sz="1600" dirty="0" err="1"/>
              <a:t>does</a:t>
            </a:r>
            <a:r>
              <a:rPr lang="et-EE" sz="1600" dirty="0"/>
              <a:t> </a:t>
            </a:r>
            <a:r>
              <a:rPr lang="et-EE" sz="1600" dirty="0" err="1"/>
              <a:t>her</a:t>
            </a:r>
            <a:r>
              <a:rPr lang="et-EE" sz="1600" dirty="0"/>
              <a:t> </a:t>
            </a:r>
            <a:r>
              <a:rPr lang="et-EE" sz="1600" dirty="0" err="1"/>
              <a:t>accepting</a:t>
            </a:r>
            <a:r>
              <a:rPr lang="et-EE" sz="1600" dirty="0"/>
              <a:t> of </a:t>
            </a:r>
            <a:r>
              <a:rPr lang="et-EE" sz="1600" dirty="0" err="1"/>
              <a:t>aesthetic</a:t>
            </a:r>
            <a:r>
              <a:rPr lang="et-EE" sz="1600" dirty="0"/>
              <a:t> </a:t>
            </a:r>
            <a:r>
              <a:rPr lang="et-EE" sz="1600" dirty="0" err="1"/>
              <a:t>values</a:t>
            </a:r>
            <a:r>
              <a:rPr lang="et-EE" sz="1600" dirty="0"/>
              <a:t> </a:t>
            </a:r>
            <a:r>
              <a:rPr lang="et-EE" sz="1600" dirty="0" err="1"/>
              <a:t>mean</a:t>
            </a:r>
            <a:r>
              <a:rPr lang="et-EE" sz="1600" dirty="0"/>
              <a:t>? </a:t>
            </a:r>
          </a:p>
          <a:p>
            <a:r>
              <a:rPr lang="et-EE" sz="2400" dirty="0" err="1"/>
              <a:t>Yet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</a:t>
            </a:r>
            <a:r>
              <a:rPr lang="et-EE" sz="2400" dirty="0" err="1"/>
              <a:t>fits</a:t>
            </a:r>
            <a:r>
              <a:rPr lang="et-EE" sz="2400" dirty="0"/>
              <a:t> </a:t>
            </a:r>
            <a:r>
              <a:rPr lang="et-EE" sz="2400" dirty="0" err="1"/>
              <a:t>quite</a:t>
            </a:r>
            <a:r>
              <a:rPr lang="et-EE" sz="2400" dirty="0"/>
              <a:t> </a:t>
            </a:r>
            <a:r>
              <a:rPr lang="et-EE" sz="2400" dirty="0" err="1"/>
              <a:t>well</a:t>
            </a:r>
            <a:r>
              <a:rPr lang="et-EE" sz="2400" dirty="0"/>
              <a:t> </a:t>
            </a:r>
            <a:r>
              <a:rPr lang="et-EE" sz="2400" dirty="0" err="1"/>
              <a:t>to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context</a:t>
            </a:r>
            <a:r>
              <a:rPr lang="et-EE" sz="2400" dirty="0"/>
              <a:t> of </a:t>
            </a:r>
            <a:r>
              <a:rPr lang="et-EE" sz="2400" dirty="0" err="1"/>
              <a:t>her</a:t>
            </a:r>
            <a:r>
              <a:rPr lang="et-EE" sz="2400" dirty="0"/>
              <a:t> </a:t>
            </a:r>
            <a:r>
              <a:rPr lang="et-EE" sz="2400" dirty="0" err="1"/>
              <a:t>contemporary</a:t>
            </a:r>
            <a:r>
              <a:rPr lang="et-EE" sz="2400" dirty="0"/>
              <a:t> Estonian </a:t>
            </a:r>
            <a:r>
              <a:rPr lang="et-EE" sz="2400" dirty="0" err="1"/>
              <a:t>leftist</a:t>
            </a:r>
            <a:r>
              <a:rPr lang="et-EE" sz="2400" dirty="0"/>
              <a:t> </a:t>
            </a:r>
            <a:r>
              <a:rPr lang="et-EE" sz="2400" dirty="0" err="1"/>
              <a:t>intellectuals</a:t>
            </a:r>
            <a:endParaRPr lang="et-EE" sz="2400" dirty="0"/>
          </a:p>
          <a:p>
            <a:pPr lvl="1"/>
            <a:r>
              <a:rPr lang="et-EE" sz="1600" dirty="0"/>
              <a:t>Johannes Vares-</a:t>
            </a:r>
            <a:r>
              <a:rPr lang="et-EE" sz="1600" dirty="0" err="1"/>
              <a:t>Barbarus</a:t>
            </a:r>
            <a:r>
              <a:rPr lang="et-EE" sz="1600" dirty="0"/>
              <a:t> and Johannes </a:t>
            </a:r>
            <a:r>
              <a:rPr lang="et-EE" sz="1600" dirty="0" err="1"/>
              <a:t>Semper</a:t>
            </a:r>
            <a:endParaRPr lang="et-EE" sz="1600" dirty="0"/>
          </a:p>
        </p:txBody>
      </p:sp>
    </p:spTree>
    <p:extLst>
      <p:ext uri="{BB962C8B-B14F-4D97-AF65-F5344CB8AC3E}">
        <p14:creationId xmlns:p14="http://schemas.microsoft.com/office/powerpoint/2010/main" val="115059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A735837-658A-4D83-BFB1-08D54F251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First</a:t>
            </a:r>
            <a:r>
              <a:rPr lang="et-EE" sz="3200" dirty="0"/>
              <a:t> </a:t>
            </a:r>
            <a:r>
              <a:rPr lang="et-EE" sz="3200" dirty="0" err="1"/>
              <a:t>turn</a:t>
            </a:r>
            <a:r>
              <a:rPr lang="et-EE" sz="3200" dirty="0"/>
              <a:t>: “</a:t>
            </a:r>
            <a:r>
              <a:rPr lang="et-EE" sz="3200" dirty="0" err="1"/>
              <a:t>Worldview</a:t>
            </a:r>
            <a:r>
              <a:rPr lang="et-EE" sz="3200" dirty="0"/>
              <a:t> of </a:t>
            </a:r>
            <a:r>
              <a:rPr lang="et-EE" sz="3200" dirty="0" err="1"/>
              <a:t>the</a:t>
            </a:r>
            <a:r>
              <a:rPr lang="et-EE" sz="3200" dirty="0"/>
              <a:t> </a:t>
            </a:r>
            <a:r>
              <a:rPr lang="et-EE" sz="3200" dirty="0" err="1"/>
              <a:t>academic</a:t>
            </a:r>
            <a:r>
              <a:rPr lang="et-EE" sz="3200" dirty="0"/>
              <a:t> </a:t>
            </a:r>
            <a:r>
              <a:rPr lang="et-EE" sz="3200" dirty="0" err="1"/>
              <a:t>intelligentsia</a:t>
            </a:r>
            <a:r>
              <a:rPr lang="et-EE" sz="3200" dirty="0"/>
              <a:t>“ (1941)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A24B8F9-914C-C193-7B57-F6B5AA07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9552039" cy="4281948"/>
          </a:xfrm>
        </p:spPr>
        <p:txBody>
          <a:bodyPr>
            <a:normAutofit/>
          </a:bodyPr>
          <a:lstStyle/>
          <a:p>
            <a:r>
              <a:rPr lang="et-EE" sz="2400" dirty="0" err="1"/>
              <a:t>Combined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of </a:t>
            </a:r>
            <a:r>
              <a:rPr lang="et-EE" sz="2400" dirty="0" err="1"/>
              <a:t>aestheticism</a:t>
            </a:r>
            <a:r>
              <a:rPr lang="et-EE" sz="2400" dirty="0"/>
              <a:t>, idealism, </a:t>
            </a:r>
            <a:r>
              <a:rPr lang="et-EE" sz="2400" dirty="0" err="1"/>
              <a:t>vulgar</a:t>
            </a:r>
            <a:r>
              <a:rPr lang="et-EE" sz="2400" dirty="0"/>
              <a:t> materialism and </a:t>
            </a:r>
            <a:r>
              <a:rPr lang="et-EE" sz="2400" dirty="0" err="1"/>
              <a:t>eclecticism</a:t>
            </a:r>
            <a:r>
              <a:rPr lang="et-EE" sz="2400" dirty="0"/>
              <a:t> </a:t>
            </a:r>
          </a:p>
          <a:p>
            <a:pPr lvl="1"/>
            <a:r>
              <a:rPr lang="et-EE" sz="1600" dirty="0"/>
              <a:t>Progress </a:t>
            </a:r>
            <a:r>
              <a:rPr lang="et-EE" sz="1600" dirty="0" err="1"/>
              <a:t>requires</a:t>
            </a:r>
            <a:r>
              <a:rPr lang="et-EE" sz="1600" dirty="0"/>
              <a:t> </a:t>
            </a:r>
            <a:r>
              <a:rPr lang="et-EE" sz="1600" dirty="0" err="1"/>
              <a:t>science</a:t>
            </a:r>
            <a:r>
              <a:rPr lang="et-EE" sz="1600" dirty="0"/>
              <a:t> and </a:t>
            </a:r>
            <a:r>
              <a:rPr lang="et-EE" sz="1600" dirty="0" err="1"/>
              <a:t>culture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have a </a:t>
            </a:r>
            <a:r>
              <a:rPr lang="et-EE" sz="1600" dirty="0" err="1"/>
              <a:t>historic</a:t>
            </a:r>
            <a:r>
              <a:rPr lang="et-EE" sz="1600" dirty="0"/>
              <a:t> </a:t>
            </a:r>
            <a:r>
              <a:rPr lang="et-EE" sz="1600" dirty="0" err="1"/>
              <a:t>direction</a:t>
            </a:r>
            <a:r>
              <a:rPr lang="et-EE" sz="1600" dirty="0"/>
              <a:t> and </a:t>
            </a:r>
            <a:r>
              <a:rPr lang="et-EE" sz="1600" dirty="0" err="1"/>
              <a:t>social</a:t>
            </a:r>
            <a:r>
              <a:rPr lang="et-EE" sz="1600" dirty="0"/>
              <a:t> </a:t>
            </a:r>
            <a:r>
              <a:rPr lang="et-EE" sz="1600" dirty="0" err="1"/>
              <a:t>purpose</a:t>
            </a:r>
            <a:endParaRPr lang="et-EE" sz="1600" dirty="0"/>
          </a:p>
          <a:p>
            <a:pPr lvl="1"/>
            <a:r>
              <a:rPr lang="et-EE" sz="1600" dirty="0" err="1"/>
              <a:t>Western</a:t>
            </a:r>
            <a:r>
              <a:rPr lang="et-EE" sz="1600" dirty="0"/>
              <a:t> </a:t>
            </a:r>
            <a:r>
              <a:rPr lang="et-EE" sz="1600" dirty="0" err="1"/>
              <a:t>academic</a:t>
            </a:r>
            <a:r>
              <a:rPr lang="et-EE" sz="1600" dirty="0"/>
              <a:t> </a:t>
            </a:r>
            <a:r>
              <a:rPr lang="et-EE" sz="1600" dirty="0" err="1"/>
              <a:t>intelligentsia</a:t>
            </a:r>
            <a:r>
              <a:rPr lang="et-EE" sz="1600" dirty="0"/>
              <a:t> </a:t>
            </a:r>
            <a:r>
              <a:rPr lang="et-EE" sz="1600" dirty="0" err="1"/>
              <a:t>lacks</a:t>
            </a:r>
            <a:r>
              <a:rPr lang="et-EE" sz="1600" dirty="0"/>
              <a:t> </a:t>
            </a:r>
            <a:r>
              <a:rPr lang="et-EE" sz="1600" dirty="0" err="1"/>
              <a:t>these</a:t>
            </a:r>
            <a:r>
              <a:rPr lang="et-EE" sz="1600" dirty="0"/>
              <a:t>, </a:t>
            </a:r>
            <a:r>
              <a:rPr lang="et-EE" sz="1600" dirty="0" err="1"/>
              <a:t>unlike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Soviet</a:t>
            </a:r>
            <a:r>
              <a:rPr lang="et-EE" sz="1600" dirty="0"/>
              <a:t> </a:t>
            </a:r>
            <a:r>
              <a:rPr lang="et-EE" sz="1600" dirty="0" err="1"/>
              <a:t>intelligentsia</a:t>
            </a:r>
            <a:r>
              <a:rPr lang="et-EE" sz="1600" dirty="0"/>
              <a:t>, </a:t>
            </a:r>
            <a:r>
              <a:rPr lang="et-EE" sz="1600" dirty="0" err="1"/>
              <a:t>which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supported</a:t>
            </a:r>
            <a:r>
              <a:rPr lang="et-EE" sz="1600" dirty="0"/>
              <a:t> by a </a:t>
            </a:r>
            <a:r>
              <a:rPr lang="et-EE" sz="1600" dirty="0" err="1"/>
              <a:t>comprehensive</a:t>
            </a:r>
            <a:r>
              <a:rPr lang="et-EE" sz="1600" dirty="0"/>
              <a:t> </a:t>
            </a:r>
            <a:r>
              <a:rPr lang="et-EE" sz="1600" dirty="0" err="1"/>
              <a:t>worldview</a:t>
            </a:r>
            <a:endParaRPr lang="et-EE" sz="1600" dirty="0"/>
          </a:p>
          <a:p>
            <a:r>
              <a:rPr lang="et-EE" sz="2400" dirty="0" err="1"/>
              <a:t>Emphasis</a:t>
            </a:r>
            <a:r>
              <a:rPr lang="et-EE" sz="2400" dirty="0"/>
              <a:t> on </a:t>
            </a:r>
            <a:r>
              <a:rPr lang="et-EE" sz="2400" dirty="0" err="1"/>
              <a:t>aims</a:t>
            </a:r>
            <a:r>
              <a:rPr lang="et-EE" sz="2400" dirty="0"/>
              <a:t> of “</a:t>
            </a:r>
            <a:r>
              <a:rPr lang="et-EE" sz="2400" dirty="0" err="1"/>
              <a:t>true</a:t>
            </a:r>
            <a:r>
              <a:rPr lang="et-EE" sz="2400" dirty="0"/>
              <a:t>“ </a:t>
            </a:r>
            <a:r>
              <a:rPr lang="et-EE" sz="2400" dirty="0" err="1"/>
              <a:t>education</a:t>
            </a:r>
            <a:r>
              <a:rPr lang="et-EE" sz="2400" dirty="0"/>
              <a:t> and </a:t>
            </a:r>
            <a:r>
              <a:rPr lang="et-EE" sz="2400" dirty="0" err="1"/>
              <a:t>science</a:t>
            </a:r>
            <a:endParaRPr lang="et-EE" sz="2400" dirty="0"/>
          </a:p>
          <a:p>
            <a:pPr lvl="1"/>
            <a:r>
              <a:rPr lang="et-EE" sz="1600" dirty="0" err="1"/>
              <a:t>Bourgeois</a:t>
            </a:r>
            <a:r>
              <a:rPr lang="et-EE" sz="1600" dirty="0"/>
              <a:t> </a:t>
            </a:r>
            <a:r>
              <a:rPr lang="et-EE" sz="1600" dirty="0" err="1"/>
              <a:t>education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fragmented</a:t>
            </a:r>
            <a:r>
              <a:rPr lang="et-EE" sz="1600" dirty="0"/>
              <a:t>, </a:t>
            </a:r>
            <a:r>
              <a:rPr lang="et-EE" sz="1600" dirty="0" err="1"/>
              <a:t>outdated</a:t>
            </a:r>
            <a:r>
              <a:rPr lang="et-EE" sz="1600" dirty="0"/>
              <a:t>, </a:t>
            </a:r>
            <a:r>
              <a:rPr lang="et-EE" sz="1600" dirty="0" err="1"/>
              <a:t>limiting</a:t>
            </a:r>
            <a:r>
              <a:rPr lang="et-EE" sz="1600" dirty="0"/>
              <a:t> and </a:t>
            </a:r>
            <a:r>
              <a:rPr lang="et-EE" sz="1600" dirty="0" err="1"/>
              <a:t>contains</a:t>
            </a:r>
            <a:r>
              <a:rPr lang="et-EE" sz="1600" dirty="0"/>
              <a:t> </a:t>
            </a:r>
            <a:r>
              <a:rPr lang="et-EE" sz="1600" dirty="0" err="1"/>
              <a:t>lies</a:t>
            </a:r>
            <a:endParaRPr lang="et-EE" sz="1600" dirty="0"/>
          </a:p>
          <a:p>
            <a:pPr lvl="1"/>
            <a:r>
              <a:rPr lang="et-EE" sz="1600" dirty="0" err="1"/>
              <a:t>Truly</a:t>
            </a:r>
            <a:r>
              <a:rPr lang="et-EE" sz="1600" dirty="0"/>
              <a:t> </a:t>
            </a:r>
            <a:r>
              <a:rPr lang="et-EE" sz="1600" dirty="0" err="1"/>
              <a:t>free</a:t>
            </a:r>
            <a:r>
              <a:rPr lang="et-EE" sz="1600" dirty="0"/>
              <a:t> </a:t>
            </a:r>
            <a:r>
              <a:rPr lang="et-EE" sz="1600" dirty="0" err="1"/>
              <a:t>intelligentsia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focused</a:t>
            </a:r>
            <a:r>
              <a:rPr lang="et-EE" sz="1600" dirty="0"/>
              <a:t> on </a:t>
            </a:r>
            <a:r>
              <a:rPr lang="et-EE" sz="1600" dirty="0" err="1"/>
              <a:t>creativity</a:t>
            </a:r>
            <a:r>
              <a:rPr lang="et-EE" sz="1600" dirty="0"/>
              <a:t> and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study</a:t>
            </a:r>
            <a:r>
              <a:rPr lang="et-EE" sz="1600" dirty="0"/>
              <a:t> and </a:t>
            </a:r>
            <a:r>
              <a:rPr lang="et-EE" sz="1600" dirty="0" err="1"/>
              <a:t>change</a:t>
            </a:r>
            <a:r>
              <a:rPr lang="et-EE" sz="1600" dirty="0"/>
              <a:t> of </a:t>
            </a:r>
            <a:r>
              <a:rPr lang="et-EE" sz="1600" dirty="0" err="1"/>
              <a:t>reality</a:t>
            </a:r>
            <a:endParaRPr lang="et-EE" sz="20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A321155B-0FA2-965C-BA9F-0350CC0FA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241" y="2926397"/>
            <a:ext cx="2792759" cy="38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65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9CD986B-FF86-49AD-FD93-61A07B650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First</a:t>
            </a:r>
            <a:r>
              <a:rPr lang="et-EE" sz="3200" dirty="0"/>
              <a:t> </a:t>
            </a:r>
            <a:r>
              <a:rPr lang="et-EE" sz="3200" dirty="0" err="1"/>
              <a:t>turn</a:t>
            </a:r>
            <a:r>
              <a:rPr lang="et-EE" sz="3200" dirty="0"/>
              <a:t>: “</a:t>
            </a:r>
            <a:r>
              <a:rPr lang="et-EE" sz="3200" dirty="0" err="1"/>
              <a:t>Worldview</a:t>
            </a:r>
            <a:r>
              <a:rPr lang="et-EE" sz="3200" dirty="0"/>
              <a:t> of </a:t>
            </a:r>
            <a:r>
              <a:rPr lang="et-EE" sz="3200" dirty="0" err="1"/>
              <a:t>the</a:t>
            </a:r>
            <a:r>
              <a:rPr lang="et-EE" sz="3200" dirty="0"/>
              <a:t> </a:t>
            </a:r>
            <a:r>
              <a:rPr lang="et-EE" sz="3200" dirty="0" err="1"/>
              <a:t>academic</a:t>
            </a:r>
            <a:r>
              <a:rPr lang="et-EE" sz="3200" dirty="0"/>
              <a:t> </a:t>
            </a:r>
            <a:r>
              <a:rPr lang="et-EE" sz="3200" dirty="0" err="1"/>
              <a:t>intelligentsia</a:t>
            </a:r>
            <a:r>
              <a:rPr lang="et-EE" sz="3200" dirty="0"/>
              <a:t>“ (1941)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D956E1-257B-B29B-22DB-505FA1271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54942"/>
            <a:ext cx="10668000" cy="4803058"/>
          </a:xfrm>
        </p:spPr>
        <p:txBody>
          <a:bodyPr>
            <a:normAutofit/>
          </a:bodyPr>
          <a:lstStyle/>
          <a:p>
            <a:r>
              <a:rPr lang="et-EE" sz="2400" dirty="0" err="1"/>
              <a:t>Kaal’s</a:t>
            </a:r>
            <a:r>
              <a:rPr lang="et-EE" sz="2400" dirty="0"/>
              <a:t> </a:t>
            </a:r>
            <a:r>
              <a:rPr lang="et-EE" sz="2400" dirty="0" err="1"/>
              <a:t>critique</a:t>
            </a:r>
            <a:r>
              <a:rPr lang="et-EE" sz="2400" dirty="0"/>
              <a:t> </a:t>
            </a:r>
            <a:r>
              <a:rPr lang="et-EE" sz="2400" dirty="0" err="1"/>
              <a:t>has</a:t>
            </a:r>
            <a:r>
              <a:rPr lang="et-EE" sz="2400" dirty="0"/>
              <a:t> </a:t>
            </a:r>
            <a:r>
              <a:rPr lang="et-EE" sz="2400" dirty="0" err="1"/>
              <a:t>become</a:t>
            </a:r>
            <a:r>
              <a:rPr lang="et-EE" sz="2400" dirty="0"/>
              <a:t> at </a:t>
            </a:r>
            <a:r>
              <a:rPr lang="et-EE" sz="2400" dirty="0" err="1"/>
              <a:t>least</a:t>
            </a:r>
            <a:r>
              <a:rPr lang="et-EE" sz="2400" dirty="0"/>
              <a:t> </a:t>
            </a:r>
            <a:r>
              <a:rPr lang="et-EE" sz="2400" dirty="0" err="1"/>
              <a:t>formally</a:t>
            </a:r>
            <a:r>
              <a:rPr lang="et-EE" sz="2400" dirty="0"/>
              <a:t> </a:t>
            </a:r>
            <a:r>
              <a:rPr lang="et-EE" sz="2400" dirty="0" err="1"/>
              <a:t>Soviet</a:t>
            </a:r>
            <a:endParaRPr lang="et-EE" sz="2400" dirty="0"/>
          </a:p>
          <a:p>
            <a:pPr lvl="1"/>
            <a:r>
              <a:rPr lang="et-EE" sz="1600" dirty="0" err="1"/>
              <a:t>She</a:t>
            </a:r>
            <a:r>
              <a:rPr lang="et-EE" sz="1600" dirty="0"/>
              <a:t> </a:t>
            </a:r>
            <a:r>
              <a:rPr lang="et-EE" sz="1600" dirty="0" err="1"/>
              <a:t>has</a:t>
            </a:r>
            <a:r>
              <a:rPr lang="et-EE" sz="1600" dirty="0"/>
              <a:t> </a:t>
            </a:r>
            <a:r>
              <a:rPr lang="et-EE" sz="1600" dirty="0" err="1"/>
              <a:t>adopted</a:t>
            </a:r>
            <a:r>
              <a:rPr lang="et-EE" sz="1600" dirty="0"/>
              <a:t> </a:t>
            </a:r>
            <a:r>
              <a:rPr lang="et-EE" sz="1600" dirty="0" err="1"/>
              <a:t>Soviet</a:t>
            </a:r>
            <a:r>
              <a:rPr lang="et-EE" sz="1600" dirty="0"/>
              <a:t> </a:t>
            </a:r>
            <a:r>
              <a:rPr lang="et-EE" sz="1600" dirty="0" err="1"/>
              <a:t>terminology</a:t>
            </a:r>
            <a:r>
              <a:rPr lang="et-EE" sz="1600" dirty="0"/>
              <a:t> and </a:t>
            </a:r>
            <a:r>
              <a:rPr lang="et-EE" sz="1600" dirty="0" err="1"/>
              <a:t>argumentation</a:t>
            </a:r>
            <a:endParaRPr lang="et-EE" sz="1600" dirty="0"/>
          </a:p>
          <a:p>
            <a:pPr lvl="1"/>
            <a:r>
              <a:rPr lang="et-EE" sz="1600" dirty="0" err="1"/>
              <a:t>Criticizes</a:t>
            </a:r>
            <a:r>
              <a:rPr lang="et-EE" sz="1600" dirty="0"/>
              <a:t> </a:t>
            </a:r>
            <a:r>
              <a:rPr lang="et-EE" sz="1600" dirty="0" err="1"/>
              <a:t>bourgeois</a:t>
            </a:r>
            <a:r>
              <a:rPr lang="et-EE" sz="1600" dirty="0"/>
              <a:t> </a:t>
            </a:r>
            <a:r>
              <a:rPr lang="et-EE" sz="1600" dirty="0" err="1"/>
              <a:t>intellectuals</a:t>
            </a:r>
            <a:r>
              <a:rPr lang="et-EE" sz="1600" dirty="0"/>
              <a:t> in </a:t>
            </a:r>
            <a:r>
              <a:rPr lang="et-EE" sz="1600" dirty="0" err="1"/>
              <a:t>general</a:t>
            </a:r>
            <a:endParaRPr lang="et-EE" sz="1600" dirty="0"/>
          </a:p>
          <a:p>
            <a:pPr lvl="1"/>
            <a:r>
              <a:rPr lang="et-EE" sz="1600" dirty="0"/>
              <a:t>Stalinist </a:t>
            </a:r>
            <a:r>
              <a:rPr lang="et-EE" sz="1600" dirty="0" err="1"/>
              <a:t>approach</a:t>
            </a:r>
            <a:r>
              <a:rPr lang="et-EE" sz="1600" dirty="0"/>
              <a:t> (</a:t>
            </a:r>
            <a:r>
              <a:rPr lang="et-EE" sz="1600" dirty="0" err="1"/>
              <a:t>revealed</a:t>
            </a:r>
            <a:r>
              <a:rPr lang="et-EE" sz="1600" dirty="0"/>
              <a:t> by </a:t>
            </a:r>
            <a:r>
              <a:rPr lang="et-EE" sz="1600" dirty="0" err="1"/>
              <a:t>her</a:t>
            </a:r>
            <a:r>
              <a:rPr lang="et-EE" sz="1600" dirty="0"/>
              <a:t> anti-</a:t>
            </a:r>
            <a:r>
              <a:rPr lang="et-EE" sz="1600" dirty="0" err="1"/>
              <a:t>eclecticism</a:t>
            </a:r>
            <a:r>
              <a:rPr lang="et-EE" sz="1600" dirty="0"/>
              <a:t>), </a:t>
            </a:r>
            <a:r>
              <a:rPr lang="et-EE" sz="1600" dirty="0" err="1"/>
              <a:t>strict</a:t>
            </a:r>
            <a:r>
              <a:rPr lang="et-EE" sz="1600" dirty="0"/>
              <a:t> and </a:t>
            </a:r>
            <a:r>
              <a:rPr lang="et-EE" sz="1600" dirty="0" err="1"/>
              <a:t>simple</a:t>
            </a:r>
            <a:r>
              <a:rPr lang="et-EE" sz="1600" dirty="0"/>
              <a:t> </a:t>
            </a:r>
            <a:r>
              <a:rPr lang="et-EE" sz="1600" dirty="0" err="1"/>
              <a:t>educational</a:t>
            </a:r>
            <a:r>
              <a:rPr lang="et-EE" sz="1600" dirty="0"/>
              <a:t> </a:t>
            </a:r>
            <a:r>
              <a:rPr lang="et-EE" sz="1600" dirty="0" err="1"/>
              <a:t>tone</a:t>
            </a:r>
            <a:r>
              <a:rPr lang="et-EE" sz="1600" dirty="0"/>
              <a:t> </a:t>
            </a:r>
          </a:p>
          <a:p>
            <a:pPr lvl="1"/>
            <a:r>
              <a:rPr lang="et-EE" sz="1600" dirty="0" err="1"/>
              <a:t>Although</a:t>
            </a:r>
            <a:r>
              <a:rPr lang="et-EE" sz="1600" dirty="0"/>
              <a:t> </a:t>
            </a:r>
            <a:r>
              <a:rPr lang="et-EE" sz="1600" dirty="0" err="1"/>
              <a:t>her</a:t>
            </a:r>
            <a:r>
              <a:rPr lang="et-EE" sz="1600" dirty="0"/>
              <a:t> </a:t>
            </a:r>
            <a:r>
              <a:rPr lang="et-EE" sz="1600" dirty="0" err="1"/>
              <a:t>critique</a:t>
            </a:r>
            <a:r>
              <a:rPr lang="et-EE" sz="1600" dirty="0"/>
              <a:t> </a:t>
            </a:r>
            <a:r>
              <a:rPr lang="et-EE" sz="1600" dirty="0" err="1"/>
              <a:t>includes</a:t>
            </a:r>
            <a:r>
              <a:rPr lang="et-EE" sz="1600" dirty="0"/>
              <a:t> </a:t>
            </a:r>
            <a:r>
              <a:rPr lang="et-EE" sz="1600" dirty="0" err="1"/>
              <a:t>various</a:t>
            </a:r>
            <a:r>
              <a:rPr lang="et-EE" sz="1600" dirty="0"/>
              <a:t> </a:t>
            </a:r>
            <a:r>
              <a:rPr lang="et-EE" sz="1600" dirty="0" err="1"/>
              <a:t>intellectual</a:t>
            </a:r>
            <a:r>
              <a:rPr lang="et-EE" sz="1600" dirty="0"/>
              <a:t> </a:t>
            </a:r>
            <a:r>
              <a:rPr lang="et-EE" sz="1600" dirty="0" err="1"/>
              <a:t>currents</a:t>
            </a:r>
            <a:r>
              <a:rPr lang="et-EE" sz="1600" dirty="0"/>
              <a:t>, </a:t>
            </a:r>
            <a:r>
              <a:rPr lang="et-EE" sz="1600" dirty="0" err="1"/>
              <a:t>she</a:t>
            </a:r>
            <a:r>
              <a:rPr lang="et-EE" sz="1600" dirty="0"/>
              <a:t> </a:t>
            </a:r>
            <a:r>
              <a:rPr lang="et-EE" sz="1600" dirty="0" err="1"/>
              <a:t>focuses</a:t>
            </a:r>
            <a:r>
              <a:rPr lang="et-EE" sz="1600" dirty="0"/>
              <a:t> on </a:t>
            </a:r>
            <a:r>
              <a:rPr lang="et-EE" sz="1600" dirty="0" err="1"/>
              <a:t>aestheticism</a:t>
            </a:r>
            <a:r>
              <a:rPr lang="et-EE" sz="1600" dirty="0"/>
              <a:t> and idealism</a:t>
            </a:r>
          </a:p>
          <a:p>
            <a:r>
              <a:rPr lang="et-EE" sz="2400" dirty="0"/>
              <a:t>Kaal </a:t>
            </a:r>
            <a:r>
              <a:rPr lang="et-EE" sz="2400" dirty="0" err="1"/>
              <a:t>is</a:t>
            </a:r>
            <a:r>
              <a:rPr lang="et-EE" sz="2400" dirty="0"/>
              <a:t> </a:t>
            </a:r>
            <a:r>
              <a:rPr lang="et-EE" sz="2400" dirty="0" err="1"/>
              <a:t>also</a:t>
            </a:r>
            <a:r>
              <a:rPr lang="et-EE" sz="2400" dirty="0"/>
              <a:t> </a:t>
            </a:r>
            <a:r>
              <a:rPr lang="et-EE" sz="2400" dirty="0" err="1"/>
              <a:t>sovietizing</a:t>
            </a:r>
            <a:r>
              <a:rPr lang="et-EE" sz="2400" dirty="0"/>
              <a:t> </a:t>
            </a:r>
            <a:r>
              <a:rPr lang="et-EE" sz="2400" dirty="0" err="1"/>
              <a:t>the</a:t>
            </a:r>
            <a:r>
              <a:rPr lang="et-EE" sz="2400" dirty="0"/>
              <a:t> </a:t>
            </a:r>
            <a:r>
              <a:rPr lang="et-EE" sz="2400" dirty="0" err="1"/>
              <a:t>still</a:t>
            </a:r>
            <a:r>
              <a:rPr lang="et-EE" sz="2400" dirty="0"/>
              <a:t> </a:t>
            </a:r>
            <a:r>
              <a:rPr lang="et-EE" sz="2400" dirty="0" err="1"/>
              <a:t>evasive</a:t>
            </a:r>
            <a:r>
              <a:rPr lang="et-EE" sz="2400" dirty="0"/>
              <a:t> Estonian </a:t>
            </a:r>
            <a:r>
              <a:rPr lang="et-EE" sz="2400" dirty="0" err="1"/>
              <a:t>intellectual</a:t>
            </a:r>
            <a:r>
              <a:rPr lang="et-EE" sz="2400" dirty="0"/>
              <a:t> </a:t>
            </a:r>
            <a:r>
              <a:rPr lang="et-EE" sz="2400" dirty="0" err="1"/>
              <a:t>life</a:t>
            </a:r>
            <a:endParaRPr lang="et-EE" sz="2400" dirty="0"/>
          </a:p>
          <a:p>
            <a:pPr lvl="1"/>
            <a:r>
              <a:rPr lang="et-EE" sz="1600" dirty="0"/>
              <a:t>The </a:t>
            </a:r>
            <a:r>
              <a:rPr lang="et-EE" sz="1600" dirty="0" err="1"/>
              <a:t>text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greatly</a:t>
            </a:r>
            <a:r>
              <a:rPr lang="et-EE" sz="1600" dirty="0"/>
              <a:t> </a:t>
            </a:r>
            <a:r>
              <a:rPr lang="et-EE" sz="1600" dirty="0" err="1"/>
              <a:t>addressed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Estonian </a:t>
            </a:r>
            <a:r>
              <a:rPr lang="et-EE" sz="1600" dirty="0" err="1"/>
              <a:t>intellectuals</a:t>
            </a:r>
            <a:r>
              <a:rPr lang="et-EE" sz="1600" dirty="0"/>
              <a:t> and </a:t>
            </a:r>
            <a:r>
              <a:rPr lang="et-EE" sz="1600" dirty="0" err="1"/>
              <a:t>students</a:t>
            </a:r>
            <a:endParaRPr lang="et-EE" sz="1600" dirty="0"/>
          </a:p>
          <a:p>
            <a:pPr lvl="1"/>
            <a:r>
              <a:rPr lang="et-EE" sz="1600" dirty="0" err="1"/>
              <a:t>She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shaping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Estonian </a:t>
            </a:r>
            <a:r>
              <a:rPr lang="et-EE" sz="1600" dirty="0" err="1"/>
              <a:t>understanding</a:t>
            </a:r>
            <a:r>
              <a:rPr lang="et-EE" sz="1600" dirty="0"/>
              <a:t> of </a:t>
            </a:r>
            <a:r>
              <a:rPr lang="et-EE" sz="1600" dirty="0" err="1"/>
              <a:t>what</a:t>
            </a:r>
            <a:r>
              <a:rPr lang="et-EE" sz="1600" dirty="0"/>
              <a:t> </a:t>
            </a:r>
            <a:r>
              <a:rPr lang="et-EE" sz="1600" dirty="0" err="1"/>
              <a:t>is</a:t>
            </a:r>
            <a:r>
              <a:rPr lang="et-EE" sz="1600" dirty="0"/>
              <a:t> </a:t>
            </a:r>
            <a:r>
              <a:rPr lang="et-EE" sz="1600" dirty="0" err="1"/>
              <a:t>to</a:t>
            </a:r>
            <a:r>
              <a:rPr lang="et-EE" sz="1600" dirty="0"/>
              <a:t> </a:t>
            </a:r>
            <a:r>
              <a:rPr lang="et-EE" sz="1600" dirty="0" err="1"/>
              <a:t>be</a:t>
            </a:r>
            <a:r>
              <a:rPr lang="et-EE" sz="1600" dirty="0"/>
              <a:t> </a:t>
            </a:r>
            <a:r>
              <a:rPr lang="et-EE" sz="1600" dirty="0" err="1"/>
              <a:t>considered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real, </a:t>
            </a:r>
            <a:r>
              <a:rPr lang="et-EE" sz="1600" dirty="0" err="1"/>
              <a:t>truly</a:t>
            </a:r>
            <a:r>
              <a:rPr lang="et-EE" sz="1600" dirty="0"/>
              <a:t> </a:t>
            </a:r>
            <a:r>
              <a:rPr lang="et-EE" sz="1600" dirty="0" err="1"/>
              <a:t>benefitial</a:t>
            </a:r>
            <a:r>
              <a:rPr lang="et-EE" sz="1600" dirty="0"/>
              <a:t> </a:t>
            </a:r>
            <a:r>
              <a:rPr lang="et-EE" sz="1600" dirty="0" err="1"/>
              <a:t>way</a:t>
            </a:r>
            <a:r>
              <a:rPr lang="et-EE" sz="1600" dirty="0"/>
              <a:t> of </a:t>
            </a:r>
            <a:r>
              <a:rPr lang="et-EE" sz="1600" dirty="0" err="1"/>
              <a:t>culture</a:t>
            </a:r>
            <a:r>
              <a:rPr lang="et-EE" sz="1600" dirty="0"/>
              <a:t>, </a:t>
            </a:r>
            <a:r>
              <a:rPr lang="et-EE" sz="1600" dirty="0" err="1"/>
              <a:t>science</a:t>
            </a:r>
            <a:r>
              <a:rPr lang="et-EE" sz="1600" dirty="0"/>
              <a:t> and </a:t>
            </a:r>
            <a:r>
              <a:rPr lang="et-EE" sz="1600" dirty="0" err="1"/>
              <a:t>education</a:t>
            </a:r>
            <a:endParaRPr lang="et-EE" sz="1600" dirty="0"/>
          </a:p>
          <a:p>
            <a:pPr lvl="1"/>
            <a:r>
              <a:rPr lang="et-EE" sz="1600" dirty="0" err="1"/>
              <a:t>Fits</a:t>
            </a:r>
            <a:r>
              <a:rPr lang="et-EE" sz="1600" dirty="0"/>
              <a:t> </a:t>
            </a:r>
            <a:r>
              <a:rPr lang="et-EE" sz="1600" dirty="0" err="1"/>
              <a:t>well</a:t>
            </a:r>
            <a:r>
              <a:rPr lang="et-EE" sz="1600" dirty="0"/>
              <a:t> </a:t>
            </a:r>
            <a:r>
              <a:rPr lang="et-EE" sz="1600" dirty="0" err="1"/>
              <a:t>into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context</a:t>
            </a:r>
            <a:r>
              <a:rPr lang="et-EE" sz="1600" dirty="0"/>
              <a:t> of </a:t>
            </a:r>
            <a:r>
              <a:rPr lang="et-EE" sz="1600" dirty="0" err="1"/>
              <a:t>pre-war</a:t>
            </a:r>
            <a:r>
              <a:rPr lang="et-EE" sz="1600" dirty="0"/>
              <a:t> </a:t>
            </a:r>
            <a:r>
              <a:rPr lang="et-EE" sz="1600" dirty="0" err="1"/>
              <a:t>Soviet</a:t>
            </a:r>
            <a:r>
              <a:rPr lang="et-EE" sz="1600" dirty="0"/>
              <a:t> Estonia</a:t>
            </a:r>
          </a:p>
          <a:p>
            <a:r>
              <a:rPr lang="et-EE" sz="2400" dirty="0"/>
              <a:t>A moment of </a:t>
            </a:r>
            <a:r>
              <a:rPr lang="et-EE" sz="2400" i="1" dirty="0" err="1"/>
              <a:t>samokritika</a:t>
            </a:r>
            <a:r>
              <a:rPr lang="et-E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02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B32D465-A481-93D1-F536-46456BE2A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err="1"/>
              <a:t>Further</a:t>
            </a:r>
            <a:r>
              <a:rPr lang="et-EE" sz="3200" dirty="0"/>
              <a:t> </a:t>
            </a:r>
            <a:r>
              <a:rPr lang="et-EE" sz="3200" dirty="0" err="1"/>
              <a:t>changes</a:t>
            </a:r>
            <a:r>
              <a:rPr lang="et-EE" sz="3200" dirty="0"/>
              <a:t>: “The </a:t>
            </a:r>
            <a:r>
              <a:rPr lang="et-EE" sz="3200" dirty="0" err="1"/>
              <a:t>idealistic</a:t>
            </a:r>
            <a:r>
              <a:rPr lang="et-EE" sz="3200" dirty="0"/>
              <a:t> roots of formalism“ (1950)</a:t>
            </a:r>
            <a:endParaRPr lang="en-US" sz="3200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57152B0-4AAC-D801-B8C6-B86EA886E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400" dirty="0"/>
              <a:t>Formalism </a:t>
            </a:r>
            <a:r>
              <a:rPr lang="et-EE" sz="2400" dirty="0" err="1"/>
              <a:t>is</a:t>
            </a:r>
            <a:r>
              <a:rPr lang="et-EE" sz="2400" dirty="0"/>
              <a:t> </a:t>
            </a:r>
            <a:r>
              <a:rPr lang="et-EE" sz="2400" dirty="0" err="1"/>
              <a:t>essentially</a:t>
            </a:r>
            <a:r>
              <a:rPr lang="et-EE" sz="2400" dirty="0"/>
              <a:t> </a:t>
            </a:r>
            <a:r>
              <a:rPr lang="et-EE" sz="2400" dirty="0" err="1"/>
              <a:t>originating</a:t>
            </a:r>
            <a:r>
              <a:rPr lang="et-EE" sz="2400" dirty="0"/>
              <a:t> </a:t>
            </a:r>
            <a:r>
              <a:rPr lang="et-EE" sz="2400" dirty="0" err="1"/>
              <a:t>from</a:t>
            </a:r>
            <a:r>
              <a:rPr lang="et-EE" sz="2400" dirty="0"/>
              <a:t> </a:t>
            </a:r>
            <a:r>
              <a:rPr lang="et-EE" sz="2400" dirty="0" err="1"/>
              <a:t>bourgeois</a:t>
            </a:r>
            <a:r>
              <a:rPr lang="et-EE" sz="2400" dirty="0"/>
              <a:t> idealism</a:t>
            </a:r>
            <a:endParaRPr lang="et-EE" sz="1600" dirty="0"/>
          </a:p>
          <a:p>
            <a:pPr lvl="1"/>
            <a:r>
              <a:rPr lang="et-EE" sz="1600" dirty="0"/>
              <a:t>Formalism </a:t>
            </a:r>
            <a:r>
              <a:rPr lang="et-EE" sz="1600" dirty="0" err="1"/>
              <a:t>denies</a:t>
            </a:r>
            <a:r>
              <a:rPr lang="et-EE" sz="1600" dirty="0"/>
              <a:t> </a:t>
            </a:r>
            <a:r>
              <a:rPr lang="et-EE" sz="1600" dirty="0" err="1"/>
              <a:t>the</a:t>
            </a:r>
            <a:r>
              <a:rPr lang="et-EE" sz="1600" dirty="0"/>
              <a:t> </a:t>
            </a:r>
            <a:r>
              <a:rPr lang="et-EE" sz="1600" dirty="0" err="1"/>
              <a:t>primacy</a:t>
            </a:r>
            <a:r>
              <a:rPr lang="et-EE" sz="1600" dirty="0"/>
              <a:t> of </a:t>
            </a:r>
            <a:r>
              <a:rPr lang="et-EE" sz="1600" dirty="0" err="1"/>
              <a:t>content</a:t>
            </a:r>
            <a:r>
              <a:rPr lang="et-EE" sz="1600" dirty="0"/>
              <a:t> and materialist </a:t>
            </a:r>
            <a:r>
              <a:rPr lang="et-EE" sz="1600" dirty="0" err="1"/>
              <a:t>worldview</a:t>
            </a:r>
            <a:endParaRPr lang="et-EE" sz="1600" dirty="0"/>
          </a:p>
          <a:p>
            <a:pPr lvl="1"/>
            <a:r>
              <a:rPr lang="et-EE" sz="1600" dirty="0" err="1"/>
              <a:t>Her</a:t>
            </a:r>
            <a:r>
              <a:rPr lang="et-EE" sz="1600" dirty="0"/>
              <a:t> </a:t>
            </a:r>
            <a:r>
              <a:rPr lang="et-EE" sz="1600" dirty="0" err="1"/>
              <a:t>critique</a:t>
            </a:r>
            <a:r>
              <a:rPr lang="et-EE" sz="1600" dirty="0"/>
              <a:t> </a:t>
            </a:r>
            <a:r>
              <a:rPr lang="et-EE" sz="1600" dirty="0" err="1"/>
              <a:t>also</a:t>
            </a:r>
            <a:r>
              <a:rPr lang="et-EE" sz="1600" dirty="0"/>
              <a:t> </a:t>
            </a:r>
            <a:r>
              <a:rPr lang="et-EE" sz="1600" dirty="0" err="1"/>
              <a:t>mentions</a:t>
            </a:r>
            <a:r>
              <a:rPr lang="et-EE" sz="1600" dirty="0"/>
              <a:t> </a:t>
            </a:r>
            <a:r>
              <a:rPr lang="et-EE" sz="1600" dirty="0" err="1"/>
              <a:t>cosmopolitanism</a:t>
            </a:r>
            <a:r>
              <a:rPr lang="et-EE" sz="1600" dirty="0"/>
              <a:t> and </a:t>
            </a:r>
            <a:r>
              <a:rPr lang="et-EE" sz="1600" dirty="0" err="1"/>
              <a:t>aestheticism</a:t>
            </a:r>
            <a:r>
              <a:rPr lang="et-EE" sz="1600" dirty="0"/>
              <a:t> as </a:t>
            </a:r>
            <a:r>
              <a:rPr lang="et-EE" sz="1600" dirty="0" err="1"/>
              <a:t>examples</a:t>
            </a:r>
            <a:r>
              <a:rPr lang="et-EE" sz="1600" dirty="0"/>
              <a:t> of idealism</a:t>
            </a:r>
          </a:p>
          <a:p>
            <a:r>
              <a:rPr lang="et-EE" sz="2400" dirty="0" err="1"/>
              <a:t>Discussing</a:t>
            </a:r>
            <a:r>
              <a:rPr lang="et-EE" sz="2400" dirty="0"/>
              <a:t> and </a:t>
            </a:r>
            <a:r>
              <a:rPr lang="et-EE" sz="2400" dirty="0" err="1"/>
              <a:t>reevaluating</a:t>
            </a:r>
            <a:r>
              <a:rPr lang="et-EE" sz="2400" dirty="0"/>
              <a:t> Estonian </a:t>
            </a:r>
            <a:r>
              <a:rPr lang="et-EE" sz="2400" dirty="0" err="1"/>
              <a:t>literature</a:t>
            </a:r>
            <a:endParaRPr lang="et-EE" sz="1600" dirty="0"/>
          </a:p>
          <a:p>
            <a:r>
              <a:rPr lang="et-EE" sz="2400" i="1" dirty="0" err="1"/>
              <a:t>Kritika</a:t>
            </a:r>
            <a:r>
              <a:rPr lang="et-EE" sz="2400" i="1" dirty="0"/>
              <a:t> </a:t>
            </a:r>
            <a:r>
              <a:rPr lang="et-EE" sz="2400" dirty="0"/>
              <a:t>on </a:t>
            </a:r>
            <a:r>
              <a:rPr lang="et-EE" sz="2400" dirty="0" err="1"/>
              <a:t>multiple</a:t>
            </a:r>
            <a:r>
              <a:rPr lang="et-EE" sz="2400" dirty="0"/>
              <a:t> </a:t>
            </a:r>
            <a:r>
              <a:rPr lang="et-EE" sz="2400" dirty="0" err="1"/>
              <a:t>contemporary</a:t>
            </a:r>
            <a:r>
              <a:rPr lang="et-EE" sz="2400" dirty="0"/>
              <a:t> Estonian </a:t>
            </a:r>
            <a:r>
              <a:rPr lang="et-EE" sz="2400" dirty="0" err="1"/>
              <a:t>intellectuals</a:t>
            </a:r>
            <a:endParaRPr lang="et-EE" sz="2400" dirty="0"/>
          </a:p>
          <a:p>
            <a:pPr lvl="1"/>
            <a:r>
              <a:rPr lang="et-EE" sz="1600" dirty="0"/>
              <a:t>Nigol Andresen, Paul Viiding</a:t>
            </a:r>
            <a:endParaRPr lang="en-US" sz="1600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BD2F715-1C25-3230-0C84-20DC57E66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129" y="2891705"/>
            <a:ext cx="2703871" cy="37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4131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1127</Words>
  <Application>Microsoft Office PowerPoint</Application>
  <PresentationFormat>Laiekraan</PresentationFormat>
  <Paragraphs>96</Paragraphs>
  <Slides>13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13</vt:i4>
      </vt:variant>
    </vt:vector>
  </HeadingPairs>
  <TitlesOfParts>
    <vt:vector size="18" baseType="lpstr">
      <vt:lpstr>Arial</vt:lpstr>
      <vt:lpstr>Avenir Next LT Pro</vt:lpstr>
      <vt:lpstr>Avenir Next LT Pro Light</vt:lpstr>
      <vt:lpstr>Sitka Subheading</vt:lpstr>
      <vt:lpstr>PebbleVTI</vt:lpstr>
      <vt:lpstr>Aira Kaal and the sovietization of intellectual life </vt:lpstr>
      <vt:lpstr>Overview of the presentation</vt:lpstr>
      <vt:lpstr>Why is the case of Aira Kaal interesting?</vt:lpstr>
      <vt:lpstr>A short biography of Aira Kaal</vt:lpstr>
      <vt:lpstr>Starting point: “On aestheticism and aesthetic values“ (1937)</vt:lpstr>
      <vt:lpstr>Starting point: “On aestheticism and aesthetic values“ (1937)</vt:lpstr>
      <vt:lpstr>First turn: “Worldview of the academic intelligentsia“ (1941)</vt:lpstr>
      <vt:lpstr>First turn: “Worldview of the academic intelligentsia“ (1941)</vt:lpstr>
      <vt:lpstr>Further changes: “The idealistic roots of formalism“ (1950)</vt:lpstr>
      <vt:lpstr>Further changes: “The idealistic roots of formalism“ (1950)</vt:lpstr>
      <vt:lpstr>Loss of faith and outlines of later life</vt:lpstr>
      <vt:lpstr>Used sources and literature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Kask</dc:creator>
  <cp:lastModifiedBy>Richard Kask</cp:lastModifiedBy>
  <cp:revision>1</cp:revision>
  <dcterms:created xsi:type="dcterms:W3CDTF">2025-11-04T17:02:58Z</dcterms:created>
  <dcterms:modified xsi:type="dcterms:W3CDTF">2025-11-05T09:43:11Z</dcterms:modified>
</cp:coreProperties>
</file>