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Average" panose="020B0604020202020204" charset="0"/>
      <p:regular r:id="rId10"/>
    </p:embeddedFont>
    <p:embeddedFont>
      <p:font typeface="Oswald" panose="00000500000000000000" pitchFamily="2" charset="0"/>
      <p:regular r:id="rId11"/>
      <p:bold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4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8c6cf158a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8c6cf158a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8c77cc9004_0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8c77cc9004_0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8c77cc9004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8c77cc9004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8c77cc9004_0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8c77cc9004_0_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8c6cf158aa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8c6cf158aa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8c6cf158aa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8c6cf158aa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8c77cc9004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8c77cc9004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1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2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2" name="Google Shape;42;p9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subTitle" idx="1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lat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Angelina Guskova</a:t>
            </a:r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subTitle" idx="1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700" b="1"/>
              <a:t>Early life</a:t>
            </a:r>
            <a:endParaRPr sz="1700" b="1"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Born in 1924 in Krasnoyarsk</a:t>
            </a:r>
            <a:endParaRPr sz="1400">
              <a:solidFill>
                <a:schemeClr val="dk1"/>
              </a:solidFill>
            </a:endParaRP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Family of intellectuals</a:t>
            </a:r>
            <a:endParaRPr sz="140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In 1926 the family moved to Nizhny Tagil</a:t>
            </a:r>
            <a:endParaRPr sz="1400">
              <a:solidFill>
                <a:schemeClr val="dk1"/>
              </a:solidFill>
            </a:endParaRP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Excelled in school, but chose Sverdlovsk over Moscow</a:t>
            </a:r>
            <a:endParaRPr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1941–1948 studies in Sverdlovsk Medical Institute</a:t>
            </a:r>
            <a:endParaRPr sz="140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1948–1949 assistant of David Schefer</a:t>
            </a:r>
            <a:endParaRPr sz="1400">
              <a:solidFill>
                <a:schemeClr val="dk1"/>
              </a:solidFill>
            </a:endParaRP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Focus on neurology (malignant brain tumors)</a:t>
            </a:r>
            <a:endParaRPr>
              <a:solidFill>
                <a:schemeClr val="dk1"/>
              </a:solidFill>
            </a:endParaRP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Impact of X-ray and nervous system</a:t>
            </a:r>
            <a:endParaRPr>
              <a:solidFill>
                <a:schemeClr val="dk1"/>
              </a:solidFill>
            </a:endParaRP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Second offer from Moscow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67" name="Google Shape;67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39849" y="1766500"/>
            <a:ext cx="2192450" cy="2802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/>
              <a:t>First contacts with radiation sickness</a:t>
            </a:r>
            <a:endParaRPr sz="1700" b="1"/>
          </a:p>
        </p:txBody>
      </p:sp>
      <p:sp>
        <p:nvSpPr>
          <p:cNvPr id="73" name="Google Shape;73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In 1949, Guskova was sent to Chelyabinsk-40 (Ozersk)</a:t>
            </a:r>
            <a:endParaRPr sz="1400">
              <a:solidFill>
                <a:schemeClr val="dk1"/>
              </a:solidFill>
            </a:endParaRP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Treatment of plutonium plant workers exposed to radiation</a:t>
            </a:r>
            <a:endParaRPr>
              <a:solidFill>
                <a:schemeClr val="dk1"/>
              </a:solidFill>
            </a:endParaRP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Head of the neurology department at age 25</a:t>
            </a:r>
            <a:endParaRPr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Member of Grigory Baisagolov’s research group</a:t>
            </a:r>
            <a:endParaRPr sz="1400">
              <a:solidFill>
                <a:schemeClr val="dk1"/>
              </a:solidFill>
            </a:endParaRP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Noticed the dire situations at the plant where signs of radiation sickness were instead diagnosed as Asthenovegetative syndrome or “blood issues”</a:t>
            </a:r>
            <a:endParaRPr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1950s: formulation of principles of classification and treatment of radiation sickness</a:t>
            </a:r>
            <a:endParaRPr sz="1400">
              <a:solidFill>
                <a:schemeClr val="dk1"/>
              </a:solidFill>
            </a:endParaRP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In collaboration with Baisagolov</a:t>
            </a:r>
            <a:endParaRPr>
              <a:solidFill>
                <a:schemeClr val="dk1"/>
              </a:solidFill>
            </a:endParaRP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Foundation of Moscow Institute of Biophysics Ural branch in 1953</a:t>
            </a:r>
            <a:endParaRPr>
              <a:solidFill>
                <a:schemeClr val="dk1"/>
              </a:solidFill>
            </a:endParaRP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Emergence of a Soviet school of radiation research</a:t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74" name="Google Shape;7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16125" y="139125"/>
            <a:ext cx="1899075" cy="2358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b="1"/>
              <a:t>Guskova as an established scientist</a:t>
            </a:r>
            <a:endParaRPr sz="1700" b="1"/>
          </a:p>
        </p:txBody>
      </p:sp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>
            <a:off x="311700" y="1084075"/>
            <a:ext cx="8520600" cy="393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Move to Moscow in 1957</a:t>
            </a:r>
            <a:endParaRPr sz="1400">
              <a:solidFill>
                <a:schemeClr val="dk1"/>
              </a:solidFill>
            </a:endParaRP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Positions in Moscow IBP and in the Academy of Sciences</a:t>
            </a:r>
            <a:endParaRPr>
              <a:solidFill>
                <a:schemeClr val="dk1"/>
              </a:solidFill>
            </a:endParaRP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Studied radiation sickness on radiologists</a:t>
            </a:r>
            <a:endParaRPr>
              <a:solidFill>
                <a:schemeClr val="dk1"/>
              </a:solidFill>
            </a:endParaRP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Publication of many articles and monographs, including “Radiation Sickness in Man” (1971, with Baisagolov)</a:t>
            </a:r>
            <a:endParaRPr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In 1974 Guskova became the director of Moscow IBP clinical department</a:t>
            </a:r>
            <a:endParaRPr sz="1400">
              <a:solidFill>
                <a:schemeClr val="dk1"/>
              </a:solidFill>
            </a:endParaRP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Study for diagnosing, predicting and treating of acute radiation sickness, helpful during Chernobyl</a:t>
            </a:r>
            <a:endParaRPr>
              <a:solidFill>
                <a:schemeClr val="dk1"/>
              </a:solidFill>
            </a:endParaRP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“Danger of Nuclear War” (1982), threat of reactor accident – access to the paper was limited until Chernobyl events, when it was discovered as the only study of the topic</a:t>
            </a:r>
            <a:endParaRPr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Chernobyl</a:t>
            </a:r>
            <a:endParaRPr sz="1400">
              <a:solidFill>
                <a:schemeClr val="dk1"/>
              </a:solidFill>
            </a:endParaRP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Organizing of hospital nr. 6</a:t>
            </a:r>
            <a:endParaRPr>
              <a:solidFill>
                <a:schemeClr val="dk1"/>
              </a:solidFill>
            </a:endParaRPr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I</a:t>
            </a:r>
            <a:r>
              <a:rPr lang="en" sz="1400">
                <a:solidFill>
                  <a:schemeClr val="dk1"/>
                </a:solidFill>
              </a:rPr>
              <a:t>nternational connections </a:t>
            </a:r>
            <a:r>
              <a:rPr lang="en">
                <a:solidFill>
                  <a:schemeClr val="dk1"/>
                </a:solidFill>
              </a:rPr>
              <a:t>and participation in global organizations</a:t>
            </a:r>
            <a:endParaRPr sz="1400">
              <a:solidFill>
                <a:schemeClr val="dk1"/>
              </a:solidFill>
            </a:endParaRPr>
          </a:p>
        </p:txBody>
      </p:sp>
      <p:pic>
        <p:nvPicPr>
          <p:cNvPr id="81" name="Google Shape;81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31250" y="192325"/>
            <a:ext cx="2601050" cy="1935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700" b="1"/>
              <a:t>Understanding Guskova’s Career Requires Examining Three Structural Axes:</a:t>
            </a:r>
            <a:endParaRPr sz="3400"/>
          </a:p>
        </p:txBody>
      </p:sp>
      <p:sp>
        <p:nvSpPr>
          <p:cNvPr id="87" name="Google Shape;87;p17"/>
          <p:cNvSpPr txBox="1">
            <a:spLocks noGrp="1"/>
          </p:cNvSpPr>
          <p:nvPr>
            <p:ph type="body" idx="1"/>
          </p:nvPr>
        </p:nvSpPr>
        <p:spPr>
          <a:xfrm>
            <a:off x="311700" y="1171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1750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 b="1">
                <a:solidFill>
                  <a:schemeClr val="dk1"/>
                </a:solidFill>
              </a:rPr>
              <a:t>The Soviet postwar medical system</a:t>
            </a:r>
            <a:r>
              <a:rPr lang="en" sz="1400">
                <a:solidFill>
                  <a:schemeClr val="dk1"/>
                </a:solidFill>
              </a:rPr>
              <a:t>: a politicized institution where healthcare was redefined from a profession to a state duty, centralized under the Semashko model.</a:t>
            </a:r>
            <a:endParaRPr sz="1400">
              <a:solidFill>
                <a:schemeClr val="dk1"/>
              </a:solidFill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 b="1">
                <a:solidFill>
                  <a:schemeClr val="dk1"/>
                </a:solidFill>
              </a:rPr>
              <a:t>The nuclear program</a:t>
            </a:r>
            <a:r>
              <a:rPr lang="en" sz="1400">
                <a:solidFill>
                  <a:schemeClr val="dk1"/>
                </a:solidFill>
              </a:rPr>
              <a:t>: a classified scientific-military environment where authority depended on both expertise and political reliability.</a:t>
            </a:r>
            <a:endParaRPr sz="1400">
              <a:solidFill>
                <a:schemeClr val="dk1"/>
              </a:solidFill>
            </a:endParaRPr>
          </a:p>
          <a:p>
            <a:pPr marL="457200" lvl="0" indent="-2984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 sz="1400" b="1">
                <a:solidFill>
                  <a:schemeClr val="dk1"/>
                </a:solidFill>
              </a:rPr>
              <a:t>Her role during Chernobyl: </a:t>
            </a:r>
            <a:r>
              <a:rPr lang="en" sz="1400">
                <a:solidFill>
                  <a:schemeClr val="dk1"/>
                </a:solidFill>
              </a:rPr>
              <a:t>a moment that reveals her ability to operate across medicine, bureaucracy, secrecy, and public communication.</a:t>
            </a:r>
            <a:br>
              <a:rPr lang="en" sz="1100">
                <a:solidFill>
                  <a:schemeClr val="dk1"/>
                </a:solidFill>
              </a:rPr>
            </a:br>
            <a:endParaRPr sz="11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" sz="1700" b="1"/>
              <a:t>What Does Guskova’s Career Reveal About Power, Expertise, and Gender in the Soviet System?</a:t>
            </a:r>
            <a:endParaRPr sz="1700"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SzPts val="990"/>
              <a:buNone/>
            </a:pPr>
            <a:endParaRPr sz="3020"/>
          </a:p>
        </p:txBody>
      </p:sp>
      <p:sp>
        <p:nvSpPr>
          <p:cNvPr id="93" name="Google Shape;93;p18"/>
          <p:cNvSpPr txBox="1">
            <a:spLocks noGrp="1"/>
          </p:cNvSpPr>
          <p:nvPr>
            <p:ph type="body" idx="1"/>
          </p:nvPr>
        </p:nvSpPr>
        <p:spPr>
          <a:xfrm>
            <a:off x="311700" y="1333125"/>
            <a:ext cx="8520600" cy="141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8611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18"/>
              <a:buAutoNum type="arabicPeriod"/>
            </a:pPr>
            <a:r>
              <a:rPr lang="en" sz="1417">
                <a:solidFill>
                  <a:schemeClr val="dk1"/>
                </a:solidFill>
              </a:rPr>
              <a:t>How did she navigate a male-dominated, high-prestige medical field structured by bureaucratic hierarchies and party expectations?</a:t>
            </a:r>
            <a:endParaRPr sz="1417">
              <a:solidFill>
                <a:schemeClr val="dk1"/>
              </a:solidFill>
            </a:endParaRPr>
          </a:p>
          <a:p>
            <a:pPr marL="457200" lvl="0" indent="-318611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18"/>
              <a:buAutoNum type="arabicPeriod"/>
            </a:pPr>
            <a:r>
              <a:rPr lang="en" sz="1417">
                <a:solidFill>
                  <a:schemeClr val="dk1"/>
                </a:solidFill>
              </a:rPr>
              <a:t>To what extent did advancement depend on medical expertise/skill vs. political utility, especially in classified areas like radiation medicine?</a:t>
            </a:r>
            <a:endParaRPr sz="1417">
              <a:solidFill>
                <a:schemeClr val="dk1"/>
              </a:solidFill>
            </a:endParaRPr>
          </a:p>
          <a:p>
            <a:pPr marL="457200" lvl="0" indent="-318611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18"/>
              <a:buAutoNum type="arabicPeriod"/>
            </a:pPr>
            <a:r>
              <a:rPr lang="en" sz="1417">
                <a:solidFill>
                  <a:schemeClr val="dk1"/>
                </a:solidFill>
              </a:rPr>
              <a:t>During Chernobyl, how did she balance scientific accuracy, state secrecy, and political narratives under intense scrutiny?</a:t>
            </a:r>
            <a:endParaRPr sz="1417">
              <a:solidFill>
                <a:schemeClr val="dk1"/>
              </a:solidFill>
            </a:endParaRPr>
          </a:p>
          <a:p>
            <a:pPr marL="457200" lvl="0" indent="-318611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18"/>
              <a:buAutoNum type="arabicPeriod"/>
            </a:pPr>
            <a:r>
              <a:rPr lang="en" sz="1417">
                <a:solidFill>
                  <a:schemeClr val="dk1"/>
                </a:solidFill>
              </a:rPr>
              <a:t>Did her authority reinforce existing institutional norms or challenge gendered assumptions within Soviet scientific circles?</a:t>
            </a:r>
            <a:endParaRPr sz="1417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SzPts val="1018"/>
              <a:buNone/>
            </a:pPr>
            <a:endParaRPr sz="1965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1700" b="1"/>
              <a:t>Sources and bibliography</a:t>
            </a:r>
            <a:endParaRPr sz="1700" b="1"/>
          </a:p>
        </p:txBody>
      </p:sp>
      <p:sp>
        <p:nvSpPr>
          <p:cNvPr id="99" name="Google Shape;99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r>
              <a:rPr lang="en" sz="1180">
                <a:solidFill>
                  <a:schemeClr val="dk1"/>
                </a:solidFill>
              </a:rPr>
              <a:t>Bernstein, Frances Lee, Christopher Burton, and Dan Healey. Soviet Medicine : Culture, Practice, and Science. DeKalb: Northern Illinois University Press, 2010.</a:t>
            </a:r>
            <a:endParaRPr sz="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40000"/>
              </a:lnSpc>
              <a:spcBef>
                <a:spcPts val="1200"/>
              </a:spcBef>
              <a:spcAft>
                <a:spcPts val="0"/>
              </a:spcAft>
              <a:buSzPts val="770"/>
              <a:buNone/>
            </a:pPr>
            <a:r>
              <a:rPr lang="en" sz="1180">
                <a:solidFill>
                  <a:schemeClr val="dk1"/>
                </a:solidFill>
              </a:rPr>
              <a:t>Efimova, Irina. “Angelina Konstantinovna Guskova (for the 100th Anniversary of her Birth).” In </a:t>
            </a:r>
            <a:r>
              <a:rPr lang="en" sz="1180" i="1">
                <a:solidFill>
                  <a:schemeClr val="dk1"/>
                </a:solidFill>
              </a:rPr>
              <a:t>Medical Radiology and Radiation Safety</a:t>
            </a:r>
            <a:r>
              <a:rPr lang="en" sz="1180">
                <a:solidFill>
                  <a:schemeClr val="dk1"/>
                </a:solidFill>
              </a:rPr>
              <a:t> 69, 2 (2024): 83–88.</a:t>
            </a:r>
            <a:endParaRPr sz="118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40000"/>
              </a:lnSpc>
              <a:spcBef>
                <a:spcPts val="1200"/>
              </a:spcBef>
              <a:spcAft>
                <a:spcPts val="0"/>
              </a:spcAft>
              <a:buSzPts val="770"/>
              <a:buNone/>
            </a:pPr>
            <a:r>
              <a:rPr lang="en" sz="1180">
                <a:solidFill>
                  <a:schemeClr val="dk1"/>
                </a:solidFill>
              </a:rPr>
              <a:t>Field, Mark G.. (1957). SOME RECENT SOVIET MEDICAL STATISTICS PERSONNEL, HOSPITAL BEDS, BIRTH AND DEATH RATES. Journal of the American Medical Association, 164(6), 695–.</a:t>
            </a:r>
            <a:endParaRPr sz="118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40000"/>
              </a:lnSpc>
              <a:spcBef>
                <a:spcPts val="1200"/>
              </a:spcBef>
              <a:spcAft>
                <a:spcPts val="0"/>
              </a:spcAft>
              <a:buSzPts val="770"/>
              <a:buNone/>
            </a:pPr>
            <a:r>
              <a:rPr lang="en" sz="1180">
                <a:solidFill>
                  <a:schemeClr val="dk1"/>
                </a:solidFill>
              </a:rPr>
              <a:t>Ilyin, L., Barabanova A. “Obituary: Angelina Konstantinova Guskova.” In</a:t>
            </a:r>
            <a:r>
              <a:rPr lang="en" sz="1180" i="1">
                <a:solidFill>
                  <a:schemeClr val="dk1"/>
                </a:solidFill>
              </a:rPr>
              <a:t> Journal of Radiological Protection</a:t>
            </a:r>
            <a:r>
              <a:rPr lang="en" sz="1180">
                <a:solidFill>
                  <a:schemeClr val="dk1"/>
                </a:solidFill>
              </a:rPr>
              <a:t> 35, 1 (2015): 733–734.</a:t>
            </a:r>
            <a:endParaRPr sz="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40000"/>
              </a:lnSpc>
              <a:spcBef>
                <a:spcPts val="1200"/>
              </a:spcBef>
              <a:spcAft>
                <a:spcPts val="0"/>
              </a:spcAft>
              <a:buSzPts val="770"/>
              <a:buNone/>
            </a:pPr>
            <a:r>
              <a:rPr lang="en" sz="1180">
                <a:solidFill>
                  <a:schemeClr val="dk1"/>
                </a:solidFill>
              </a:rPr>
              <a:t>Manning, Roberta T. Science &amp; Society 40, no. 4 (1976): 487–90.</a:t>
            </a:r>
            <a:endParaRPr sz="118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770"/>
              <a:buNone/>
            </a:pPr>
            <a:r>
              <a:rPr lang="en" sz="1180">
                <a:solidFill>
                  <a:schemeClr val="dk1"/>
                </a:solidFill>
              </a:rPr>
              <a:t>Solomon, Susan Gross. “Social Hygiene in Soviet Medical Education, 1922–30.” Journal of the history of medicine and allied sciences 45, no. 4 (1990): 607–643.</a:t>
            </a:r>
            <a:endParaRPr sz="118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endParaRPr sz="118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SzPts val="770"/>
              <a:buNone/>
            </a:pPr>
            <a:endParaRPr sz="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770"/>
              <a:buNone/>
            </a:pPr>
            <a:endParaRPr sz="118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40000"/>
              </a:lnSpc>
              <a:spcBef>
                <a:spcPts val="1200"/>
              </a:spcBef>
              <a:spcAft>
                <a:spcPts val="1200"/>
              </a:spcAft>
              <a:buSzPts val="770"/>
              <a:buNone/>
            </a:pPr>
            <a:endParaRPr sz="118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625</Words>
  <Application>Microsoft Office PowerPoint</Application>
  <PresentationFormat>Ekraaniseanss (16:9)</PresentationFormat>
  <Paragraphs>50</Paragraphs>
  <Slides>7</Slides>
  <Notes>7</Notes>
  <HiddenSlides>0</HiddenSlides>
  <MMClips>0</MMClips>
  <ScaleCrop>false</ScaleCrop>
  <HeadingPairs>
    <vt:vector size="6" baseType="variant">
      <vt:variant>
        <vt:lpstr>Kasutatud fondid</vt:lpstr>
      </vt:variant>
      <vt:variant>
        <vt:i4>3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7</vt:i4>
      </vt:variant>
    </vt:vector>
  </HeadingPairs>
  <TitlesOfParts>
    <vt:vector size="11" baseType="lpstr">
      <vt:lpstr>Average</vt:lpstr>
      <vt:lpstr>Oswald</vt:lpstr>
      <vt:lpstr>Arial</vt:lpstr>
      <vt:lpstr>Slate</vt:lpstr>
      <vt:lpstr>Angelina Guskova</vt:lpstr>
      <vt:lpstr>Early life</vt:lpstr>
      <vt:lpstr>First contacts with radiation sickness</vt:lpstr>
      <vt:lpstr>Guskova as an established scientist</vt:lpstr>
      <vt:lpstr>Understanding Guskova’s Career Requires Examining Three Structural Axes:</vt:lpstr>
      <vt:lpstr>What Does Guskova’s Career Reveal About Power, Expertise, and Gender in the Soviet System? </vt:lpstr>
      <vt:lpstr>Sources and bibliography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Richard Kask</cp:lastModifiedBy>
  <cp:revision>1</cp:revision>
  <dcterms:modified xsi:type="dcterms:W3CDTF">2025-10-15T07:31:02Z</dcterms:modified>
</cp:coreProperties>
</file>