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63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78"/>
  </p:normalViewPr>
  <p:slideViewPr>
    <p:cSldViewPr snapToGrid="0" snapToObjects="1">
      <p:cViewPr varScale="1">
        <p:scale>
          <a:sx n="90" d="100"/>
          <a:sy n="90" d="100"/>
        </p:scale>
        <p:origin x="23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800" spc="4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8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4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1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8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4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2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9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8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 spc="1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 spc="1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4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5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none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 spc="18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spc="18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 spc="18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8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8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2080FD5-ACCA-BD27-98AB-7E63C0481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899025"/>
            <a:ext cx="4917754" cy="379292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Constantia" panose="02030602050306030303" pitchFamily="18" charset="0"/>
              </a:rPr>
              <a:t>An Ottoman Response to Darwinism: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E33C524-9172-29A5-D5BB-FFD19B30F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856" y="3307906"/>
            <a:ext cx="5270681" cy="72389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r-FR" altLang="zh-CN" i="0" dirty="0">
                <a:effectLst/>
                <a:latin typeface="Constantia" panose="02030602050306030303" pitchFamily="18" charset="0"/>
              </a:rPr>
              <a:t>İsmail </a:t>
            </a:r>
            <a:r>
              <a:rPr lang="fr-FR" altLang="zh-CN" i="0" dirty="0" err="1">
                <a:effectLst/>
                <a:latin typeface="Constantia" panose="02030602050306030303" pitchFamily="18" charset="0"/>
              </a:rPr>
              <a:t>Fenni</a:t>
            </a:r>
            <a:r>
              <a:rPr lang="en-US" altLang="zh-CN" i="0" dirty="0">
                <a:effectLst/>
                <a:latin typeface="Constantia" panose="02030602050306030303" pitchFamily="18" charset="0"/>
              </a:rPr>
              <a:t> </a:t>
            </a:r>
            <a:r>
              <a:rPr lang="en-US" altLang="zh-CN" dirty="0">
                <a:latin typeface="Constantia" panose="02030602050306030303" pitchFamily="18" charset="0"/>
              </a:rPr>
              <a:t>on Islam and</a:t>
            </a:r>
            <a:r>
              <a:rPr lang="zh-CN" altLang="en-US" dirty="0">
                <a:latin typeface="Constantia" panose="02030602050306030303" pitchFamily="18" charset="0"/>
              </a:rPr>
              <a:t> </a:t>
            </a:r>
            <a:r>
              <a:rPr lang="en-US" altLang="zh-CN" dirty="0">
                <a:latin typeface="Constantia" panose="02030602050306030303" pitchFamily="18" charset="0"/>
              </a:rPr>
              <a:t>Evolution</a:t>
            </a:r>
            <a:endParaRPr lang="en-US" dirty="0">
              <a:latin typeface="Constantia" panose="02030602050306030303" pitchFamily="18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476813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6">
            <a:extLst>
              <a:ext uri="{FF2B5EF4-FFF2-40B4-BE49-F238E27FC236}">
                <a16:creationId xmlns:a16="http://schemas.microsoft.com/office/drawing/2014/main" id="{4BF2B36B-4D1C-9E0A-B17B-23D805AEC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47681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 descr="穿着西装笔挺的男子黑白照&#10;&#10;描述已自动生成">
            <a:extLst>
              <a:ext uri="{FF2B5EF4-FFF2-40B4-BE49-F238E27FC236}">
                <a16:creationId xmlns:a16="http://schemas.microsoft.com/office/drawing/2014/main" id="{5B426A5E-9AD0-A225-78C5-276A3A7B33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221" r="1" b="27225"/>
          <a:stretch>
            <a:fillRect/>
          </a:stretch>
        </p:blipFill>
        <p:spPr>
          <a:xfrm>
            <a:off x="6217920" y="723901"/>
            <a:ext cx="5244454" cy="54102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C9DE15C-4F60-B13D-5122-BD2F18DF99CC}"/>
              </a:ext>
            </a:extLst>
          </p:cNvPr>
          <p:cNvSpPr txBox="1"/>
          <p:nvPr/>
        </p:nvSpPr>
        <p:spPr>
          <a:xfrm>
            <a:off x="3810000" y="4691951"/>
            <a:ext cx="122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tantia" panose="02030602050306030303" pitchFamily="18" charset="0"/>
              </a:rPr>
              <a:t>Ru </a:t>
            </a:r>
            <a:r>
              <a:rPr lang="en-US" dirty="0" err="1">
                <a:latin typeface="Constantia" panose="02030602050306030303" pitchFamily="18" charset="0"/>
              </a:rPr>
              <a:t>Shiyao</a:t>
            </a:r>
            <a:r>
              <a:rPr lang="en-US" dirty="0"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27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A855CD-4CF0-930A-0892-941650C3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tantia" panose="02030602050306030303" pitchFamily="18" charset="0"/>
              </a:rPr>
              <a:t>Darwinism in Ottoman Culture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4B316E-134E-F463-8513-AFCC64BD8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tantia" panose="02030602050306030303" pitchFamily="18" charset="0"/>
              </a:rPr>
              <a:t>Evolutionary views received acceptance among the Ottomans from the 1860s. </a:t>
            </a:r>
          </a:p>
          <a:p>
            <a:r>
              <a:rPr lang="en-US" dirty="0">
                <a:latin typeface="Constantia" panose="02030602050306030303" pitchFamily="18" charset="0"/>
              </a:rPr>
              <a:t>The Young Turks and </a:t>
            </a:r>
            <a:r>
              <a:rPr lang="en-US" dirty="0" err="1">
                <a:latin typeface="Constantia" panose="02030602050306030303" pitchFamily="18" charset="0"/>
              </a:rPr>
              <a:t>Büchnerian</a:t>
            </a:r>
            <a:r>
              <a:rPr lang="en-US" dirty="0">
                <a:latin typeface="Constantia" panose="02030602050306030303" pitchFamily="18" charset="0"/>
              </a:rPr>
              <a:t> Darwinism </a:t>
            </a:r>
          </a:p>
          <a:p>
            <a:pPr marL="0" indent="0">
              <a:buNone/>
            </a:pPr>
            <a:r>
              <a:rPr lang="en-US" dirty="0">
                <a:latin typeface="Constantia" panose="02030602050306030303" pitchFamily="18" charset="0"/>
              </a:rPr>
              <a:t>- materialist and anti-religious</a:t>
            </a:r>
          </a:p>
          <a:p>
            <a:pPr marL="0" indent="0">
              <a:buNone/>
            </a:pPr>
            <a:r>
              <a:rPr lang="en-US" dirty="0">
                <a:latin typeface="Constantia" panose="02030602050306030303" pitchFamily="18" charset="0"/>
              </a:rPr>
              <a:t> - biology and politics </a:t>
            </a:r>
          </a:p>
          <a:p>
            <a:pPr marL="0" indent="0">
              <a:buNone/>
            </a:pPr>
            <a:r>
              <a:rPr lang="en-US" altLang="zh-CN" sz="4000" dirty="0">
                <a:latin typeface="Constantia" panose="02030602050306030303" pitchFamily="18" charset="0"/>
              </a:rPr>
              <a:t>·</a:t>
            </a:r>
            <a:r>
              <a:rPr lang="zh-CN" altLang="en-US" dirty="0">
                <a:latin typeface="Constantia" panose="02030602050306030303" pitchFamily="18" charset="0"/>
              </a:rPr>
              <a:t> </a:t>
            </a:r>
            <a:r>
              <a:rPr lang="en-US" altLang="zh-CN" dirty="0">
                <a:latin typeface="Constantia" panose="02030602050306030303" pitchFamily="18" charset="0"/>
              </a:rPr>
              <a:t>Science &amp; Islam </a:t>
            </a:r>
          </a:p>
          <a:p>
            <a:pPr marL="0" indent="0">
              <a:buNone/>
            </a:pPr>
            <a:r>
              <a:rPr lang="en-US" altLang="zh-CN" dirty="0">
                <a:latin typeface="Constantia" panose="02030602050306030303" pitchFamily="18" charset="0"/>
              </a:rPr>
              <a:t>Conflicts? Reconciliation? (</a:t>
            </a:r>
            <a:r>
              <a:rPr lang="en-US" altLang="zh-CN" dirty="0" err="1">
                <a:latin typeface="Constantia" panose="02030602050306030303" pitchFamily="18" charset="0"/>
              </a:rPr>
              <a:t>İzmirli</a:t>
            </a:r>
            <a:r>
              <a:rPr lang="en-US" altLang="zh-CN" dirty="0">
                <a:latin typeface="Constantia" panose="02030602050306030303" pitchFamily="18" charset="0"/>
              </a:rPr>
              <a:t> İsmail </a:t>
            </a:r>
            <a:r>
              <a:rPr lang="en-US" altLang="zh-CN" dirty="0" err="1">
                <a:latin typeface="Constantia" panose="02030602050306030303" pitchFamily="18" charset="0"/>
              </a:rPr>
              <a:t>Hakkı</a:t>
            </a:r>
            <a:r>
              <a:rPr lang="en-US" altLang="zh-CN" dirty="0">
                <a:latin typeface="Constantia" panose="02030602050306030303" pitchFamily="18" charset="0"/>
              </a:rPr>
              <a:t>, Ahmed </a:t>
            </a:r>
            <a:r>
              <a:rPr lang="en-US" altLang="zh-CN" dirty="0" err="1">
                <a:latin typeface="Constantia" panose="02030602050306030303" pitchFamily="18" charset="0"/>
              </a:rPr>
              <a:t>Midhat</a:t>
            </a:r>
            <a:r>
              <a:rPr lang="en-US" altLang="zh-CN" dirty="0">
                <a:latin typeface="Constantia" panose="02030602050306030303" pitchFamily="18" charset="0"/>
              </a:rPr>
              <a:t> and </a:t>
            </a:r>
            <a:r>
              <a:rPr lang="en-US" altLang="zh-CN" dirty="0" err="1">
                <a:latin typeface="Constantia" panose="02030602050306030303" pitchFamily="18" charset="0"/>
              </a:rPr>
              <a:t>Filibeli</a:t>
            </a:r>
            <a:r>
              <a:rPr lang="en-US" altLang="zh-CN" dirty="0">
                <a:latin typeface="Constantia" panose="02030602050306030303" pitchFamily="18" charset="0"/>
              </a:rPr>
              <a:t> Ahmed </a:t>
            </a:r>
            <a:r>
              <a:rPr lang="en-US" altLang="zh-CN" dirty="0" err="1">
                <a:latin typeface="Constantia" panose="02030602050306030303" pitchFamily="18" charset="0"/>
              </a:rPr>
              <a:t>Hilmi</a:t>
            </a:r>
            <a:r>
              <a:rPr lang="en-US" altLang="zh-CN" dirty="0">
                <a:latin typeface="Constantia" panose="02030602050306030303" pitchFamily="18" charset="0"/>
              </a:rPr>
              <a:t>) </a:t>
            </a:r>
          </a:p>
          <a:p>
            <a:pPr marL="0" indent="0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4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851DA449-652B-AC70-2DEF-7232101D9784}"/>
              </a:ext>
            </a:extLst>
          </p:cNvPr>
          <p:cNvSpPr txBox="1"/>
          <p:nvPr/>
        </p:nvSpPr>
        <p:spPr>
          <a:xfrm>
            <a:off x="574979" y="5349358"/>
            <a:ext cx="3730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Constantia" panose="02030602050306030303" pitchFamily="18" charset="0"/>
              </a:rPr>
              <a:t>Kraft und Stoff  </a:t>
            </a:r>
            <a:r>
              <a:rPr lang="en-US" dirty="0">
                <a:latin typeface="Constantia" panose="02030602050306030303" pitchFamily="18" charset="0"/>
              </a:rPr>
              <a:t>by  Ludwig Büchner</a:t>
            </a:r>
          </a:p>
        </p:txBody>
      </p:sp>
      <p:pic>
        <p:nvPicPr>
          <p:cNvPr id="10" name="内容占位符 9" descr="图片包含 图示&#10;&#10;描述已自动生成">
            <a:extLst>
              <a:ext uri="{FF2B5EF4-FFF2-40B4-BE49-F238E27FC236}">
                <a16:creationId xmlns:a16="http://schemas.microsoft.com/office/drawing/2014/main" id="{034CC6C9-A91C-46CD-29B5-3718CD0095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979" y="1527175"/>
            <a:ext cx="4371816" cy="3402012"/>
          </a:xfrm>
        </p:spPr>
      </p:pic>
      <p:pic>
        <p:nvPicPr>
          <p:cNvPr id="12" name="图片 11" descr="白板上写着字&#10;&#10;描述已自动生成">
            <a:extLst>
              <a:ext uri="{FF2B5EF4-FFF2-40B4-BE49-F238E27FC236}">
                <a16:creationId xmlns:a16="http://schemas.microsoft.com/office/drawing/2014/main" id="{866A3322-E73D-A33E-B711-2BE4880D8E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6258" y="1320335"/>
            <a:ext cx="2570605" cy="3780302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E8F5B24B-3528-2E5E-D153-2BBBFD2B2939}"/>
              </a:ext>
            </a:extLst>
          </p:cNvPr>
          <p:cNvSpPr txBox="1"/>
          <p:nvPr/>
        </p:nvSpPr>
        <p:spPr>
          <a:xfrm>
            <a:off x="5710237" y="5312328"/>
            <a:ext cx="518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latin typeface="Constantia" panose="02030602050306030303" pitchFamily="18" charset="0"/>
              </a:rPr>
              <a:t>Madde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i="1" dirty="0" err="1">
                <a:latin typeface="Constantia" panose="02030602050306030303" pitchFamily="18" charset="0"/>
              </a:rPr>
              <a:t>ve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i="1" dirty="0" err="1">
                <a:latin typeface="Constantia" panose="02030602050306030303" pitchFamily="18" charset="0"/>
              </a:rPr>
              <a:t>Kuvvet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trans. Baha </a:t>
            </a:r>
            <a:r>
              <a:rPr lang="en-US" dirty="0" err="1">
                <a:latin typeface="Constantia" panose="02030602050306030303" pitchFamily="18" charset="0"/>
              </a:rPr>
              <a:t>Tevfik</a:t>
            </a:r>
            <a:r>
              <a:rPr lang="en-US" dirty="0">
                <a:latin typeface="Constantia" panose="02030602050306030303" pitchFamily="18" charset="0"/>
              </a:rPr>
              <a:t> , Ahmed </a:t>
            </a:r>
            <a:r>
              <a:rPr lang="en-US" dirty="0" err="1">
                <a:latin typeface="Constantia" panose="02030602050306030303" pitchFamily="18" charset="0"/>
              </a:rPr>
              <a:t>Nebil</a:t>
            </a: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39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A63A2432-6BE6-FDA9-1DFA-ACA2DA658D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920076" y="1071151"/>
            <a:ext cx="2573401" cy="3928856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5B55C87-6F7F-8AB3-F998-7EC92841C264}"/>
              </a:ext>
            </a:extLst>
          </p:cNvPr>
          <p:cNvSpPr txBox="1"/>
          <p:nvPr/>
        </p:nvSpPr>
        <p:spPr>
          <a:xfrm>
            <a:off x="751028" y="5246025"/>
            <a:ext cx="3797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altLang="zh-CN" b="0" i="1" dirty="0" err="1">
                <a:effectLst/>
                <a:latin typeface="Constantia" panose="02030602050306030303" pitchFamily="18" charset="0"/>
              </a:rPr>
              <a:t>Darvenizm</a:t>
            </a:r>
            <a:r>
              <a:rPr lang="fr-FR" altLang="zh-CN" b="0" dirty="0">
                <a:effectLst/>
                <a:latin typeface="Constantia" panose="02030602050306030303" pitchFamily="18" charset="0"/>
              </a:rPr>
              <a:t> by  S</a:t>
            </a:r>
            <a:r>
              <a:rPr lang="en-US" altLang="zh-CN" b="0" dirty="0" err="1">
                <a:effectLst/>
                <a:latin typeface="Constantia" panose="02030602050306030303" pitchFamily="18" charset="0"/>
              </a:rPr>
              <a:t>ubhi</a:t>
            </a:r>
            <a:r>
              <a:rPr lang="en-US" altLang="zh-CN" b="0" dirty="0">
                <a:effectLst/>
                <a:latin typeface="Constantia" panose="02030602050306030303" pitchFamily="18" charset="0"/>
              </a:rPr>
              <a:t> </a:t>
            </a:r>
            <a:r>
              <a:rPr lang="en-US" altLang="zh-CN" b="0" dirty="0" err="1">
                <a:effectLst/>
                <a:latin typeface="Constantia" panose="02030602050306030303" pitchFamily="18" charset="0"/>
              </a:rPr>
              <a:t>Edhem</a:t>
            </a:r>
            <a:endParaRPr lang="en-US" altLang="zh-CN" b="0" dirty="0">
              <a:effectLst/>
              <a:latin typeface="Constantia" panose="02030602050306030303" pitchFamily="18" charset="0"/>
            </a:endParaRPr>
          </a:p>
          <a:p>
            <a:pPr algn="l"/>
            <a:r>
              <a:rPr lang="en-US" altLang="zh-CN" b="0" dirty="0">
                <a:effectLst/>
                <a:latin typeface="Constantia" panose="02030602050306030303" pitchFamily="18" charset="0"/>
              </a:rPr>
              <a:t>      1327 AH [ 1909 ] </a:t>
            </a:r>
            <a:endParaRPr lang="fr-FR" altLang="zh-CN" b="0" dirty="0">
              <a:effectLst/>
              <a:latin typeface="Constantia" panose="02030602050306030303" pitchFamily="18" charset="0"/>
            </a:endParaRPr>
          </a:p>
        </p:txBody>
      </p:sp>
      <p:pic>
        <p:nvPicPr>
          <p:cNvPr id="8" name="图片 7" descr="白板上写着字&#10;&#10;描述已自动生成">
            <a:extLst>
              <a:ext uri="{FF2B5EF4-FFF2-40B4-BE49-F238E27FC236}">
                <a16:creationId xmlns:a16="http://schemas.microsoft.com/office/drawing/2014/main" id="{C88F2F37-5BB0-37F5-276C-F556885133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941" r="12517" b="7094"/>
          <a:stretch/>
        </p:blipFill>
        <p:spPr>
          <a:xfrm>
            <a:off x="4868171" y="1109882"/>
            <a:ext cx="2303463" cy="364090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751C7D48-B87B-0801-07A7-2E4C721B6844}"/>
              </a:ext>
            </a:extLst>
          </p:cNvPr>
          <p:cNvSpPr txBox="1"/>
          <p:nvPr/>
        </p:nvSpPr>
        <p:spPr>
          <a:xfrm>
            <a:off x="4030723" y="5246024"/>
            <a:ext cx="4130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latin typeface="Constantia" panose="02030602050306030303" pitchFamily="18" charset="0"/>
              </a:rPr>
              <a:t>Tekâmül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i="1" dirty="0" err="1">
                <a:latin typeface="Constantia" panose="02030602050306030303" pitchFamily="18" charset="0"/>
              </a:rPr>
              <a:t>ve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i="1" dirty="0" err="1">
                <a:latin typeface="Constantia" panose="02030602050306030303" pitchFamily="18" charset="0"/>
              </a:rPr>
              <a:t>Kanunları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by </a:t>
            </a:r>
            <a:r>
              <a:rPr lang="en-US" dirty="0" err="1">
                <a:latin typeface="Constantia" panose="02030602050306030303" pitchFamily="18" charset="0"/>
              </a:rPr>
              <a:t>Edhem</a:t>
            </a:r>
            <a:r>
              <a:rPr lang="en-US" dirty="0">
                <a:latin typeface="Constantia" panose="02030602050306030303" pitchFamily="18" charset="0"/>
              </a:rPr>
              <a:t> </a:t>
            </a:r>
            <a:r>
              <a:rPr lang="en-US" dirty="0" err="1">
                <a:latin typeface="Constantia" panose="02030602050306030303" pitchFamily="18" charset="0"/>
              </a:rPr>
              <a:t>Necdet</a:t>
            </a:r>
            <a:endParaRPr lang="en-US" dirty="0">
              <a:latin typeface="Constantia" panose="02030602050306030303" pitchFamily="18" charset="0"/>
            </a:endParaRPr>
          </a:p>
          <a:p>
            <a:r>
              <a:rPr lang="en-US" dirty="0">
                <a:latin typeface="Constantia" panose="02030602050306030303" pitchFamily="18" charset="0"/>
              </a:rPr>
              <a:t>         1329 Rumi [ 1913 ]  </a:t>
            </a:r>
          </a:p>
        </p:txBody>
      </p:sp>
      <p:pic>
        <p:nvPicPr>
          <p:cNvPr id="14" name="图片 13" descr="图片包含 文本&#10;&#10;描述已自动生成">
            <a:extLst>
              <a:ext uri="{FF2B5EF4-FFF2-40B4-BE49-F238E27FC236}">
                <a16:creationId xmlns:a16="http://schemas.microsoft.com/office/drawing/2014/main" id="{883BF455-D25F-0303-F80C-D66B5B4492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6329" y="1242643"/>
            <a:ext cx="2477965" cy="3597046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00010B9A-E1DB-F602-8BAA-BA798B343D3F}"/>
              </a:ext>
            </a:extLst>
          </p:cNvPr>
          <p:cNvSpPr txBox="1"/>
          <p:nvPr/>
        </p:nvSpPr>
        <p:spPr>
          <a:xfrm>
            <a:off x="8956431" y="5246025"/>
            <a:ext cx="1657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latin typeface="Constantia" panose="02030602050306030303" pitchFamily="18" charset="0"/>
              </a:rPr>
              <a:t>Servet-i</a:t>
            </a:r>
            <a:r>
              <a:rPr lang="en-US" i="1" dirty="0">
                <a:latin typeface="Constantia" panose="02030602050306030303" pitchFamily="18" charset="0"/>
              </a:rPr>
              <a:t> </a:t>
            </a:r>
            <a:r>
              <a:rPr lang="en-US" i="1" dirty="0" err="1">
                <a:latin typeface="Constantia" panose="02030602050306030303" pitchFamily="18" charset="0"/>
              </a:rPr>
              <a:t>Fünun</a:t>
            </a:r>
            <a:endParaRPr lang="en-US" i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11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54901ED3-6D7A-41AE-41D5-8CD431E2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681" y="2229280"/>
            <a:ext cx="4916530" cy="144177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r-FR" altLang="zh-CN" sz="2800" b="0" i="0" dirty="0">
                <a:effectLst/>
                <a:latin typeface="Constantia" panose="02030602050306030303" pitchFamily="18" charset="0"/>
              </a:rPr>
              <a:t>İsmail </a:t>
            </a:r>
            <a:r>
              <a:rPr lang="fr-FR" altLang="zh-CN" sz="2800" b="0" i="0" dirty="0" err="1">
                <a:effectLst/>
                <a:latin typeface="Constantia" panose="02030602050306030303" pitchFamily="18" charset="0"/>
              </a:rPr>
              <a:t>Fenni</a:t>
            </a:r>
            <a:r>
              <a:rPr lang="fr-FR" altLang="zh-CN" sz="2800" b="0" i="0" dirty="0">
                <a:effectLst/>
                <a:latin typeface="Constantia" panose="02030602050306030303" pitchFamily="18" charset="0"/>
              </a:rPr>
              <a:t> [</a:t>
            </a:r>
            <a:r>
              <a:rPr lang="fr-FR" altLang="zh-CN" sz="2800" b="0" i="0" dirty="0" err="1">
                <a:effectLst/>
                <a:latin typeface="Constantia" panose="02030602050306030303" pitchFamily="18" charset="0"/>
              </a:rPr>
              <a:t>Ertuğrul</a:t>
            </a:r>
            <a:r>
              <a:rPr lang="fr-FR" altLang="zh-CN" sz="2800" b="0" i="0" dirty="0">
                <a:effectLst/>
                <a:latin typeface="Constantia" panose="02030602050306030303" pitchFamily="18" charset="0"/>
              </a:rPr>
              <a:t>]</a:t>
            </a:r>
            <a:br>
              <a:rPr lang="fr-FR" altLang="zh-CN" sz="2800" b="0" i="0" dirty="0">
                <a:effectLst/>
                <a:latin typeface="Linux Libertine"/>
              </a:rPr>
            </a:br>
            <a:endParaRPr 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F7C7234-6A08-3E04-E83A-9208B595D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8172" y="1324712"/>
            <a:ext cx="5269831" cy="556846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zh-CN" sz="3400" b="0" i="0" dirty="0">
                <a:effectLst/>
                <a:latin typeface="Constantia" panose="02030602050306030303" pitchFamily="18" charset="0"/>
              </a:rPr>
              <a:t>İsmail Fenni [</a:t>
            </a:r>
            <a:r>
              <a:rPr lang="en-US" altLang="zh-CN" sz="3400" b="0" i="0" dirty="0" err="1">
                <a:effectLst/>
                <a:latin typeface="Constantia" panose="02030602050306030303" pitchFamily="18" charset="0"/>
              </a:rPr>
              <a:t>Ertuğrul</a:t>
            </a:r>
            <a:r>
              <a:rPr lang="en-US" altLang="zh-CN" sz="3400" b="0" i="0" dirty="0">
                <a:effectLst/>
                <a:latin typeface="Constantia" panose="02030602050306030303" pitchFamily="18" charset="0"/>
              </a:rPr>
              <a:t>]</a:t>
            </a:r>
            <a:r>
              <a:rPr lang="en-US" altLang="zh-CN" sz="3400" dirty="0">
                <a:latin typeface="Constantia" panose="02030602050306030303" pitchFamily="18" charset="0"/>
              </a:rPr>
              <a:t> was born in </a:t>
            </a:r>
            <a:r>
              <a:rPr lang="en-US" altLang="zh-CN" sz="3400" dirty="0" err="1">
                <a:latin typeface="Constantia" panose="02030602050306030303" pitchFamily="18" charset="0"/>
              </a:rPr>
              <a:t>Tarnovo</a:t>
            </a:r>
            <a:r>
              <a:rPr lang="en-US" altLang="zh-CN" sz="3400" dirty="0">
                <a:latin typeface="Constantia" panose="02030602050306030303" pitchFamily="18" charset="0"/>
              </a:rPr>
              <a:t> (now Bulgaria) in 1855, into a notable family. 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Constantia" panose="02030602050306030303" pitchFamily="18" charset="0"/>
              </a:rPr>
              <a:t>After finishing secondary school, he attended a madrasa and was trained in accounting.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Constantia" panose="02030602050306030303" pitchFamily="18" charset="0"/>
              </a:rPr>
              <a:t>During the Ottoman-Russian war of 1877-1878 he moved to Istanbul and was educated in </a:t>
            </a:r>
            <a:r>
              <a:rPr lang="en-US" altLang="zh-CN" sz="3400" dirty="0">
                <a:latin typeface="Constantia" panose="02030602050306030303" pitchFamily="18" charset="0"/>
              </a:rPr>
              <a:t>a language school (French and Arabic). But he also studied English privately for four years. </a:t>
            </a:r>
          </a:p>
          <a:p>
            <a:pPr>
              <a:lnSpc>
                <a:spcPct val="150000"/>
              </a:lnSpc>
            </a:pPr>
            <a:r>
              <a:rPr lang="en-US" altLang="zh-CN" sz="3400" dirty="0">
                <a:latin typeface="Constantia" panose="02030602050306030303" pitchFamily="18" charset="0"/>
              </a:rPr>
              <a:t>He worked as the accounting officer in the ministry of domestic affairs until 1908, after which he retired to write his books defending Islamic creed against materialism. 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3400" dirty="0">
              <a:latin typeface="Constantia" panose="020306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400" i="1" dirty="0">
                <a:latin typeface="Constantia" panose="02030602050306030303" pitchFamily="18" charset="0"/>
              </a:rPr>
              <a:t>  The Collapse of the Materialist Creed </a:t>
            </a:r>
            <a:r>
              <a:rPr lang="en-US" altLang="zh-CN" sz="3400" dirty="0">
                <a:latin typeface="Constantia" panose="02030602050306030303" pitchFamily="18" charset="0"/>
              </a:rPr>
              <a:t>(1928) </a:t>
            </a:r>
          </a:p>
          <a:p>
            <a:pPr>
              <a:lnSpc>
                <a:spcPct val="110000"/>
              </a:lnSpc>
            </a:pPr>
            <a:endParaRPr lang="en-US" sz="1400" dirty="0">
              <a:latin typeface="Constantia" panose="02030602050306030303" pitchFamily="18" charset="0"/>
            </a:endParaRPr>
          </a:p>
        </p:txBody>
      </p:sp>
      <p:cxnSp>
        <p:nvCxnSpPr>
          <p:cNvPr id="15" name="Straight Connector 9">
            <a:extLst>
              <a:ext uri="{FF2B5EF4-FFF2-40B4-BE49-F238E27FC236}">
                <a16:creationId xmlns:a16="http://schemas.microsoft.com/office/drawing/2014/main" id="{78F0A063-5253-8DF5-3B7B-12FE09670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50816" y="3764346"/>
            <a:ext cx="402336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02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8B111B-8D67-BE41-D31D-C40F56477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zh-CN" b="0" i="0" dirty="0">
                <a:solidFill>
                  <a:srgbClr val="101418"/>
                </a:solidFill>
                <a:effectLst/>
                <a:latin typeface="Constantia" panose="02030602050306030303" pitchFamily="18" charset="0"/>
              </a:rPr>
              <a:t>İsmail </a:t>
            </a:r>
            <a:r>
              <a:rPr lang="fr-FR" altLang="zh-CN" b="0" i="0" dirty="0" err="1">
                <a:solidFill>
                  <a:srgbClr val="101418"/>
                </a:solidFill>
                <a:effectLst/>
                <a:latin typeface="Constantia" panose="02030602050306030303" pitchFamily="18" charset="0"/>
              </a:rPr>
              <a:t>Fenni</a:t>
            </a:r>
            <a:r>
              <a:rPr lang="fr-FR" altLang="zh-CN" b="0" i="0" dirty="0">
                <a:solidFill>
                  <a:srgbClr val="101418"/>
                </a:solidFill>
                <a:effectLst/>
                <a:latin typeface="Constantia" panose="02030602050306030303" pitchFamily="18" charset="0"/>
              </a:rPr>
              <a:t> on Islam and Evolution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430216-BF45-A36F-F9CF-03CF65734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>
                <a:latin typeface="Constantia" panose="02030602050306030303" pitchFamily="18" charset="0"/>
              </a:rPr>
              <a:t>Darwinism is refuted by the contemporary scientific evidence; 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onstantia" panose="02030602050306030303" pitchFamily="18" charset="0"/>
              </a:rPr>
              <a:t>Islam can be reconciled with Darwinism; 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onstantia" panose="02030602050306030303" pitchFamily="18" charset="0"/>
              </a:rPr>
              <a:t>Darwinism might constitute a threat to morality; 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Constantia" panose="02030602050306030303" pitchFamily="18" charset="0"/>
              </a:rPr>
              <a:t>Despite its major flaws, Darwinism should not be banned, since scientific development requires freedom. </a:t>
            </a:r>
          </a:p>
        </p:txBody>
      </p:sp>
    </p:spTree>
    <p:extLst>
      <p:ext uri="{BB962C8B-B14F-4D97-AF65-F5344CB8AC3E}">
        <p14:creationId xmlns:p14="http://schemas.microsoft.com/office/powerpoint/2010/main" val="70637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7E4CA7-BCE8-3868-E13C-C5981084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tantia" panose="02030602050306030303" pitchFamily="18" charset="0"/>
              </a:rPr>
              <a:t>Conclusion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AAFFD6-4B21-FDCB-6578-628038935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4" y="1879092"/>
            <a:ext cx="10691265" cy="37398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Constantia" panose="02030602050306030303" pitchFamily="18" charset="0"/>
              </a:rPr>
              <a:t>It was through Büchner’s book that Darwinism was introduced to the Ottoman Empire and, as a result, the way he presented Darwinism shaped early responses among his Turkish readers. Meanwhile, the conservative circle slammed Darwinism as anti-Islamic and immoral.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onstantia" panose="02030602050306030303" pitchFamily="18" charset="0"/>
              </a:rPr>
              <a:t>The arguments of Fenni muddy any clear distinction between these anti-Islamic Darwinists and anti-Darwinist Islamists. He showed that one did not need to serve an anti-religious political agenda in order to defend scientific freedom against extra-scientific authorities. </a:t>
            </a:r>
          </a:p>
          <a:p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5239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Microsoft YaHei"/>
        <a:ea typeface=""/>
        <a:cs typeface=""/>
      </a:majorFont>
      <a:minorFont>
        <a:latin typeface="Microsoft YaHe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349</Words>
  <Application>Microsoft Macintosh PowerPoint</Application>
  <PresentationFormat>宽屏</PresentationFormat>
  <Paragraphs>34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Microsoft YaHei</vt:lpstr>
      <vt:lpstr>Linux Libertine</vt:lpstr>
      <vt:lpstr>Arial</vt:lpstr>
      <vt:lpstr>Bierstadt</vt:lpstr>
      <vt:lpstr>Constantia</vt:lpstr>
      <vt:lpstr>ChronicleVTI</vt:lpstr>
      <vt:lpstr>An Ottoman Response to Darwinism:</vt:lpstr>
      <vt:lpstr>Darwinism in Ottoman Culture </vt:lpstr>
      <vt:lpstr>PowerPoint 演示文稿</vt:lpstr>
      <vt:lpstr>PowerPoint 演示文稿</vt:lpstr>
      <vt:lpstr>İsmail Fenni [Ertuğrul] </vt:lpstr>
      <vt:lpstr>İsmail Fenni on Islam and Evolution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Ottoman Response to Darwinism:</dc:title>
  <dc:creator>CN4242</dc:creator>
  <cp:lastModifiedBy>CN4242</cp:lastModifiedBy>
  <cp:revision>5</cp:revision>
  <dcterms:created xsi:type="dcterms:W3CDTF">2026-03-17T14:59:20Z</dcterms:created>
  <dcterms:modified xsi:type="dcterms:W3CDTF">2026-03-17T22:06:50Z</dcterms:modified>
</cp:coreProperties>
</file>