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60" r:id="rId5"/>
    <p:sldId id="259"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08"/>
    <p:restoredTop sz="94602"/>
  </p:normalViewPr>
  <p:slideViewPr>
    <p:cSldViewPr snapToGrid="0">
      <p:cViewPr>
        <p:scale>
          <a:sx n="143" d="100"/>
          <a:sy n="143" d="100"/>
        </p:scale>
        <p:origin x="144"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549A6-1C17-634D-B892-E608141A1C26}" type="datetimeFigureOut">
              <a:rPr lang="en-US" smtClean="0"/>
              <a:t>3/19/26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C1D6E-A070-2643-B79E-8F56E1084743}" type="slidenum">
              <a:rPr lang="en-US" smtClean="0"/>
              <a:t>‹#›</a:t>
            </a:fld>
            <a:endParaRPr lang="en-US"/>
          </a:p>
        </p:txBody>
      </p:sp>
    </p:spTree>
    <p:extLst>
      <p:ext uri="{BB962C8B-B14F-4D97-AF65-F5344CB8AC3E}">
        <p14:creationId xmlns:p14="http://schemas.microsoft.com/office/powerpoint/2010/main" val="370390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C1D6E-A070-2643-B79E-8F56E1084743}" type="slidenum">
              <a:rPr lang="en-US" smtClean="0"/>
              <a:t>10</a:t>
            </a:fld>
            <a:endParaRPr lang="en-US"/>
          </a:p>
        </p:txBody>
      </p:sp>
    </p:spTree>
    <p:extLst>
      <p:ext uri="{BB962C8B-B14F-4D97-AF65-F5344CB8AC3E}">
        <p14:creationId xmlns:p14="http://schemas.microsoft.com/office/powerpoint/2010/main" val="1463062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1220C-8EA9-4FD5-BAE6-2ADBE8B335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27FB9E-DC94-6983-E1B9-7808FEB09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D6A626-783D-9A89-836C-6C22F175F5DD}"/>
              </a:ext>
            </a:extLst>
          </p:cNvPr>
          <p:cNvSpPr>
            <a:spLocks noGrp="1"/>
          </p:cNvSpPr>
          <p:nvPr>
            <p:ph type="dt" sz="half" idx="10"/>
          </p:nvPr>
        </p:nvSpPr>
        <p:spPr/>
        <p:txBody>
          <a:bodyPr/>
          <a:lstStyle/>
          <a:p>
            <a:fld id="{3EA21616-F202-224C-A695-F2BAA69F904E}" type="datetimeFigureOut">
              <a:rPr lang="en-US" smtClean="0"/>
              <a:t>3/19/26</a:t>
            </a:fld>
            <a:endParaRPr lang="en-US"/>
          </a:p>
        </p:txBody>
      </p:sp>
      <p:sp>
        <p:nvSpPr>
          <p:cNvPr id="5" name="Footer Placeholder 4">
            <a:extLst>
              <a:ext uri="{FF2B5EF4-FFF2-40B4-BE49-F238E27FC236}">
                <a16:creationId xmlns:a16="http://schemas.microsoft.com/office/drawing/2014/main" id="{E5DA7785-1554-30C3-BFF4-0026651C8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1175E-38AB-5C00-DF7A-190AD253AAF1}"/>
              </a:ext>
            </a:extLst>
          </p:cNvPr>
          <p:cNvSpPr>
            <a:spLocks noGrp="1"/>
          </p:cNvSpPr>
          <p:nvPr>
            <p:ph type="sldNum" sz="quarter" idx="12"/>
          </p:nvPr>
        </p:nvSpPr>
        <p:spPr/>
        <p:txBody>
          <a:bodyPr/>
          <a:lstStyle/>
          <a:p>
            <a:fld id="{A8E8CACE-111C-354C-BD85-8B52F08167EE}" type="slidenum">
              <a:rPr lang="en-US" smtClean="0"/>
              <a:t>‹#›</a:t>
            </a:fld>
            <a:endParaRPr lang="en-US"/>
          </a:p>
        </p:txBody>
      </p:sp>
    </p:spTree>
    <p:extLst>
      <p:ext uri="{BB962C8B-B14F-4D97-AF65-F5344CB8AC3E}">
        <p14:creationId xmlns:p14="http://schemas.microsoft.com/office/powerpoint/2010/main" val="426993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5580-EF9F-F1D8-0BF9-30E4D97893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473BD0-F7F6-51D0-0677-55AC03FD5A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11773-F907-FB57-7F4A-DF03B959DE4D}"/>
              </a:ext>
            </a:extLst>
          </p:cNvPr>
          <p:cNvSpPr>
            <a:spLocks noGrp="1"/>
          </p:cNvSpPr>
          <p:nvPr>
            <p:ph type="dt" sz="half" idx="10"/>
          </p:nvPr>
        </p:nvSpPr>
        <p:spPr/>
        <p:txBody>
          <a:bodyPr/>
          <a:lstStyle/>
          <a:p>
            <a:fld id="{3EA21616-F202-224C-A695-F2BAA69F904E}" type="datetimeFigureOut">
              <a:rPr lang="en-US" smtClean="0"/>
              <a:t>3/19/26</a:t>
            </a:fld>
            <a:endParaRPr lang="en-US"/>
          </a:p>
        </p:txBody>
      </p:sp>
      <p:sp>
        <p:nvSpPr>
          <p:cNvPr id="5" name="Footer Placeholder 4">
            <a:extLst>
              <a:ext uri="{FF2B5EF4-FFF2-40B4-BE49-F238E27FC236}">
                <a16:creationId xmlns:a16="http://schemas.microsoft.com/office/drawing/2014/main" id="{B952B068-8B14-AFAF-CDDA-20DF39B8B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A7995-3AAA-2D75-D037-012E7AAD1FD2}"/>
              </a:ext>
            </a:extLst>
          </p:cNvPr>
          <p:cNvSpPr>
            <a:spLocks noGrp="1"/>
          </p:cNvSpPr>
          <p:nvPr>
            <p:ph type="sldNum" sz="quarter" idx="12"/>
          </p:nvPr>
        </p:nvSpPr>
        <p:spPr/>
        <p:txBody>
          <a:bodyPr/>
          <a:lstStyle/>
          <a:p>
            <a:fld id="{A8E8CACE-111C-354C-BD85-8B52F08167EE}" type="slidenum">
              <a:rPr lang="en-US" smtClean="0"/>
              <a:t>‹#›</a:t>
            </a:fld>
            <a:endParaRPr lang="en-US"/>
          </a:p>
        </p:txBody>
      </p:sp>
    </p:spTree>
    <p:extLst>
      <p:ext uri="{BB962C8B-B14F-4D97-AF65-F5344CB8AC3E}">
        <p14:creationId xmlns:p14="http://schemas.microsoft.com/office/powerpoint/2010/main" val="382549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06725F-6F98-5E9C-32EB-913A79C72F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55E109-B7D9-827B-58C6-251D7FA387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2EF41-BBDB-A603-5470-BE99A15FC9B3}"/>
              </a:ext>
            </a:extLst>
          </p:cNvPr>
          <p:cNvSpPr>
            <a:spLocks noGrp="1"/>
          </p:cNvSpPr>
          <p:nvPr>
            <p:ph type="dt" sz="half" idx="10"/>
          </p:nvPr>
        </p:nvSpPr>
        <p:spPr/>
        <p:txBody>
          <a:bodyPr/>
          <a:lstStyle/>
          <a:p>
            <a:fld id="{3EA21616-F202-224C-A695-F2BAA69F904E}" type="datetimeFigureOut">
              <a:rPr lang="en-US" smtClean="0"/>
              <a:t>3/19/26</a:t>
            </a:fld>
            <a:endParaRPr lang="en-US"/>
          </a:p>
        </p:txBody>
      </p:sp>
      <p:sp>
        <p:nvSpPr>
          <p:cNvPr id="5" name="Footer Placeholder 4">
            <a:extLst>
              <a:ext uri="{FF2B5EF4-FFF2-40B4-BE49-F238E27FC236}">
                <a16:creationId xmlns:a16="http://schemas.microsoft.com/office/drawing/2014/main" id="{FCB28386-CFC1-A443-0813-0794CF23F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A0414-CC65-4F6D-E46E-6F06B978EF11}"/>
              </a:ext>
            </a:extLst>
          </p:cNvPr>
          <p:cNvSpPr>
            <a:spLocks noGrp="1"/>
          </p:cNvSpPr>
          <p:nvPr>
            <p:ph type="sldNum" sz="quarter" idx="12"/>
          </p:nvPr>
        </p:nvSpPr>
        <p:spPr/>
        <p:txBody>
          <a:bodyPr/>
          <a:lstStyle/>
          <a:p>
            <a:fld id="{A8E8CACE-111C-354C-BD85-8B52F08167EE}" type="slidenum">
              <a:rPr lang="en-US" smtClean="0"/>
              <a:t>‹#›</a:t>
            </a:fld>
            <a:endParaRPr lang="en-US"/>
          </a:p>
        </p:txBody>
      </p:sp>
    </p:spTree>
    <p:extLst>
      <p:ext uri="{BB962C8B-B14F-4D97-AF65-F5344CB8AC3E}">
        <p14:creationId xmlns:p14="http://schemas.microsoft.com/office/powerpoint/2010/main" val="179478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9DF9-17C7-82A5-3D8D-05473C9E29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EFEBD2-ECFB-D3D4-3F3B-CB00AE9588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3D7F7-1C92-D9E0-6E2C-8994EBB1012F}"/>
              </a:ext>
            </a:extLst>
          </p:cNvPr>
          <p:cNvSpPr>
            <a:spLocks noGrp="1"/>
          </p:cNvSpPr>
          <p:nvPr>
            <p:ph type="dt" sz="half" idx="10"/>
          </p:nvPr>
        </p:nvSpPr>
        <p:spPr/>
        <p:txBody>
          <a:bodyPr/>
          <a:lstStyle/>
          <a:p>
            <a:fld id="{3EA21616-F202-224C-A695-F2BAA69F904E}" type="datetimeFigureOut">
              <a:rPr lang="en-US" smtClean="0"/>
              <a:t>3/19/26</a:t>
            </a:fld>
            <a:endParaRPr lang="en-US"/>
          </a:p>
        </p:txBody>
      </p:sp>
      <p:sp>
        <p:nvSpPr>
          <p:cNvPr id="5" name="Footer Placeholder 4">
            <a:extLst>
              <a:ext uri="{FF2B5EF4-FFF2-40B4-BE49-F238E27FC236}">
                <a16:creationId xmlns:a16="http://schemas.microsoft.com/office/drawing/2014/main" id="{1B27C8F2-C9A3-8E4F-2CFF-5637BEAC3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28F9C-0026-1F8C-439E-FAF4BEBB6BE4}"/>
              </a:ext>
            </a:extLst>
          </p:cNvPr>
          <p:cNvSpPr>
            <a:spLocks noGrp="1"/>
          </p:cNvSpPr>
          <p:nvPr>
            <p:ph type="sldNum" sz="quarter" idx="12"/>
          </p:nvPr>
        </p:nvSpPr>
        <p:spPr/>
        <p:txBody>
          <a:bodyPr/>
          <a:lstStyle/>
          <a:p>
            <a:fld id="{A8E8CACE-111C-354C-BD85-8B52F08167EE}" type="slidenum">
              <a:rPr lang="en-US" smtClean="0"/>
              <a:t>‹#›</a:t>
            </a:fld>
            <a:endParaRPr lang="en-US"/>
          </a:p>
        </p:txBody>
      </p:sp>
    </p:spTree>
    <p:extLst>
      <p:ext uri="{BB962C8B-B14F-4D97-AF65-F5344CB8AC3E}">
        <p14:creationId xmlns:p14="http://schemas.microsoft.com/office/powerpoint/2010/main" val="55624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B52B-5B6D-0B5E-AD63-023B268543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E96F99-8B84-0857-D79D-C731048CFD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CFAABF-1374-711A-0802-0F83E8095E18}"/>
              </a:ext>
            </a:extLst>
          </p:cNvPr>
          <p:cNvSpPr>
            <a:spLocks noGrp="1"/>
          </p:cNvSpPr>
          <p:nvPr>
            <p:ph type="dt" sz="half" idx="10"/>
          </p:nvPr>
        </p:nvSpPr>
        <p:spPr/>
        <p:txBody>
          <a:bodyPr/>
          <a:lstStyle/>
          <a:p>
            <a:fld id="{3EA21616-F202-224C-A695-F2BAA69F904E}" type="datetimeFigureOut">
              <a:rPr lang="en-US" smtClean="0"/>
              <a:t>3/19/26</a:t>
            </a:fld>
            <a:endParaRPr lang="en-US"/>
          </a:p>
        </p:txBody>
      </p:sp>
      <p:sp>
        <p:nvSpPr>
          <p:cNvPr id="5" name="Footer Placeholder 4">
            <a:extLst>
              <a:ext uri="{FF2B5EF4-FFF2-40B4-BE49-F238E27FC236}">
                <a16:creationId xmlns:a16="http://schemas.microsoft.com/office/drawing/2014/main" id="{16B3506B-7518-19B1-E8E6-0217D6B8D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7AC4B-C70B-9B9D-2FD9-4498CC38D1D5}"/>
              </a:ext>
            </a:extLst>
          </p:cNvPr>
          <p:cNvSpPr>
            <a:spLocks noGrp="1"/>
          </p:cNvSpPr>
          <p:nvPr>
            <p:ph type="sldNum" sz="quarter" idx="12"/>
          </p:nvPr>
        </p:nvSpPr>
        <p:spPr/>
        <p:txBody>
          <a:bodyPr/>
          <a:lstStyle/>
          <a:p>
            <a:fld id="{A8E8CACE-111C-354C-BD85-8B52F08167EE}" type="slidenum">
              <a:rPr lang="en-US" smtClean="0"/>
              <a:t>‹#›</a:t>
            </a:fld>
            <a:endParaRPr lang="en-US"/>
          </a:p>
        </p:txBody>
      </p:sp>
    </p:spTree>
    <p:extLst>
      <p:ext uri="{BB962C8B-B14F-4D97-AF65-F5344CB8AC3E}">
        <p14:creationId xmlns:p14="http://schemas.microsoft.com/office/powerpoint/2010/main" val="126268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8BD1-635E-E29B-28FD-F135FD411D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283E2-6E80-AAF9-5CC1-B338464ECD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896159-B894-0214-EAF8-06F22ACE2E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257938-E079-3030-AF2E-44DE2B5B209B}"/>
              </a:ext>
            </a:extLst>
          </p:cNvPr>
          <p:cNvSpPr>
            <a:spLocks noGrp="1"/>
          </p:cNvSpPr>
          <p:nvPr>
            <p:ph type="dt" sz="half" idx="10"/>
          </p:nvPr>
        </p:nvSpPr>
        <p:spPr/>
        <p:txBody>
          <a:bodyPr/>
          <a:lstStyle/>
          <a:p>
            <a:fld id="{3EA21616-F202-224C-A695-F2BAA69F904E}" type="datetimeFigureOut">
              <a:rPr lang="en-US" smtClean="0"/>
              <a:t>3/19/26</a:t>
            </a:fld>
            <a:endParaRPr lang="en-US"/>
          </a:p>
        </p:txBody>
      </p:sp>
      <p:sp>
        <p:nvSpPr>
          <p:cNvPr id="6" name="Footer Placeholder 5">
            <a:extLst>
              <a:ext uri="{FF2B5EF4-FFF2-40B4-BE49-F238E27FC236}">
                <a16:creationId xmlns:a16="http://schemas.microsoft.com/office/drawing/2014/main" id="{E5A5BF32-4530-CDBC-9C61-04D0C62D5F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C0F290-7D3F-7380-157A-B9831F4D348C}"/>
              </a:ext>
            </a:extLst>
          </p:cNvPr>
          <p:cNvSpPr>
            <a:spLocks noGrp="1"/>
          </p:cNvSpPr>
          <p:nvPr>
            <p:ph type="sldNum" sz="quarter" idx="12"/>
          </p:nvPr>
        </p:nvSpPr>
        <p:spPr/>
        <p:txBody>
          <a:bodyPr/>
          <a:lstStyle/>
          <a:p>
            <a:fld id="{A8E8CACE-111C-354C-BD85-8B52F08167EE}" type="slidenum">
              <a:rPr lang="en-US" smtClean="0"/>
              <a:t>‹#›</a:t>
            </a:fld>
            <a:endParaRPr lang="en-US"/>
          </a:p>
        </p:txBody>
      </p:sp>
    </p:spTree>
    <p:extLst>
      <p:ext uri="{BB962C8B-B14F-4D97-AF65-F5344CB8AC3E}">
        <p14:creationId xmlns:p14="http://schemas.microsoft.com/office/powerpoint/2010/main" val="242831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9871B-4C2C-01A6-6A17-F778783EA4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629B9A-4632-7257-AFF8-AA9470F6E9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C48DC7-3495-31DF-BA97-EE0A82E68B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32C190-F6DC-70DD-6013-DC3AA79227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3B51D3-20CE-4553-3D6D-3254F57E80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8B7F84-0507-B8AD-D739-011B4B0AF314}"/>
              </a:ext>
            </a:extLst>
          </p:cNvPr>
          <p:cNvSpPr>
            <a:spLocks noGrp="1"/>
          </p:cNvSpPr>
          <p:nvPr>
            <p:ph type="dt" sz="half" idx="10"/>
          </p:nvPr>
        </p:nvSpPr>
        <p:spPr/>
        <p:txBody>
          <a:bodyPr/>
          <a:lstStyle/>
          <a:p>
            <a:fld id="{3EA21616-F202-224C-A695-F2BAA69F904E}" type="datetimeFigureOut">
              <a:rPr lang="en-US" smtClean="0"/>
              <a:t>3/19/26</a:t>
            </a:fld>
            <a:endParaRPr lang="en-US"/>
          </a:p>
        </p:txBody>
      </p:sp>
      <p:sp>
        <p:nvSpPr>
          <p:cNvPr id="8" name="Footer Placeholder 7">
            <a:extLst>
              <a:ext uri="{FF2B5EF4-FFF2-40B4-BE49-F238E27FC236}">
                <a16:creationId xmlns:a16="http://schemas.microsoft.com/office/drawing/2014/main" id="{57A326CD-386B-A61B-E7A0-D67C296F23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BC7C01-03E6-37FF-C5CF-F502667AD322}"/>
              </a:ext>
            </a:extLst>
          </p:cNvPr>
          <p:cNvSpPr>
            <a:spLocks noGrp="1"/>
          </p:cNvSpPr>
          <p:nvPr>
            <p:ph type="sldNum" sz="quarter" idx="12"/>
          </p:nvPr>
        </p:nvSpPr>
        <p:spPr/>
        <p:txBody>
          <a:bodyPr/>
          <a:lstStyle/>
          <a:p>
            <a:fld id="{A8E8CACE-111C-354C-BD85-8B52F08167EE}" type="slidenum">
              <a:rPr lang="en-US" smtClean="0"/>
              <a:t>‹#›</a:t>
            </a:fld>
            <a:endParaRPr lang="en-US"/>
          </a:p>
        </p:txBody>
      </p:sp>
    </p:spTree>
    <p:extLst>
      <p:ext uri="{BB962C8B-B14F-4D97-AF65-F5344CB8AC3E}">
        <p14:creationId xmlns:p14="http://schemas.microsoft.com/office/powerpoint/2010/main" val="98590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D287-C934-4892-05F8-C8B591E729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5D1E95-CE8E-22F9-2490-E80642752DED}"/>
              </a:ext>
            </a:extLst>
          </p:cNvPr>
          <p:cNvSpPr>
            <a:spLocks noGrp="1"/>
          </p:cNvSpPr>
          <p:nvPr>
            <p:ph type="dt" sz="half" idx="10"/>
          </p:nvPr>
        </p:nvSpPr>
        <p:spPr/>
        <p:txBody>
          <a:bodyPr/>
          <a:lstStyle/>
          <a:p>
            <a:fld id="{3EA21616-F202-224C-A695-F2BAA69F904E}" type="datetimeFigureOut">
              <a:rPr lang="en-US" smtClean="0"/>
              <a:t>3/19/26</a:t>
            </a:fld>
            <a:endParaRPr lang="en-US"/>
          </a:p>
        </p:txBody>
      </p:sp>
      <p:sp>
        <p:nvSpPr>
          <p:cNvPr id="4" name="Footer Placeholder 3">
            <a:extLst>
              <a:ext uri="{FF2B5EF4-FFF2-40B4-BE49-F238E27FC236}">
                <a16:creationId xmlns:a16="http://schemas.microsoft.com/office/drawing/2014/main" id="{A03EE28B-49DA-AE56-0A00-9255B0CEE2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B622A8-4E76-BFAB-5692-AAA91B06C756}"/>
              </a:ext>
            </a:extLst>
          </p:cNvPr>
          <p:cNvSpPr>
            <a:spLocks noGrp="1"/>
          </p:cNvSpPr>
          <p:nvPr>
            <p:ph type="sldNum" sz="quarter" idx="12"/>
          </p:nvPr>
        </p:nvSpPr>
        <p:spPr/>
        <p:txBody>
          <a:bodyPr/>
          <a:lstStyle/>
          <a:p>
            <a:fld id="{A8E8CACE-111C-354C-BD85-8B52F08167EE}" type="slidenum">
              <a:rPr lang="en-US" smtClean="0"/>
              <a:t>‹#›</a:t>
            </a:fld>
            <a:endParaRPr lang="en-US"/>
          </a:p>
        </p:txBody>
      </p:sp>
    </p:spTree>
    <p:extLst>
      <p:ext uri="{BB962C8B-B14F-4D97-AF65-F5344CB8AC3E}">
        <p14:creationId xmlns:p14="http://schemas.microsoft.com/office/powerpoint/2010/main" val="117124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FC1A46-4765-1C60-5075-65826ECEF970}"/>
              </a:ext>
            </a:extLst>
          </p:cNvPr>
          <p:cNvSpPr>
            <a:spLocks noGrp="1"/>
          </p:cNvSpPr>
          <p:nvPr>
            <p:ph type="dt" sz="half" idx="10"/>
          </p:nvPr>
        </p:nvSpPr>
        <p:spPr/>
        <p:txBody>
          <a:bodyPr/>
          <a:lstStyle/>
          <a:p>
            <a:fld id="{3EA21616-F202-224C-A695-F2BAA69F904E}" type="datetimeFigureOut">
              <a:rPr lang="en-US" smtClean="0"/>
              <a:t>3/19/26</a:t>
            </a:fld>
            <a:endParaRPr lang="en-US"/>
          </a:p>
        </p:txBody>
      </p:sp>
      <p:sp>
        <p:nvSpPr>
          <p:cNvPr id="3" name="Footer Placeholder 2">
            <a:extLst>
              <a:ext uri="{FF2B5EF4-FFF2-40B4-BE49-F238E27FC236}">
                <a16:creationId xmlns:a16="http://schemas.microsoft.com/office/drawing/2014/main" id="{556D542C-B36F-1ED4-7788-B0A5739F70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5B6840-2EC4-0800-41B4-7D3C7103EFCB}"/>
              </a:ext>
            </a:extLst>
          </p:cNvPr>
          <p:cNvSpPr>
            <a:spLocks noGrp="1"/>
          </p:cNvSpPr>
          <p:nvPr>
            <p:ph type="sldNum" sz="quarter" idx="12"/>
          </p:nvPr>
        </p:nvSpPr>
        <p:spPr/>
        <p:txBody>
          <a:bodyPr/>
          <a:lstStyle/>
          <a:p>
            <a:fld id="{A8E8CACE-111C-354C-BD85-8B52F08167EE}" type="slidenum">
              <a:rPr lang="en-US" smtClean="0"/>
              <a:t>‹#›</a:t>
            </a:fld>
            <a:endParaRPr lang="en-US"/>
          </a:p>
        </p:txBody>
      </p:sp>
    </p:spTree>
    <p:extLst>
      <p:ext uri="{BB962C8B-B14F-4D97-AF65-F5344CB8AC3E}">
        <p14:creationId xmlns:p14="http://schemas.microsoft.com/office/powerpoint/2010/main" val="599332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6043A-9FCA-F371-1F73-AEC879E61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01D016-83BA-A4D8-3FE2-B88195177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66831A-9096-B049-7957-DDF98B6BE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254982-8956-99AB-F451-DFFA010CDD54}"/>
              </a:ext>
            </a:extLst>
          </p:cNvPr>
          <p:cNvSpPr>
            <a:spLocks noGrp="1"/>
          </p:cNvSpPr>
          <p:nvPr>
            <p:ph type="dt" sz="half" idx="10"/>
          </p:nvPr>
        </p:nvSpPr>
        <p:spPr/>
        <p:txBody>
          <a:bodyPr/>
          <a:lstStyle/>
          <a:p>
            <a:fld id="{3EA21616-F202-224C-A695-F2BAA69F904E}" type="datetimeFigureOut">
              <a:rPr lang="en-US" smtClean="0"/>
              <a:t>3/19/26</a:t>
            </a:fld>
            <a:endParaRPr lang="en-US"/>
          </a:p>
        </p:txBody>
      </p:sp>
      <p:sp>
        <p:nvSpPr>
          <p:cNvPr id="6" name="Footer Placeholder 5">
            <a:extLst>
              <a:ext uri="{FF2B5EF4-FFF2-40B4-BE49-F238E27FC236}">
                <a16:creationId xmlns:a16="http://schemas.microsoft.com/office/drawing/2014/main" id="{C8844F75-509F-A07C-454B-1E9BD274C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CFD12-A822-5B7D-26B4-ED0B17DA0EAB}"/>
              </a:ext>
            </a:extLst>
          </p:cNvPr>
          <p:cNvSpPr>
            <a:spLocks noGrp="1"/>
          </p:cNvSpPr>
          <p:nvPr>
            <p:ph type="sldNum" sz="quarter" idx="12"/>
          </p:nvPr>
        </p:nvSpPr>
        <p:spPr/>
        <p:txBody>
          <a:bodyPr/>
          <a:lstStyle/>
          <a:p>
            <a:fld id="{A8E8CACE-111C-354C-BD85-8B52F08167EE}" type="slidenum">
              <a:rPr lang="en-US" smtClean="0"/>
              <a:t>‹#›</a:t>
            </a:fld>
            <a:endParaRPr lang="en-US"/>
          </a:p>
        </p:txBody>
      </p:sp>
    </p:spTree>
    <p:extLst>
      <p:ext uri="{BB962C8B-B14F-4D97-AF65-F5344CB8AC3E}">
        <p14:creationId xmlns:p14="http://schemas.microsoft.com/office/powerpoint/2010/main" val="271682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EA17-3A92-EE17-E826-5579F0567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00B5ED-98F3-4CFB-89D5-146AF425B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45B9BE-18F7-3745-4704-C38E0A756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D0703C-5864-DD5F-7620-5EEEE3DAB851}"/>
              </a:ext>
            </a:extLst>
          </p:cNvPr>
          <p:cNvSpPr>
            <a:spLocks noGrp="1"/>
          </p:cNvSpPr>
          <p:nvPr>
            <p:ph type="dt" sz="half" idx="10"/>
          </p:nvPr>
        </p:nvSpPr>
        <p:spPr/>
        <p:txBody>
          <a:bodyPr/>
          <a:lstStyle/>
          <a:p>
            <a:fld id="{3EA21616-F202-224C-A695-F2BAA69F904E}" type="datetimeFigureOut">
              <a:rPr lang="en-US" smtClean="0"/>
              <a:t>3/19/26</a:t>
            </a:fld>
            <a:endParaRPr lang="en-US"/>
          </a:p>
        </p:txBody>
      </p:sp>
      <p:sp>
        <p:nvSpPr>
          <p:cNvPr id="6" name="Footer Placeholder 5">
            <a:extLst>
              <a:ext uri="{FF2B5EF4-FFF2-40B4-BE49-F238E27FC236}">
                <a16:creationId xmlns:a16="http://schemas.microsoft.com/office/drawing/2014/main" id="{2648A39A-1490-0028-A3AD-665F3C9F9F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213F6-72EC-0C85-53E0-DC7A00B301EC}"/>
              </a:ext>
            </a:extLst>
          </p:cNvPr>
          <p:cNvSpPr>
            <a:spLocks noGrp="1"/>
          </p:cNvSpPr>
          <p:nvPr>
            <p:ph type="sldNum" sz="quarter" idx="12"/>
          </p:nvPr>
        </p:nvSpPr>
        <p:spPr/>
        <p:txBody>
          <a:bodyPr/>
          <a:lstStyle/>
          <a:p>
            <a:fld id="{A8E8CACE-111C-354C-BD85-8B52F08167EE}" type="slidenum">
              <a:rPr lang="en-US" smtClean="0"/>
              <a:t>‹#›</a:t>
            </a:fld>
            <a:endParaRPr lang="en-US"/>
          </a:p>
        </p:txBody>
      </p:sp>
    </p:spTree>
    <p:extLst>
      <p:ext uri="{BB962C8B-B14F-4D97-AF65-F5344CB8AC3E}">
        <p14:creationId xmlns:p14="http://schemas.microsoft.com/office/powerpoint/2010/main" val="3067988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C688A-89E7-53A3-1D09-C2B1FC0327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EC6035-8F45-E9A1-5EA3-CCE9BCDB88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EE239-2FA2-D70F-01BB-49D183507A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A21616-F202-224C-A695-F2BAA69F904E}" type="datetimeFigureOut">
              <a:rPr lang="en-US" smtClean="0"/>
              <a:t>3/19/26</a:t>
            </a:fld>
            <a:endParaRPr lang="en-US"/>
          </a:p>
        </p:txBody>
      </p:sp>
      <p:sp>
        <p:nvSpPr>
          <p:cNvPr id="5" name="Footer Placeholder 4">
            <a:extLst>
              <a:ext uri="{FF2B5EF4-FFF2-40B4-BE49-F238E27FC236}">
                <a16:creationId xmlns:a16="http://schemas.microsoft.com/office/drawing/2014/main" id="{2DEBAEF6-E4D1-3245-55F4-87430E108C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8AA5DC9-8374-8BC9-0F8D-6F09A6534D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E8CACE-111C-354C-BD85-8B52F08167EE}" type="slidenum">
              <a:rPr lang="en-US" smtClean="0"/>
              <a:t>‹#›</a:t>
            </a:fld>
            <a:endParaRPr lang="en-US"/>
          </a:p>
        </p:txBody>
      </p:sp>
    </p:spTree>
    <p:extLst>
      <p:ext uri="{BB962C8B-B14F-4D97-AF65-F5344CB8AC3E}">
        <p14:creationId xmlns:p14="http://schemas.microsoft.com/office/powerpoint/2010/main" val="1298552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FB8666-6A02-77D6-F001-54036288AE32}"/>
              </a:ext>
            </a:extLst>
          </p:cNvPr>
          <p:cNvSpPr>
            <a:spLocks noGrp="1"/>
          </p:cNvSpPr>
          <p:nvPr>
            <p:ph type="ctrTitle"/>
          </p:nvPr>
        </p:nvSpPr>
        <p:spPr>
          <a:xfrm>
            <a:off x="643468" y="643467"/>
            <a:ext cx="4620584" cy="4567137"/>
          </a:xfrm>
        </p:spPr>
        <p:txBody>
          <a:bodyPr>
            <a:normAutofit fontScale="90000"/>
          </a:bodyPr>
          <a:lstStyle/>
          <a:p>
            <a:pPr algn="l"/>
            <a:r>
              <a:rPr lang="en-US" sz="4400" dirty="0">
                <a:latin typeface="Times New Roman" panose="02020603050405020304" pitchFamily="18" charset="0"/>
                <a:cs typeface="Times New Roman" panose="02020603050405020304" pitchFamily="18" charset="0"/>
              </a:rPr>
              <a:t>Reconsidering Teleology in Darwin’s Evolutionary Theory: Robert Richard’s </a:t>
            </a:r>
            <a:r>
              <a:rPr lang="en-US" sz="4400" i="1" dirty="0">
                <a:latin typeface="Times New Roman" panose="02020603050405020304" pitchFamily="18" charset="0"/>
                <a:cs typeface="Times New Roman" panose="02020603050405020304" pitchFamily="18" charset="0"/>
              </a:rPr>
              <a:t>The Meaning of Evolution</a:t>
            </a:r>
          </a:p>
        </p:txBody>
      </p:sp>
      <p:sp>
        <p:nvSpPr>
          <p:cNvPr id="3" name="Subtitle 2">
            <a:extLst>
              <a:ext uri="{FF2B5EF4-FFF2-40B4-BE49-F238E27FC236}">
                <a16:creationId xmlns:a16="http://schemas.microsoft.com/office/drawing/2014/main" id="{AC8782AB-AECA-04CE-6292-0BA4724CCBB5}"/>
              </a:ext>
            </a:extLst>
          </p:cNvPr>
          <p:cNvSpPr>
            <a:spLocks noGrp="1"/>
          </p:cNvSpPr>
          <p:nvPr>
            <p:ph type="subTitle" idx="1"/>
          </p:nvPr>
        </p:nvSpPr>
        <p:spPr>
          <a:xfrm>
            <a:off x="643467" y="5277684"/>
            <a:ext cx="4620584" cy="775494"/>
          </a:xfrm>
        </p:spPr>
        <p:txBody>
          <a:bodyPr>
            <a:normAutofit/>
          </a:bodyPr>
          <a:lstStyle/>
          <a:p>
            <a:pPr algn="l"/>
            <a:r>
              <a:rPr lang="en-US" dirty="0">
                <a:latin typeface="Times New Roman" panose="02020603050405020304" pitchFamily="18" charset="0"/>
                <a:cs typeface="Times New Roman" panose="02020603050405020304" pitchFamily="18" charset="0"/>
              </a:rPr>
              <a:t>Ilgar Gapagov</a:t>
            </a:r>
          </a:p>
        </p:txBody>
      </p:sp>
      <p:pic>
        <p:nvPicPr>
          <p:cNvPr id="4" name="Picture 3" descr="A person with a white beard&#10;&#10;Description automatically generated">
            <a:extLst>
              <a:ext uri="{FF2B5EF4-FFF2-40B4-BE49-F238E27FC236}">
                <a16:creationId xmlns:a16="http://schemas.microsoft.com/office/drawing/2014/main" id="{605CAE7C-C0E2-C391-F1EF-5E33CC3B01AA}"/>
              </a:ext>
            </a:extLst>
          </p:cNvPr>
          <p:cNvPicPr>
            <a:picLocks noChangeAspect="1"/>
          </p:cNvPicPr>
          <p:nvPr/>
        </p:nvPicPr>
        <p:blipFill>
          <a:blip r:embed="rId2"/>
          <a:srcRect l="19155" r="22156"/>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896376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0A7B27-AFB6-1BE3-BFE5-459771C9604F}"/>
              </a:ext>
            </a:extLst>
          </p:cNvPr>
          <p:cNvSpPr>
            <a:spLocks noGrp="1"/>
          </p:cNvSpPr>
          <p:nvPr>
            <p:ph type="title"/>
          </p:nvPr>
        </p:nvSpPr>
        <p:spPr>
          <a:xfrm>
            <a:off x="7" y="0"/>
            <a:ext cx="5334197" cy="1708242"/>
          </a:xfrm>
        </p:spPr>
        <p:txBody>
          <a:bodyPr anchor="ctr">
            <a:normAutofit/>
          </a:bodyPr>
          <a:lstStyle/>
          <a:p>
            <a:r>
              <a:rPr lang="en-US" sz="3700" i="0" dirty="0">
                <a:effectLst/>
                <a:latin typeface="Times New Roman" panose="02020603050405020304" pitchFamily="18" charset="0"/>
                <a:cs typeface="Times New Roman" panose="02020603050405020304" pitchFamily="18" charset="0"/>
              </a:rPr>
              <a:t>The Ideological Reconstruction of Darwinism</a:t>
            </a:r>
            <a:endParaRPr lang="en-US" sz="37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3128FEC-168A-597F-4749-9DACDBCA468D}"/>
              </a:ext>
            </a:extLst>
          </p:cNvPr>
          <p:cNvSpPr>
            <a:spLocks noGrp="1"/>
          </p:cNvSpPr>
          <p:nvPr>
            <p:ph idx="1"/>
          </p:nvPr>
        </p:nvSpPr>
        <p:spPr>
          <a:xfrm>
            <a:off x="0" y="1838871"/>
            <a:ext cx="6857796" cy="4531837"/>
          </a:xfrm>
        </p:spPr>
        <p:txBody>
          <a:bodyPr anchor="ctr">
            <a:normAutofit fontScale="92500"/>
          </a:bodyPr>
          <a:lstStyle/>
          <a:p>
            <a:r>
              <a:rPr lang="en-US" sz="1600" b="0" i="0" dirty="0">
                <a:effectLst/>
                <a:latin typeface="Times New Roman" panose="02020603050405020304" pitchFamily="18" charset="0"/>
                <a:cs typeface="Times New Roman" panose="02020603050405020304" pitchFamily="18" charset="0"/>
              </a:rPr>
              <a:t>Richards argues that historians have ignored Darwin’s teleological progressivism to protect his status as the “patron saint” of modern biology. By projecting modern “Neo-Darwinian</a:t>
            </a:r>
            <a:r>
              <a:rPr lang="en-US" sz="1600" dirty="0">
                <a:latin typeface="Times New Roman" panose="02020603050405020304" pitchFamily="18" charset="0"/>
                <a:cs typeface="Times New Roman" panose="02020603050405020304" pitchFamily="18" charset="0"/>
              </a:rPr>
              <a:t>”</a:t>
            </a:r>
            <a:r>
              <a:rPr lang="en-US" sz="1600" b="0" i="0" dirty="0">
                <a:effectLst/>
                <a:latin typeface="Times New Roman" panose="02020603050405020304" pitchFamily="18" charset="0"/>
                <a:cs typeface="Times New Roman" panose="02020603050405020304" pitchFamily="18" charset="0"/>
              </a:rPr>
              <a:t> standards—which reject progress—back onto him, they distance Darwin from “tainted political values” (such as racism and </a:t>
            </a:r>
            <a:r>
              <a:rPr lang="en-US" sz="1600" b="0" i="0" dirty="0" err="1">
                <a:effectLst/>
                <a:latin typeface="Times New Roman" panose="02020603050405020304" pitchFamily="18" charset="0"/>
                <a:cs typeface="Times New Roman" panose="02020603050405020304" pitchFamily="18" charset="0"/>
              </a:rPr>
              <a:t>Prussianism</a:t>
            </a:r>
            <a:r>
              <a:rPr lang="en-US" sz="1600" b="0" i="0" dirty="0">
                <a:effectLst/>
                <a:latin typeface="Times New Roman" panose="02020603050405020304" pitchFamily="18" charset="0"/>
                <a:cs typeface="Times New Roman" panose="02020603050405020304" pitchFamily="18" charset="0"/>
              </a:rPr>
              <a:t>) associated with later </a:t>
            </a:r>
            <a:r>
              <a:rPr lang="en-US" sz="1600" b="0" i="0" dirty="0" err="1">
                <a:effectLst/>
                <a:latin typeface="Times New Roman" panose="02020603050405020304" pitchFamily="18" charset="0"/>
                <a:cs typeface="Times New Roman" panose="02020603050405020304" pitchFamily="18" charset="0"/>
              </a:rPr>
              <a:t>recapitulationists</a:t>
            </a:r>
            <a:r>
              <a:rPr lang="en-US" sz="1600" b="0" i="0" dirty="0">
                <a:effectLst/>
                <a:latin typeface="Times New Roman" panose="02020603050405020304" pitchFamily="18" charset="0"/>
                <a:cs typeface="Times New Roman" panose="02020603050405020304" pitchFamily="18" charset="0"/>
              </a:rPr>
              <a:t> like Ernst Haeckel.</a:t>
            </a:r>
          </a:p>
          <a:p>
            <a:endParaRPr lang="en-US" sz="1600" b="0" i="0" dirty="0">
              <a:effectLst/>
              <a:latin typeface="Times New Roman" panose="02020603050405020304" pitchFamily="18" charset="0"/>
              <a:cs typeface="Times New Roman" panose="02020603050405020304" pitchFamily="18" charset="0"/>
            </a:endParaRPr>
          </a:p>
          <a:p>
            <a:pPr lvl="1"/>
            <a:r>
              <a:rPr lang="en-US" sz="1600" dirty="0">
                <a:latin typeface="Times New Roman" panose="02020603050405020304" pitchFamily="18" charset="0"/>
                <a:cs typeface="Times New Roman" panose="02020603050405020304" pitchFamily="18" charset="0"/>
              </a:rPr>
              <a:t>“</a:t>
            </a:r>
            <a:r>
              <a:rPr lang="en-US" sz="1600" b="0" dirty="0">
                <a:effectLst/>
                <a:latin typeface="Times New Roman" panose="02020603050405020304" pitchFamily="18" charset="0"/>
                <a:cs typeface="Times New Roman" panose="02020603050405020304" pitchFamily="18" charset="0"/>
              </a:rPr>
              <a:t>The established orthodoxy had recapitulation theory as that sign of Cain by which ideologically conceived science, like Haeckel’s, could be distinguished from the legitimate ancestor of modern </a:t>
            </a:r>
            <a:r>
              <a:rPr lang="en-US" sz="1600" b="0" dirty="0" err="1">
                <a:effectLst/>
                <a:latin typeface="Times New Roman" panose="02020603050405020304" pitchFamily="18" charset="0"/>
                <a:cs typeface="Times New Roman" panose="02020603050405020304" pitchFamily="18" charset="0"/>
              </a:rPr>
              <a:t>neo-Darwinism</a:t>
            </a:r>
            <a:r>
              <a:rPr lang="en-US" sz="1600" dirty="0">
                <a:latin typeface="Times New Roman" panose="02020603050405020304" pitchFamily="18" charset="0"/>
                <a:cs typeface="Times New Roman" panose="02020603050405020304" pitchFamily="18" charset="0"/>
              </a:rPr>
              <a:t>”</a:t>
            </a:r>
            <a:r>
              <a:rPr lang="en-US" sz="1600" b="0" dirty="0">
                <a:effectLst/>
                <a:latin typeface="Times New Roman" panose="02020603050405020304" pitchFamily="18" charset="0"/>
                <a:cs typeface="Times New Roman" panose="02020603050405020304" pitchFamily="18" charset="0"/>
              </a:rPr>
              <a:t> (Richards, 1992, p. xiv).</a:t>
            </a:r>
          </a:p>
          <a:p>
            <a:pPr lvl="1"/>
            <a:endParaRPr lang="en-US" sz="1600" b="0" dirty="0">
              <a:effectLst/>
              <a:latin typeface="Times New Roman" panose="02020603050405020304" pitchFamily="18" charset="0"/>
              <a:cs typeface="Times New Roman" panose="02020603050405020304" pitchFamily="18" charset="0"/>
            </a:endParaRPr>
          </a:p>
          <a:p>
            <a:pPr lvl="1"/>
            <a:r>
              <a:rPr lang="en-US" sz="1600" dirty="0">
                <a:latin typeface="Times New Roman" panose="02020603050405020304" pitchFamily="18" charset="0"/>
                <a:cs typeface="Times New Roman" panose="02020603050405020304" pitchFamily="18" charset="0"/>
              </a:rPr>
              <a:t>“</a:t>
            </a:r>
            <a:r>
              <a:rPr lang="en-US" sz="1600" b="0" dirty="0">
                <a:effectLst/>
                <a:latin typeface="Times New Roman" panose="02020603050405020304" pitchFamily="18" charset="0"/>
                <a:cs typeface="Times New Roman" panose="02020603050405020304" pitchFamily="18" charset="0"/>
              </a:rPr>
              <a:t>Gould finds in Haeckelian evolutionary thought, with its obvious progressivism, political </a:t>
            </a:r>
            <a:r>
              <a:rPr lang="en-US" sz="1600" b="0" dirty="0" err="1">
                <a:effectLst/>
                <a:latin typeface="Times New Roman" panose="02020603050405020304" pitchFamily="18" charset="0"/>
                <a:cs typeface="Times New Roman" panose="02020603050405020304" pitchFamily="18" charset="0"/>
              </a:rPr>
              <a:t>Prussianism</a:t>
            </a:r>
            <a:r>
              <a:rPr lang="en-US" sz="1600" b="0" dirty="0">
                <a:effectLst/>
                <a:latin typeface="Times New Roman" panose="02020603050405020304" pitchFamily="18" charset="0"/>
                <a:cs typeface="Times New Roman" panose="02020603050405020304" pitchFamily="18" charset="0"/>
              </a:rPr>
              <a:t>, and racism, a harbinger of Nazi horrors... It would therefore be simply impossible to allow Haeckel’s chief biological principle... to have been also endorsed by Darwin” (Richards, 1992, p. 177).</a:t>
            </a:r>
          </a:p>
          <a:p>
            <a:pPr lvl="1"/>
            <a:endParaRPr lang="en-US" sz="1600" b="0" dirty="0">
              <a:effectLst/>
              <a:latin typeface="Times New Roman" panose="02020603050405020304" pitchFamily="18" charset="0"/>
              <a:cs typeface="Times New Roman" panose="02020603050405020304" pitchFamily="18" charset="0"/>
            </a:endParaRPr>
          </a:p>
          <a:p>
            <a:pPr lvl="1"/>
            <a:r>
              <a:rPr lang="en-US" sz="1600" dirty="0">
                <a:latin typeface="Times New Roman" panose="02020603050405020304" pitchFamily="18" charset="0"/>
                <a:cs typeface="Times New Roman" panose="02020603050405020304" pitchFamily="18" charset="0"/>
              </a:rPr>
              <a:t>“</a:t>
            </a:r>
            <a:r>
              <a:rPr lang="en-US" sz="1600" b="0" dirty="0">
                <a:effectLst/>
                <a:latin typeface="Times New Roman" panose="02020603050405020304" pitchFamily="18" charset="0"/>
                <a:cs typeface="Times New Roman" panose="02020603050405020304" pitchFamily="18" charset="0"/>
              </a:rPr>
              <a:t>Darwin was indeed the architect of the theory that has been reconstructed as </a:t>
            </a:r>
            <a:r>
              <a:rPr lang="en-US" sz="1600" b="0" dirty="0" err="1">
                <a:effectLst/>
                <a:latin typeface="Times New Roman" panose="02020603050405020304" pitchFamily="18" charset="0"/>
                <a:cs typeface="Times New Roman" panose="02020603050405020304" pitchFamily="18" charset="0"/>
              </a:rPr>
              <a:t>neo-Darwinism</a:t>
            </a:r>
            <a:r>
              <a:rPr lang="en-US" sz="1600" b="0" dirty="0">
                <a:effectLst/>
                <a:latin typeface="Times New Roman" panose="02020603050405020304" pitchFamily="18" charset="0"/>
                <a:cs typeface="Times New Roman" panose="02020603050405020304" pitchFamily="18" charset="0"/>
              </a:rPr>
              <a:t>. But the architect was our ancestor, who dwelt happily enough in the nineteenth century” (Richards, 1992, p. 180).</a:t>
            </a:r>
          </a:p>
          <a:p>
            <a:endParaRPr lang="en-US" sz="1100" dirty="0">
              <a:latin typeface="Times New Roman" panose="02020603050405020304" pitchFamily="18" charset="0"/>
              <a:cs typeface="Times New Roman" panose="02020603050405020304" pitchFamily="18" charset="0"/>
            </a:endParaRPr>
          </a:p>
        </p:txBody>
      </p:sp>
      <p:pic>
        <p:nvPicPr>
          <p:cNvPr id="4" name="Picture 3" descr="A person holding a skull&#10;&#10;Description automatically generated">
            <a:extLst>
              <a:ext uri="{FF2B5EF4-FFF2-40B4-BE49-F238E27FC236}">
                <a16:creationId xmlns:a16="http://schemas.microsoft.com/office/drawing/2014/main" id="{EB3D7D82-E889-83AC-250F-B3A52FCA352E}"/>
              </a:ext>
            </a:extLst>
          </p:cNvPr>
          <p:cNvPicPr>
            <a:picLocks noChangeAspect="1"/>
          </p:cNvPicPr>
          <p:nvPr/>
        </p:nvPicPr>
        <p:blipFill>
          <a:blip r:embed="rId3"/>
          <a:srcRect b="4066"/>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5" name="TextBox 4">
            <a:extLst>
              <a:ext uri="{FF2B5EF4-FFF2-40B4-BE49-F238E27FC236}">
                <a16:creationId xmlns:a16="http://schemas.microsoft.com/office/drawing/2014/main" id="{B3B426BC-7D21-4422-7F78-C91D51A5D458}"/>
              </a:ext>
            </a:extLst>
          </p:cNvPr>
          <p:cNvSpPr txBox="1"/>
          <p:nvPr/>
        </p:nvSpPr>
        <p:spPr>
          <a:xfrm>
            <a:off x="0" y="6224483"/>
            <a:ext cx="6857796" cy="646331"/>
          </a:xfrm>
          <a:prstGeom prst="rect">
            <a:avLst/>
          </a:prstGeom>
          <a:noFill/>
        </p:spPr>
        <p:txBody>
          <a:bodyPr wrap="square" rtlCol="0">
            <a:spAutoFit/>
          </a:bodyPr>
          <a:lstStyle/>
          <a:p>
            <a:r>
              <a:rPr lang="en-US" sz="1200" b="0" i="1" dirty="0">
                <a:solidFill>
                  <a:srgbClr val="303030"/>
                </a:solidFill>
                <a:effectLst/>
                <a:latin typeface="Google Sans Text"/>
              </a:rPr>
              <a:t>Ernst Haeckel, 1834–1919, who gave currency to the biogenetic law</a:t>
            </a:r>
            <a:r>
              <a:rPr lang="en-US" sz="1200" b="0" i="0" dirty="0">
                <a:solidFill>
                  <a:srgbClr val="303030"/>
                </a:solidFill>
                <a:effectLst/>
                <a:latin typeface="Google Sans Text"/>
              </a:rPr>
              <a:t>. Haeckel became the "</a:t>
            </a:r>
            <a:r>
              <a:rPr lang="en-US" sz="1200" b="0" i="0" dirty="0" err="1">
                <a:solidFill>
                  <a:srgbClr val="303030"/>
                </a:solidFill>
                <a:effectLst/>
                <a:latin typeface="Google Sans Text"/>
              </a:rPr>
              <a:t>bete</a:t>
            </a:r>
            <a:r>
              <a:rPr lang="en-US" sz="1200" b="0" i="0" dirty="0">
                <a:solidFill>
                  <a:srgbClr val="303030"/>
                </a:solidFill>
                <a:effectLst/>
                <a:latin typeface="Google Sans Text"/>
              </a:rPr>
              <a:t> noire" of modern Darwinians. Historians argue Darwin must have rejected recapitulation to avoid sharing principles that Gould links to the "rise of Nazism".</a:t>
            </a:r>
            <a:endParaRPr lang="en-US" sz="1200" dirty="0"/>
          </a:p>
        </p:txBody>
      </p:sp>
    </p:spTree>
    <p:extLst>
      <p:ext uri="{BB962C8B-B14F-4D97-AF65-F5344CB8AC3E}">
        <p14:creationId xmlns:p14="http://schemas.microsoft.com/office/powerpoint/2010/main" val="506514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C0F9-7DAB-9690-6CC1-8DE737929CF1}"/>
              </a:ext>
            </a:extLst>
          </p:cNvPr>
          <p:cNvSpPr>
            <a:spLocks noGrp="1"/>
          </p:cNvSpPr>
          <p:nvPr>
            <p:ph type="title"/>
          </p:nvPr>
        </p:nvSpPr>
        <p:spPr>
          <a:xfrm>
            <a:off x="141514" y="94455"/>
            <a:ext cx="10515600" cy="1325563"/>
          </a:xfrm>
        </p:spPr>
        <p:txBody>
          <a:bodyPr/>
          <a:lstStyle/>
          <a:p>
            <a:r>
              <a:rPr lang="en-US" dirty="0"/>
              <a:t>Sources</a:t>
            </a:r>
          </a:p>
        </p:txBody>
      </p:sp>
      <p:sp>
        <p:nvSpPr>
          <p:cNvPr id="3" name="Content Placeholder 2">
            <a:extLst>
              <a:ext uri="{FF2B5EF4-FFF2-40B4-BE49-F238E27FC236}">
                <a16:creationId xmlns:a16="http://schemas.microsoft.com/office/drawing/2014/main" id="{22D49EF2-FEF2-AB14-2F2A-C250D0E0A12A}"/>
              </a:ext>
            </a:extLst>
          </p:cNvPr>
          <p:cNvSpPr>
            <a:spLocks noGrp="1"/>
          </p:cNvSpPr>
          <p:nvPr>
            <p:ph idx="1"/>
          </p:nvPr>
        </p:nvSpPr>
        <p:spPr>
          <a:xfrm>
            <a:off x="141514" y="1161596"/>
            <a:ext cx="7217229" cy="4351338"/>
          </a:xfrm>
        </p:spPr>
        <p:txBody>
          <a:bodyPr>
            <a:normAutofit fontScale="25000" lnSpcReduction="20000"/>
          </a:bodyPr>
          <a:lstStyle/>
          <a:p>
            <a:r>
              <a:rPr lang="en-US" sz="5200" b="1" dirty="0">
                <a:effectLst/>
                <a:latin typeface="Times New Roman" panose="02020603050405020304" pitchFamily="18" charset="0"/>
                <a:cs typeface="Times New Roman" panose="02020603050405020304" pitchFamily="18" charset="0"/>
              </a:rPr>
              <a:t>Main Secondary Source:</a:t>
            </a:r>
            <a:endParaRPr lang="en-US" sz="5200" b="0" dirty="0">
              <a:effectLst/>
              <a:latin typeface="Times New Roman" panose="02020603050405020304" pitchFamily="18" charset="0"/>
              <a:cs typeface="Times New Roman" panose="02020603050405020304" pitchFamily="18" charset="0"/>
            </a:endParaRPr>
          </a:p>
          <a:p>
            <a:pPr lvl="1"/>
            <a:r>
              <a:rPr lang="en-US" sz="5200" i="0" dirty="0">
                <a:solidFill>
                  <a:srgbClr val="303030"/>
                </a:solidFill>
                <a:effectLst/>
                <a:latin typeface="Times New Roman" panose="02020603050405020304" pitchFamily="18" charset="0"/>
                <a:cs typeface="Times New Roman" panose="02020603050405020304" pitchFamily="18" charset="0"/>
              </a:rPr>
              <a:t>Richards, R. J. (1992). </a:t>
            </a:r>
            <a:r>
              <a:rPr lang="en-US" sz="5200" i="1" dirty="0">
                <a:solidFill>
                  <a:srgbClr val="303030"/>
                </a:solidFill>
                <a:effectLst/>
                <a:latin typeface="Times New Roman" panose="02020603050405020304" pitchFamily="18" charset="0"/>
                <a:cs typeface="Times New Roman" panose="02020603050405020304" pitchFamily="18" charset="0"/>
              </a:rPr>
              <a:t>The Meaning of Evolution: The Morphological Construction and Ideological Reconstruction of Darwin's Theory</a:t>
            </a:r>
            <a:r>
              <a:rPr lang="en-US" sz="5200" i="0" dirty="0">
                <a:solidFill>
                  <a:srgbClr val="303030"/>
                </a:solidFill>
                <a:effectLst/>
                <a:latin typeface="Times New Roman" panose="02020603050405020304" pitchFamily="18" charset="0"/>
                <a:cs typeface="Times New Roman" panose="02020603050405020304" pitchFamily="18" charset="0"/>
              </a:rPr>
              <a:t>. University of Chicago Press.</a:t>
            </a:r>
          </a:p>
          <a:p>
            <a:r>
              <a:rPr lang="en-US" sz="5200" b="1" dirty="0">
                <a:effectLst/>
                <a:latin typeface="Times New Roman" panose="02020603050405020304" pitchFamily="18" charset="0"/>
                <a:cs typeface="Times New Roman" panose="02020603050405020304" pitchFamily="18" charset="0"/>
              </a:rPr>
              <a:t>Primary Sources (Cited within Richards, 1992):</a:t>
            </a:r>
            <a:endParaRPr lang="en-US" sz="5200" b="0" dirty="0">
              <a:effectLst/>
              <a:latin typeface="Times New Roman" panose="02020603050405020304" pitchFamily="18" charset="0"/>
              <a:cs typeface="Times New Roman" panose="02020603050405020304" pitchFamily="18" charset="0"/>
            </a:endParaRPr>
          </a:p>
          <a:p>
            <a:pPr lvl="1"/>
            <a:r>
              <a:rPr lang="en-US" sz="5200" i="0" dirty="0">
                <a:solidFill>
                  <a:srgbClr val="303030"/>
                </a:solidFill>
                <a:effectLst/>
                <a:latin typeface="Times New Roman" panose="02020603050405020304" pitchFamily="18" charset="0"/>
                <a:cs typeface="Times New Roman" panose="02020603050405020304" pitchFamily="18" charset="0"/>
              </a:rPr>
              <a:t>Agassiz, L. (1850). </a:t>
            </a:r>
            <a:r>
              <a:rPr lang="en-US" sz="5200" i="1" dirty="0">
                <a:solidFill>
                  <a:srgbClr val="303030"/>
                </a:solidFill>
                <a:effectLst/>
                <a:latin typeface="Times New Roman" panose="02020603050405020304" pitchFamily="18" charset="0"/>
                <a:cs typeface="Times New Roman" panose="02020603050405020304" pitchFamily="18" charset="0"/>
              </a:rPr>
              <a:t>Lake Superior: Its Physical Character, Vegetation, and Animals</a:t>
            </a:r>
            <a:r>
              <a:rPr lang="en-US" sz="5200" i="0" dirty="0">
                <a:solidFill>
                  <a:srgbClr val="303030"/>
                </a:solidFill>
                <a:effectLst/>
                <a:latin typeface="Times New Roman" panose="02020603050405020304" pitchFamily="18" charset="0"/>
                <a:cs typeface="Times New Roman" panose="02020603050405020304" pitchFamily="18" charset="0"/>
              </a:rPr>
              <a:t>.</a:t>
            </a:r>
          </a:p>
          <a:p>
            <a:pPr lvl="1"/>
            <a:r>
              <a:rPr lang="en-US" sz="5200" i="0" dirty="0" err="1">
                <a:solidFill>
                  <a:srgbClr val="303030"/>
                </a:solidFill>
                <a:effectLst/>
                <a:latin typeface="Times New Roman" panose="02020603050405020304" pitchFamily="18" charset="0"/>
                <a:cs typeface="Times New Roman" panose="02020603050405020304" pitchFamily="18" charset="0"/>
              </a:rPr>
              <a:t>Autenrieth</a:t>
            </a:r>
            <a:r>
              <a:rPr lang="en-US" sz="5200" i="0" dirty="0">
                <a:solidFill>
                  <a:srgbClr val="303030"/>
                </a:solidFill>
                <a:effectLst/>
                <a:latin typeface="Times New Roman" panose="02020603050405020304" pitchFamily="18" charset="0"/>
                <a:cs typeface="Times New Roman" panose="02020603050405020304" pitchFamily="18" charset="0"/>
              </a:rPr>
              <a:t>, J. H. (1797). </a:t>
            </a:r>
            <a:r>
              <a:rPr lang="en-US" sz="5200" i="1" dirty="0" err="1">
                <a:solidFill>
                  <a:srgbClr val="303030"/>
                </a:solidFill>
                <a:effectLst/>
                <a:latin typeface="Times New Roman" panose="02020603050405020304" pitchFamily="18" charset="0"/>
                <a:cs typeface="Times New Roman" panose="02020603050405020304" pitchFamily="18" charset="0"/>
              </a:rPr>
              <a:t>Supplementa</a:t>
            </a:r>
            <a:r>
              <a:rPr lang="en-US" sz="5200" i="1" dirty="0">
                <a:solidFill>
                  <a:srgbClr val="303030"/>
                </a:solidFill>
                <a:effectLst/>
                <a:latin typeface="Times New Roman" panose="02020603050405020304" pitchFamily="18" charset="0"/>
                <a:cs typeface="Times New Roman" panose="02020603050405020304" pitchFamily="18" charset="0"/>
              </a:rPr>
              <a:t> ad </a:t>
            </a:r>
            <a:r>
              <a:rPr lang="en-US" sz="5200" i="1" dirty="0" err="1">
                <a:solidFill>
                  <a:srgbClr val="303030"/>
                </a:solidFill>
                <a:effectLst/>
                <a:latin typeface="Times New Roman" panose="02020603050405020304" pitchFamily="18" charset="0"/>
                <a:cs typeface="Times New Roman" panose="02020603050405020304" pitchFamily="18" charset="0"/>
              </a:rPr>
              <a:t>historiam</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embryonis</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humani</a:t>
            </a:r>
            <a:r>
              <a:rPr lang="en-US" sz="5200" i="0" dirty="0">
                <a:solidFill>
                  <a:srgbClr val="303030"/>
                </a:solidFill>
                <a:effectLst/>
                <a:latin typeface="Times New Roman" panose="02020603050405020304" pitchFamily="18" charset="0"/>
                <a:cs typeface="Times New Roman" panose="02020603050405020304" pitchFamily="18" charset="0"/>
              </a:rPr>
              <a:t>.</a:t>
            </a:r>
          </a:p>
          <a:p>
            <a:pPr lvl="1"/>
            <a:r>
              <a:rPr lang="en-US" sz="5200" i="0" dirty="0">
                <a:solidFill>
                  <a:srgbClr val="303030"/>
                </a:solidFill>
                <a:effectLst/>
                <a:latin typeface="Times New Roman" panose="02020603050405020304" pitchFamily="18" charset="0"/>
                <a:cs typeface="Times New Roman" panose="02020603050405020304" pitchFamily="18" charset="0"/>
              </a:rPr>
              <a:t>Darwin, C. (1837). </a:t>
            </a:r>
            <a:r>
              <a:rPr lang="en-US" sz="5200" i="1" dirty="0">
                <a:solidFill>
                  <a:srgbClr val="303030"/>
                </a:solidFill>
                <a:effectLst/>
                <a:latin typeface="Times New Roman" panose="02020603050405020304" pitchFamily="18" charset="0"/>
                <a:cs typeface="Times New Roman" panose="02020603050405020304" pitchFamily="18" charset="0"/>
              </a:rPr>
              <a:t>Notebook B (Transmutation)</a:t>
            </a:r>
            <a:r>
              <a:rPr lang="en-US" sz="5200" i="0" dirty="0">
                <a:solidFill>
                  <a:srgbClr val="303030"/>
                </a:solidFill>
                <a:effectLst/>
                <a:latin typeface="Times New Roman" panose="02020603050405020304" pitchFamily="18" charset="0"/>
                <a:cs typeface="Times New Roman" panose="02020603050405020304" pitchFamily="18" charset="0"/>
              </a:rPr>
              <a:t>.</a:t>
            </a:r>
          </a:p>
          <a:p>
            <a:pPr lvl="1"/>
            <a:r>
              <a:rPr lang="en-US" sz="5200" i="0" dirty="0">
                <a:solidFill>
                  <a:srgbClr val="303030"/>
                </a:solidFill>
                <a:effectLst/>
                <a:latin typeface="Times New Roman" panose="02020603050405020304" pitchFamily="18" charset="0"/>
                <a:cs typeface="Times New Roman" panose="02020603050405020304" pitchFamily="18" charset="0"/>
              </a:rPr>
              <a:t>Darwin, C. (1849). </a:t>
            </a:r>
            <a:r>
              <a:rPr lang="en-US" sz="5200" i="1" dirty="0">
                <a:solidFill>
                  <a:srgbClr val="303030"/>
                </a:solidFill>
                <a:effectLst/>
                <a:latin typeface="Times New Roman" panose="02020603050405020304" pitchFamily="18" charset="0"/>
                <a:cs typeface="Times New Roman" panose="02020603050405020304" pitchFamily="18" charset="0"/>
              </a:rPr>
              <a:t>Annotation in Owen’s On the Nature of Limbs</a:t>
            </a:r>
            <a:r>
              <a:rPr lang="en-US" sz="5200" i="0" dirty="0">
                <a:solidFill>
                  <a:srgbClr val="303030"/>
                </a:solidFill>
                <a:effectLst/>
                <a:latin typeface="Times New Roman" panose="02020603050405020304" pitchFamily="18" charset="0"/>
                <a:cs typeface="Times New Roman" panose="02020603050405020304" pitchFamily="18" charset="0"/>
              </a:rPr>
              <a:t>.</a:t>
            </a:r>
          </a:p>
          <a:p>
            <a:pPr lvl="1"/>
            <a:r>
              <a:rPr lang="en-US" sz="5200" i="0" dirty="0">
                <a:solidFill>
                  <a:srgbClr val="303030"/>
                </a:solidFill>
                <a:effectLst/>
                <a:latin typeface="Times New Roman" panose="02020603050405020304" pitchFamily="18" charset="0"/>
                <a:cs typeface="Times New Roman" panose="02020603050405020304" pitchFamily="18" charset="0"/>
              </a:rPr>
              <a:t>Darwin, C. (1859). </a:t>
            </a:r>
            <a:r>
              <a:rPr lang="en-US" sz="5200" i="1" dirty="0">
                <a:solidFill>
                  <a:srgbClr val="303030"/>
                </a:solidFill>
                <a:effectLst/>
                <a:latin typeface="Times New Roman" panose="02020603050405020304" pitchFamily="18" charset="0"/>
                <a:cs typeface="Times New Roman" panose="02020603050405020304" pitchFamily="18" charset="0"/>
              </a:rPr>
              <a:t>On the Origin of Species by Means of Natural Selection</a:t>
            </a:r>
            <a:r>
              <a:rPr lang="en-US" sz="5200" i="0" dirty="0">
                <a:solidFill>
                  <a:srgbClr val="303030"/>
                </a:solidFill>
                <a:effectLst/>
                <a:latin typeface="Times New Roman" panose="02020603050405020304" pitchFamily="18" charset="0"/>
                <a:cs typeface="Times New Roman" panose="02020603050405020304" pitchFamily="18" charset="0"/>
              </a:rPr>
              <a:t>.</a:t>
            </a:r>
          </a:p>
          <a:p>
            <a:pPr lvl="1"/>
            <a:r>
              <a:rPr lang="en-US" sz="5200" i="0" dirty="0">
                <a:solidFill>
                  <a:srgbClr val="303030"/>
                </a:solidFill>
                <a:effectLst/>
                <a:latin typeface="Times New Roman" panose="02020603050405020304" pitchFamily="18" charset="0"/>
                <a:cs typeface="Times New Roman" panose="02020603050405020304" pitchFamily="18" charset="0"/>
              </a:rPr>
              <a:t>Darwin, C. (1871). </a:t>
            </a:r>
            <a:r>
              <a:rPr lang="en-US" sz="5200" i="1" dirty="0">
                <a:solidFill>
                  <a:srgbClr val="303030"/>
                </a:solidFill>
                <a:effectLst/>
                <a:latin typeface="Times New Roman" panose="02020603050405020304" pitchFamily="18" charset="0"/>
                <a:cs typeface="Times New Roman" panose="02020603050405020304" pitchFamily="18" charset="0"/>
              </a:rPr>
              <a:t>The Descent of Man, and Selection in Relation to Sex</a:t>
            </a:r>
            <a:r>
              <a:rPr lang="en-US" sz="5200" i="0" dirty="0">
                <a:solidFill>
                  <a:srgbClr val="303030"/>
                </a:solidFill>
                <a:effectLst/>
                <a:latin typeface="Times New Roman" panose="02020603050405020304" pitchFamily="18" charset="0"/>
                <a:cs typeface="Times New Roman" panose="02020603050405020304" pitchFamily="18" charset="0"/>
              </a:rPr>
              <a:t>.</a:t>
            </a:r>
          </a:p>
          <a:p>
            <a:pPr lvl="1"/>
            <a:r>
              <a:rPr lang="en-US" sz="5200" i="0" dirty="0">
                <a:solidFill>
                  <a:srgbClr val="303030"/>
                </a:solidFill>
                <a:effectLst/>
                <a:latin typeface="Times New Roman" panose="02020603050405020304" pitchFamily="18" charset="0"/>
                <a:cs typeface="Times New Roman" panose="02020603050405020304" pitchFamily="18" charset="0"/>
              </a:rPr>
              <a:t>Darwin, C. (1872). </a:t>
            </a:r>
            <a:r>
              <a:rPr lang="en-US" sz="5200" i="1" dirty="0">
                <a:solidFill>
                  <a:srgbClr val="303030"/>
                </a:solidFill>
                <a:effectLst/>
                <a:latin typeface="Times New Roman" panose="02020603050405020304" pitchFamily="18" charset="0"/>
                <a:cs typeface="Times New Roman" panose="02020603050405020304" pitchFamily="18" charset="0"/>
              </a:rPr>
              <a:t>On the Origin of Species</a:t>
            </a:r>
            <a:r>
              <a:rPr lang="en-US" sz="5200" i="0" dirty="0">
                <a:solidFill>
                  <a:srgbClr val="303030"/>
                </a:solidFill>
                <a:effectLst/>
                <a:latin typeface="Times New Roman" panose="02020603050405020304" pitchFamily="18" charset="0"/>
                <a:cs typeface="Times New Roman" panose="02020603050405020304" pitchFamily="18" charset="0"/>
              </a:rPr>
              <a:t> (6th ed.).</a:t>
            </a:r>
          </a:p>
          <a:p>
            <a:pPr lvl="1"/>
            <a:r>
              <a:rPr lang="en-US" sz="5200" i="0" dirty="0">
                <a:solidFill>
                  <a:srgbClr val="303030"/>
                </a:solidFill>
                <a:effectLst/>
                <a:latin typeface="Times New Roman" panose="02020603050405020304" pitchFamily="18" charset="0"/>
                <a:cs typeface="Times New Roman" panose="02020603050405020304" pitchFamily="18" charset="0"/>
              </a:rPr>
              <a:t>Goethe, J. W. von. (1795). </a:t>
            </a:r>
            <a:r>
              <a:rPr lang="en-US" sz="5200" i="1" dirty="0" err="1">
                <a:solidFill>
                  <a:srgbClr val="303030"/>
                </a:solidFill>
                <a:effectLst/>
                <a:latin typeface="Times New Roman" panose="02020603050405020304" pitchFamily="18" charset="0"/>
                <a:cs typeface="Times New Roman" panose="02020603050405020304" pitchFamily="18" charset="0"/>
              </a:rPr>
              <a:t>Erster</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Entwurf</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einer</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allgemeinen</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Einleitung</a:t>
            </a:r>
            <a:r>
              <a:rPr lang="en-US" sz="5200" i="1" dirty="0">
                <a:solidFill>
                  <a:srgbClr val="303030"/>
                </a:solidFill>
                <a:effectLst/>
                <a:latin typeface="Times New Roman" panose="02020603050405020304" pitchFamily="18" charset="0"/>
                <a:cs typeface="Times New Roman" panose="02020603050405020304" pitchFamily="18" charset="0"/>
              </a:rPr>
              <a:t> in die </a:t>
            </a:r>
            <a:r>
              <a:rPr lang="en-US" sz="5200" i="1" dirty="0" err="1">
                <a:solidFill>
                  <a:srgbClr val="303030"/>
                </a:solidFill>
                <a:effectLst/>
                <a:latin typeface="Times New Roman" panose="02020603050405020304" pitchFamily="18" charset="0"/>
                <a:cs typeface="Times New Roman" panose="02020603050405020304" pitchFamily="18" charset="0"/>
              </a:rPr>
              <a:t>vergleichende</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Anatomie</a:t>
            </a:r>
            <a:r>
              <a:rPr lang="en-US" sz="5200" i="0" dirty="0">
                <a:solidFill>
                  <a:srgbClr val="303030"/>
                </a:solidFill>
                <a:effectLst/>
                <a:latin typeface="Times New Roman" panose="02020603050405020304" pitchFamily="18" charset="0"/>
                <a:cs typeface="Times New Roman" panose="02020603050405020304" pitchFamily="18" charset="0"/>
              </a:rPr>
              <a:t>.</a:t>
            </a:r>
          </a:p>
          <a:p>
            <a:pPr lvl="1"/>
            <a:r>
              <a:rPr lang="en-US" sz="5200" i="0" dirty="0">
                <a:solidFill>
                  <a:srgbClr val="303030"/>
                </a:solidFill>
                <a:effectLst/>
                <a:latin typeface="Times New Roman" panose="02020603050405020304" pitchFamily="18" charset="0"/>
                <a:cs typeface="Times New Roman" panose="02020603050405020304" pitchFamily="18" charset="0"/>
              </a:rPr>
              <a:t>Goethe, J. W. von. (1796). </a:t>
            </a:r>
            <a:r>
              <a:rPr lang="en-US" sz="5200" i="1" dirty="0" err="1">
                <a:solidFill>
                  <a:srgbClr val="303030"/>
                </a:solidFill>
                <a:effectLst/>
                <a:latin typeface="Times New Roman" panose="02020603050405020304" pitchFamily="18" charset="0"/>
                <a:cs typeface="Times New Roman" panose="02020603050405020304" pitchFamily="18" charset="0"/>
              </a:rPr>
              <a:t>Vorträge</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über</a:t>
            </a:r>
            <a:r>
              <a:rPr lang="en-US" sz="5200" i="1" dirty="0">
                <a:solidFill>
                  <a:srgbClr val="303030"/>
                </a:solidFill>
                <a:effectLst/>
                <a:latin typeface="Times New Roman" panose="02020603050405020304" pitchFamily="18" charset="0"/>
                <a:cs typeface="Times New Roman" panose="02020603050405020304" pitchFamily="18" charset="0"/>
              </a:rPr>
              <a:t> die </a:t>
            </a:r>
            <a:r>
              <a:rPr lang="en-US" sz="5200" i="1" dirty="0" err="1">
                <a:solidFill>
                  <a:srgbClr val="303030"/>
                </a:solidFill>
                <a:effectLst/>
                <a:latin typeface="Times New Roman" panose="02020603050405020304" pitchFamily="18" charset="0"/>
                <a:cs typeface="Times New Roman" panose="02020603050405020304" pitchFamily="18" charset="0"/>
              </a:rPr>
              <a:t>drei</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ersten</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Kapitel</a:t>
            </a:r>
            <a:r>
              <a:rPr lang="en-US" sz="5200" i="1" dirty="0">
                <a:solidFill>
                  <a:srgbClr val="303030"/>
                </a:solidFill>
                <a:effectLst/>
                <a:latin typeface="Times New Roman" panose="02020603050405020304" pitchFamily="18" charset="0"/>
                <a:cs typeface="Times New Roman" panose="02020603050405020304" pitchFamily="18" charset="0"/>
              </a:rPr>
              <a:t> des </a:t>
            </a:r>
            <a:r>
              <a:rPr lang="en-US" sz="5200" i="1" dirty="0" err="1">
                <a:solidFill>
                  <a:srgbClr val="303030"/>
                </a:solidFill>
                <a:effectLst/>
                <a:latin typeface="Times New Roman" panose="02020603050405020304" pitchFamily="18" charset="0"/>
                <a:cs typeface="Times New Roman" panose="02020603050405020304" pitchFamily="18" charset="0"/>
              </a:rPr>
              <a:t>Entwurfs</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einer</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allgemeinen</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Einleitung</a:t>
            </a:r>
            <a:r>
              <a:rPr lang="en-US" sz="5200" i="1" dirty="0">
                <a:solidFill>
                  <a:srgbClr val="303030"/>
                </a:solidFill>
                <a:effectLst/>
                <a:latin typeface="Times New Roman" panose="02020603050405020304" pitchFamily="18" charset="0"/>
                <a:cs typeface="Times New Roman" panose="02020603050405020304" pitchFamily="18" charset="0"/>
              </a:rPr>
              <a:t> in die </a:t>
            </a:r>
            <a:r>
              <a:rPr lang="en-US" sz="5200" i="1" dirty="0" err="1">
                <a:solidFill>
                  <a:srgbClr val="303030"/>
                </a:solidFill>
                <a:effectLst/>
                <a:latin typeface="Times New Roman" panose="02020603050405020304" pitchFamily="18" charset="0"/>
                <a:cs typeface="Times New Roman" panose="02020603050405020304" pitchFamily="18" charset="0"/>
              </a:rPr>
              <a:t>vergleichende</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Anatomie</a:t>
            </a:r>
            <a:r>
              <a:rPr lang="en-US" sz="5200" i="0" dirty="0">
                <a:solidFill>
                  <a:srgbClr val="303030"/>
                </a:solidFill>
                <a:effectLst/>
                <a:latin typeface="Times New Roman" panose="02020603050405020304" pitchFamily="18" charset="0"/>
                <a:cs typeface="Times New Roman" panose="02020603050405020304" pitchFamily="18" charset="0"/>
              </a:rPr>
              <a:t>.</a:t>
            </a:r>
          </a:p>
          <a:p>
            <a:pPr lvl="1"/>
            <a:r>
              <a:rPr lang="en-US" sz="5200" i="0" dirty="0">
                <a:solidFill>
                  <a:srgbClr val="303030"/>
                </a:solidFill>
                <a:effectLst/>
                <a:latin typeface="Times New Roman" panose="02020603050405020304" pitchFamily="18" charset="0"/>
                <a:cs typeface="Times New Roman" panose="02020603050405020304" pitchFamily="18" charset="0"/>
              </a:rPr>
              <a:t>Gould, S. J. (1977). </a:t>
            </a:r>
            <a:r>
              <a:rPr lang="en-US" sz="5200" i="1" dirty="0">
                <a:solidFill>
                  <a:srgbClr val="303030"/>
                </a:solidFill>
                <a:effectLst/>
                <a:latin typeface="Times New Roman" panose="02020603050405020304" pitchFamily="18" charset="0"/>
                <a:cs typeface="Times New Roman" panose="02020603050405020304" pitchFamily="18" charset="0"/>
              </a:rPr>
              <a:t>Ontogeny and Phylogeny</a:t>
            </a:r>
            <a:r>
              <a:rPr lang="en-US" sz="5200" i="0" dirty="0">
                <a:solidFill>
                  <a:srgbClr val="303030"/>
                </a:solidFill>
                <a:effectLst/>
                <a:latin typeface="Times New Roman" panose="02020603050405020304" pitchFamily="18" charset="0"/>
                <a:cs typeface="Times New Roman" panose="02020603050405020304" pitchFamily="18" charset="0"/>
              </a:rPr>
              <a:t>.</a:t>
            </a:r>
          </a:p>
          <a:p>
            <a:pPr lvl="1"/>
            <a:r>
              <a:rPr lang="en-US" sz="5200" i="0" dirty="0">
                <a:solidFill>
                  <a:srgbClr val="303030"/>
                </a:solidFill>
                <a:effectLst/>
                <a:latin typeface="Times New Roman" panose="02020603050405020304" pitchFamily="18" charset="0"/>
                <a:cs typeface="Times New Roman" panose="02020603050405020304" pitchFamily="18" charset="0"/>
              </a:rPr>
              <a:t>Haeckel, E. (1866). </a:t>
            </a:r>
            <a:r>
              <a:rPr lang="en-US" sz="5200" i="1" dirty="0" err="1">
                <a:solidFill>
                  <a:srgbClr val="303030"/>
                </a:solidFill>
                <a:effectLst/>
                <a:latin typeface="Times New Roman" panose="02020603050405020304" pitchFamily="18" charset="0"/>
                <a:cs typeface="Times New Roman" panose="02020603050405020304" pitchFamily="18" charset="0"/>
              </a:rPr>
              <a:t>Generelle</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Morphologie</a:t>
            </a:r>
            <a:r>
              <a:rPr lang="en-US" sz="5200" i="1" dirty="0">
                <a:solidFill>
                  <a:srgbClr val="303030"/>
                </a:solidFill>
                <a:effectLst/>
                <a:latin typeface="Times New Roman" panose="02020603050405020304" pitchFamily="18" charset="0"/>
                <a:cs typeface="Times New Roman" panose="02020603050405020304" pitchFamily="18" charset="0"/>
              </a:rPr>
              <a:t> der </a:t>
            </a:r>
            <a:r>
              <a:rPr lang="en-US" sz="5200" i="1" dirty="0" err="1">
                <a:solidFill>
                  <a:srgbClr val="303030"/>
                </a:solidFill>
                <a:effectLst/>
                <a:latin typeface="Times New Roman" panose="02020603050405020304" pitchFamily="18" charset="0"/>
                <a:cs typeface="Times New Roman" panose="02020603050405020304" pitchFamily="18" charset="0"/>
              </a:rPr>
              <a:t>Organismen</a:t>
            </a:r>
            <a:r>
              <a:rPr lang="en-US" sz="5200" i="0" dirty="0">
                <a:solidFill>
                  <a:srgbClr val="303030"/>
                </a:solidFill>
                <a:effectLst/>
                <a:latin typeface="Times New Roman" panose="02020603050405020304" pitchFamily="18" charset="0"/>
                <a:cs typeface="Times New Roman" panose="02020603050405020304" pitchFamily="18" charset="0"/>
              </a:rPr>
              <a:t>.</a:t>
            </a:r>
          </a:p>
          <a:p>
            <a:pPr lvl="1"/>
            <a:r>
              <a:rPr lang="en-US" sz="5200" i="0" dirty="0">
                <a:solidFill>
                  <a:srgbClr val="303030"/>
                </a:solidFill>
                <a:effectLst/>
                <a:latin typeface="Times New Roman" panose="02020603050405020304" pitchFamily="18" charset="0"/>
                <a:cs typeface="Times New Roman" panose="02020603050405020304" pitchFamily="18" charset="0"/>
              </a:rPr>
              <a:t>Haller, A. von. (1744). </a:t>
            </a:r>
            <a:r>
              <a:rPr lang="en-US" sz="5200" i="1" dirty="0" err="1">
                <a:solidFill>
                  <a:srgbClr val="303030"/>
                </a:solidFill>
                <a:effectLst/>
                <a:latin typeface="Times New Roman" panose="02020603050405020304" pitchFamily="18" charset="0"/>
                <a:cs typeface="Times New Roman" panose="02020603050405020304" pitchFamily="18" charset="0"/>
              </a:rPr>
              <a:t>Praelectiones</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academicae</a:t>
            </a:r>
            <a:r>
              <a:rPr lang="en-US" sz="5200" i="0" dirty="0">
                <a:solidFill>
                  <a:srgbClr val="303030"/>
                </a:solidFill>
                <a:effectLst/>
                <a:latin typeface="Times New Roman" panose="02020603050405020304" pitchFamily="18" charset="0"/>
                <a:cs typeface="Times New Roman" panose="02020603050405020304" pitchFamily="18" charset="0"/>
              </a:rPr>
              <a:t>.</a:t>
            </a:r>
          </a:p>
          <a:p>
            <a:pPr lvl="1"/>
            <a:r>
              <a:rPr lang="en-US" sz="5200" i="0" dirty="0">
                <a:solidFill>
                  <a:srgbClr val="303030"/>
                </a:solidFill>
                <a:effectLst/>
                <a:latin typeface="Times New Roman" panose="02020603050405020304" pitchFamily="18" charset="0"/>
                <a:cs typeface="Times New Roman" panose="02020603050405020304" pitchFamily="18" charset="0"/>
              </a:rPr>
              <a:t>Kielmeyer, K. F. (1793). </a:t>
            </a:r>
            <a:r>
              <a:rPr lang="en-US" sz="5200" i="1" dirty="0" err="1">
                <a:solidFill>
                  <a:srgbClr val="303030"/>
                </a:solidFill>
                <a:effectLst/>
                <a:latin typeface="Times New Roman" panose="02020603050405020304" pitchFamily="18" charset="0"/>
                <a:cs typeface="Times New Roman" panose="02020603050405020304" pitchFamily="18" charset="0"/>
              </a:rPr>
              <a:t>Ueber</a:t>
            </a:r>
            <a:r>
              <a:rPr lang="en-US" sz="5200" i="1" dirty="0">
                <a:solidFill>
                  <a:srgbClr val="303030"/>
                </a:solidFill>
                <a:effectLst/>
                <a:latin typeface="Times New Roman" panose="02020603050405020304" pitchFamily="18" charset="0"/>
                <a:cs typeface="Times New Roman" panose="02020603050405020304" pitchFamily="18" charset="0"/>
              </a:rPr>
              <a:t> die </a:t>
            </a:r>
            <a:r>
              <a:rPr lang="en-US" sz="5200" i="1" dirty="0" err="1">
                <a:solidFill>
                  <a:srgbClr val="303030"/>
                </a:solidFill>
                <a:effectLst/>
                <a:latin typeface="Times New Roman" panose="02020603050405020304" pitchFamily="18" charset="0"/>
                <a:cs typeface="Times New Roman" panose="02020603050405020304" pitchFamily="18" charset="0"/>
              </a:rPr>
              <a:t>Verhältnisse</a:t>
            </a:r>
            <a:r>
              <a:rPr lang="en-US" sz="5200" i="1" dirty="0">
                <a:solidFill>
                  <a:srgbClr val="303030"/>
                </a:solidFill>
                <a:effectLst/>
                <a:latin typeface="Times New Roman" panose="02020603050405020304" pitchFamily="18" charset="0"/>
                <a:cs typeface="Times New Roman" panose="02020603050405020304" pitchFamily="18" charset="0"/>
              </a:rPr>
              <a:t> der </a:t>
            </a:r>
            <a:r>
              <a:rPr lang="en-US" sz="5200" i="1" dirty="0" err="1">
                <a:solidFill>
                  <a:srgbClr val="303030"/>
                </a:solidFill>
                <a:effectLst/>
                <a:latin typeface="Times New Roman" panose="02020603050405020304" pitchFamily="18" charset="0"/>
                <a:cs typeface="Times New Roman" panose="02020603050405020304" pitchFamily="18" charset="0"/>
              </a:rPr>
              <a:t>organischen</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Kräfte</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unter</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einander</a:t>
            </a:r>
            <a:r>
              <a:rPr lang="en-US" sz="5200" i="1" dirty="0">
                <a:solidFill>
                  <a:srgbClr val="303030"/>
                </a:solidFill>
                <a:effectLst/>
                <a:latin typeface="Times New Roman" panose="02020603050405020304" pitchFamily="18" charset="0"/>
                <a:cs typeface="Times New Roman" panose="02020603050405020304" pitchFamily="18" charset="0"/>
              </a:rPr>
              <a:t> in der </a:t>
            </a:r>
            <a:r>
              <a:rPr lang="en-US" sz="5200" i="1" dirty="0" err="1">
                <a:solidFill>
                  <a:srgbClr val="303030"/>
                </a:solidFill>
                <a:effectLst/>
                <a:latin typeface="Times New Roman" panose="02020603050405020304" pitchFamily="18" charset="0"/>
                <a:cs typeface="Times New Roman" panose="02020603050405020304" pitchFamily="18" charset="0"/>
              </a:rPr>
              <a:t>Reihe</a:t>
            </a:r>
            <a:r>
              <a:rPr lang="en-US" sz="5200" i="1" dirty="0">
                <a:solidFill>
                  <a:srgbClr val="303030"/>
                </a:solidFill>
                <a:effectLst/>
                <a:latin typeface="Times New Roman" panose="02020603050405020304" pitchFamily="18" charset="0"/>
                <a:cs typeface="Times New Roman" panose="02020603050405020304" pitchFamily="18" charset="0"/>
              </a:rPr>
              <a:t> der </a:t>
            </a:r>
            <a:r>
              <a:rPr lang="en-US" sz="5200" i="1" dirty="0" err="1">
                <a:solidFill>
                  <a:srgbClr val="303030"/>
                </a:solidFill>
                <a:effectLst/>
                <a:latin typeface="Times New Roman" panose="02020603050405020304" pitchFamily="18" charset="0"/>
                <a:cs typeface="Times New Roman" panose="02020603050405020304" pitchFamily="18" charset="0"/>
              </a:rPr>
              <a:t>verschiedenen</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Organisation</a:t>
            </a:r>
            <a:r>
              <a:rPr lang="en-US" sz="5200" i="0" dirty="0">
                <a:solidFill>
                  <a:srgbClr val="303030"/>
                </a:solidFill>
                <a:effectLst/>
                <a:latin typeface="Times New Roman" panose="02020603050405020304" pitchFamily="18" charset="0"/>
                <a:cs typeface="Times New Roman" panose="02020603050405020304" pitchFamily="18" charset="0"/>
              </a:rPr>
              <a:t>.</a:t>
            </a:r>
          </a:p>
          <a:p>
            <a:pPr lvl="1"/>
            <a:r>
              <a:rPr lang="en-US" sz="5200" i="0" dirty="0">
                <a:solidFill>
                  <a:srgbClr val="303030"/>
                </a:solidFill>
                <a:effectLst/>
                <a:latin typeface="Times New Roman" panose="02020603050405020304" pitchFamily="18" charset="0"/>
                <a:cs typeface="Times New Roman" panose="02020603050405020304" pitchFamily="18" charset="0"/>
              </a:rPr>
              <a:t>Meckel, J. F. (1806). </a:t>
            </a:r>
            <a:r>
              <a:rPr lang="en-US" sz="5200" i="1" dirty="0" err="1">
                <a:solidFill>
                  <a:srgbClr val="303030"/>
                </a:solidFill>
                <a:effectLst/>
                <a:latin typeface="Times New Roman" panose="02020603050405020304" pitchFamily="18" charset="0"/>
                <a:cs typeface="Times New Roman" panose="02020603050405020304" pitchFamily="18" charset="0"/>
              </a:rPr>
              <a:t>Abhandlungen</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aus</a:t>
            </a:r>
            <a:r>
              <a:rPr lang="en-US" sz="5200" i="1" dirty="0">
                <a:solidFill>
                  <a:srgbClr val="303030"/>
                </a:solidFill>
                <a:effectLst/>
                <a:latin typeface="Times New Roman" panose="02020603050405020304" pitchFamily="18" charset="0"/>
                <a:cs typeface="Times New Roman" panose="02020603050405020304" pitchFamily="18" charset="0"/>
              </a:rPr>
              <a:t> der </a:t>
            </a:r>
            <a:r>
              <a:rPr lang="en-US" sz="5200" i="1" dirty="0" err="1">
                <a:solidFill>
                  <a:srgbClr val="303030"/>
                </a:solidFill>
                <a:effectLst/>
                <a:latin typeface="Times New Roman" panose="02020603050405020304" pitchFamily="18" charset="0"/>
                <a:cs typeface="Times New Roman" panose="02020603050405020304" pitchFamily="18" charset="0"/>
              </a:rPr>
              <a:t>menschlichen</a:t>
            </a:r>
            <a:r>
              <a:rPr lang="en-US" sz="5200" i="1" dirty="0">
                <a:solidFill>
                  <a:srgbClr val="303030"/>
                </a:solidFill>
                <a:effectLst/>
                <a:latin typeface="Times New Roman" panose="02020603050405020304" pitchFamily="18" charset="0"/>
                <a:cs typeface="Times New Roman" panose="02020603050405020304" pitchFamily="18" charset="0"/>
              </a:rPr>
              <a:t> und </a:t>
            </a:r>
            <a:r>
              <a:rPr lang="en-US" sz="5200" i="1" dirty="0" err="1">
                <a:solidFill>
                  <a:srgbClr val="303030"/>
                </a:solidFill>
                <a:effectLst/>
                <a:latin typeface="Times New Roman" panose="02020603050405020304" pitchFamily="18" charset="0"/>
                <a:cs typeface="Times New Roman" panose="02020603050405020304" pitchFamily="18" charset="0"/>
              </a:rPr>
              <a:t>vergleichenden</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Anatomie</a:t>
            </a:r>
            <a:r>
              <a:rPr lang="en-US" sz="5200" i="1" dirty="0">
                <a:solidFill>
                  <a:srgbClr val="303030"/>
                </a:solidFill>
                <a:effectLst/>
                <a:latin typeface="Times New Roman" panose="02020603050405020304" pitchFamily="18" charset="0"/>
                <a:cs typeface="Times New Roman" panose="02020603050405020304" pitchFamily="18" charset="0"/>
              </a:rPr>
              <a:t> und </a:t>
            </a:r>
            <a:r>
              <a:rPr lang="en-US" sz="5200" i="1" dirty="0" err="1">
                <a:solidFill>
                  <a:srgbClr val="303030"/>
                </a:solidFill>
                <a:effectLst/>
                <a:latin typeface="Times New Roman" panose="02020603050405020304" pitchFamily="18" charset="0"/>
                <a:cs typeface="Times New Roman" panose="02020603050405020304" pitchFamily="18" charset="0"/>
              </a:rPr>
              <a:t>Physiologie</a:t>
            </a:r>
            <a:r>
              <a:rPr lang="en-US" sz="5200" i="0" dirty="0">
                <a:solidFill>
                  <a:srgbClr val="303030"/>
                </a:solidFill>
                <a:effectLst/>
                <a:latin typeface="Times New Roman" panose="02020603050405020304" pitchFamily="18" charset="0"/>
                <a:cs typeface="Times New Roman" panose="02020603050405020304" pitchFamily="18" charset="0"/>
              </a:rPr>
              <a:t>.</a:t>
            </a:r>
          </a:p>
          <a:p>
            <a:pPr lvl="1"/>
            <a:r>
              <a:rPr lang="en-US" sz="5200" i="0" dirty="0">
                <a:solidFill>
                  <a:srgbClr val="303030"/>
                </a:solidFill>
                <a:effectLst/>
                <a:latin typeface="Times New Roman" panose="02020603050405020304" pitchFamily="18" charset="0"/>
                <a:cs typeface="Times New Roman" panose="02020603050405020304" pitchFamily="18" charset="0"/>
              </a:rPr>
              <a:t>Milne-Edwards, H. (1844). </a:t>
            </a:r>
            <a:r>
              <a:rPr lang="en-US" sz="5200" i="1" dirty="0" err="1">
                <a:solidFill>
                  <a:srgbClr val="303030"/>
                </a:solidFill>
                <a:effectLst/>
                <a:latin typeface="Times New Roman" panose="02020603050405020304" pitchFamily="18" charset="0"/>
                <a:cs typeface="Times New Roman" panose="02020603050405020304" pitchFamily="18" charset="0"/>
              </a:rPr>
              <a:t>Considérations</a:t>
            </a:r>
            <a:r>
              <a:rPr lang="en-US" sz="5200" i="1" dirty="0">
                <a:solidFill>
                  <a:srgbClr val="303030"/>
                </a:solidFill>
                <a:effectLst/>
                <a:latin typeface="Times New Roman" panose="02020603050405020304" pitchFamily="18" charset="0"/>
                <a:cs typeface="Times New Roman" panose="02020603050405020304" pitchFamily="18" charset="0"/>
              </a:rPr>
              <a:t> sur </a:t>
            </a:r>
            <a:r>
              <a:rPr lang="en-US" sz="5200" i="1" dirty="0" err="1">
                <a:solidFill>
                  <a:srgbClr val="303030"/>
                </a:solidFill>
                <a:effectLst/>
                <a:latin typeface="Times New Roman" panose="02020603050405020304" pitchFamily="18" charset="0"/>
                <a:cs typeface="Times New Roman" panose="02020603050405020304" pitchFamily="18" charset="0"/>
              </a:rPr>
              <a:t>quelques</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principes</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relatifs</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à</a:t>
            </a:r>
            <a:r>
              <a:rPr lang="en-US" sz="5200" i="1" dirty="0">
                <a:solidFill>
                  <a:srgbClr val="303030"/>
                </a:solidFill>
                <a:effectLst/>
                <a:latin typeface="Times New Roman" panose="02020603050405020304" pitchFamily="18" charset="0"/>
                <a:cs typeface="Times New Roman" panose="02020603050405020304" pitchFamily="18" charset="0"/>
              </a:rPr>
              <a:t> la classification naturelle des </a:t>
            </a:r>
            <a:r>
              <a:rPr lang="en-US" sz="5200" i="1" dirty="0" err="1">
                <a:solidFill>
                  <a:srgbClr val="303030"/>
                </a:solidFill>
                <a:effectLst/>
                <a:latin typeface="Times New Roman" panose="02020603050405020304" pitchFamily="18" charset="0"/>
                <a:cs typeface="Times New Roman" panose="02020603050405020304" pitchFamily="18" charset="0"/>
              </a:rPr>
              <a:t>animaux</a:t>
            </a:r>
            <a:r>
              <a:rPr lang="en-US" sz="5200" i="0" dirty="0">
                <a:solidFill>
                  <a:srgbClr val="303030"/>
                </a:solidFill>
                <a:effectLst/>
                <a:latin typeface="Times New Roman" panose="02020603050405020304" pitchFamily="18" charset="0"/>
                <a:cs typeface="Times New Roman" panose="02020603050405020304" pitchFamily="18" charset="0"/>
              </a:rPr>
              <a:t>.</a:t>
            </a:r>
          </a:p>
          <a:p>
            <a:pPr lvl="1"/>
            <a:r>
              <a:rPr lang="en-US" sz="5200" i="0" dirty="0">
                <a:solidFill>
                  <a:srgbClr val="303030"/>
                </a:solidFill>
                <a:effectLst/>
                <a:latin typeface="Times New Roman" panose="02020603050405020304" pitchFamily="18" charset="0"/>
                <a:cs typeface="Times New Roman" panose="02020603050405020304" pitchFamily="18" charset="0"/>
              </a:rPr>
              <a:t>Owen, R. (1846). </a:t>
            </a:r>
            <a:r>
              <a:rPr lang="en-US" sz="5200" i="1" dirty="0">
                <a:solidFill>
                  <a:srgbClr val="303030"/>
                </a:solidFill>
                <a:effectLst/>
                <a:latin typeface="Times New Roman" panose="02020603050405020304" pitchFamily="18" charset="0"/>
                <a:cs typeface="Times New Roman" panose="02020603050405020304" pitchFamily="18" charset="0"/>
              </a:rPr>
              <a:t>Report on the Archetype and Homologies of the Vertebrate Skeleton</a:t>
            </a:r>
            <a:r>
              <a:rPr lang="en-US" sz="5200" i="0" dirty="0">
                <a:solidFill>
                  <a:srgbClr val="303030"/>
                </a:solidFill>
                <a:effectLst/>
                <a:latin typeface="Times New Roman" panose="02020603050405020304" pitchFamily="18" charset="0"/>
                <a:cs typeface="Times New Roman" panose="02020603050405020304" pitchFamily="18" charset="0"/>
              </a:rPr>
              <a:t>.</a:t>
            </a:r>
          </a:p>
          <a:p>
            <a:pPr lvl="1"/>
            <a:r>
              <a:rPr lang="en-US" sz="5200" i="0" dirty="0">
                <a:solidFill>
                  <a:srgbClr val="303030"/>
                </a:solidFill>
                <a:effectLst/>
                <a:latin typeface="Times New Roman" panose="02020603050405020304" pitchFamily="18" charset="0"/>
                <a:cs typeface="Times New Roman" panose="02020603050405020304" pitchFamily="18" charset="0"/>
              </a:rPr>
              <a:t>Owen, R. (1849). </a:t>
            </a:r>
            <a:r>
              <a:rPr lang="en-US" sz="5200" i="1" dirty="0">
                <a:solidFill>
                  <a:srgbClr val="303030"/>
                </a:solidFill>
                <a:effectLst/>
                <a:latin typeface="Times New Roman" panose="02020603050405020304" pitchFamily="18" charset="0"/>
                <a:cs typeface="Times New Roman" panose="02020603050405020304" pitchFamily="18" charset="0"/>
              </a:rPr>
              <a:t>On the Nature of Limbs</a:t>
            </a:r>
            <a:r>
              <a:rPr lang="en-US" sz="5200" i="0" dirty="0">
                <a:solidFill>
                  <a:srgbClr val="303030"/>
                </a:solidFill>
                <a:effectLst/>
                <a:latin typeface="Times New Roman" panose="02020603050405020304" pitchFamily="18" charset="0"/>
                <a:cs typeface="Times New Roman" panose="02020603050405020304" pitchFamily="18" charset="0"/>
              </a:rPr>
              <a:t>.</a:t>
            </a:r>
          </a:p>
          <a:p>
            <a:pPr lvl="1"/>
            <a:r>
              <a:rPr lang="en-US" sz="5200" i="0" dirty="0">
                <a:solidFill>
                  <a:srgbClr val="303030"/>
                </a:solidFill>
                <a:effectLst/>
                <a:latin typeface="Times New Roman" panose="02020603050405020304" pitchFamily="18" charset="0"/>
                <a:cs typeface="Times New Roman" panose="02020603050405020304" pitchFamily="18" charset="0"/>
              </a:rPr>
              <a:t>Schelling, F. W. J. von. (1803). </a:t>
            </a:r>
            <a:r>
              <a:rPr lang="en-US" sz="5200" i="1" dirty="0">
                <a:solidFill>
                  <a:srgbClr val="303030"/>
                </a:solidFill>
                <a:effectLst/>
                <a:latin typeface="Times New Roman" panose="02020603050405020304" pitchFamily="18" charset="0"/>
                <a:cs typeface="Times New Roman" panose="02020603050405020304" pitchFamily="18" charset="0"/>
              </a:rPr>
              <a:t>Ideen </a:t>
            </a:r>
            <a:r>
              <a:rPr lang="en-US" sz="5200" i="1" dirty="0" err="1">
                <a:solidFill>
                  <a:srgbClr val="303030"/>
                </a:solidFill>
                <a:effectLst/>
                <a:latin typeface="Times New Roman" panose="02020603050405020304" pitchFamily="18" charset="0"/>
                <a:cs typeface="Times New Roman" panose="02020603050405020304" pitchFamily="18" charset="0"/>
              </a:rPr>
              <a:t>zu</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einer</a:t>
            </a:r>
            <a:r>
              <a:rPr lang="en-US" sz="5200" i="1" dirty="0">
                <a:solidFill>
                  <a:srgbClr val="303030"/>
                </a:solidFill>
                <a:effectLst/>
                <a:latin typeface="Times New Roman" panose="02020603050405020304" pitchFamily="18" charset="0"/>
                <a:cs typeface="Times New Roman" panose="02020603050405020304" pitchFamily="18" charset="0"/>
              </a:rPr>
              <a:t> Philosophie der </a:t>
            </a:r>
            <a:r>
              <a:rPr lang="en-US" sz="5200" i="1" dirty="0" err="1">
                <a:solidFill>
                  <a:srgbClr val="303030"/>
                </a:solidFill>
                <a:effectLst/>
                <a:latin typeface="Times New Roman" panose="02020603050405020304" pitchFamily="18" charset="0"/>
                <a:cs typeface="Times New Roman" panose="02020603050405020304" pitchFamily="18" charset="0"/>
              </a:rPr>
              <a:t>Natur</a:t>
            </a:r>
            <a:r>
              <a:rPr lang="en-US" sz="5200" i="0" dirty="0">
                <a:solidFill>
                  <a:srgbClr val="303030"/>
                </a:solidFill>
                <a:effectLst/>
                <a:latin typeface="Times New Roman" panose="02020603050405020304" pitchFamily="18" charset="0"/>
                <a:cs typeface="Times New Roman" panose="02020603050405020304" pitchFamily="18" charset="0"/>
              </a:rPr>
              <a:t> (2nd ed.).</a:t>
            </a:r>
          </a:p>
          <a:p>
            <a:pPr lvl="1"/>
            <a:r>
              <a:rPr lang="en-US" sz="5200" i="0" dirty="0" err="1">
                <a:solidFill>
                  <a:srgbClr val="303030"/>
                </a:solidFill>
                <a:effectLst/>
                <a:latin typeface="Times New Roman" panose="02020603050405020304" pitchFamily="18" charset="0"/>
                <a:cs typeface="Times New Roman" panose="02020603050405020304" pitchFamily="18" charset="0"/>
              </a:rPr>
              <a:t>Serres</a:t>
            </a:r>
            <a:r>
              <a:rPr lang="en-US" sz="5200" i="0" dirty="0">
                <a:solidFill>
                  <a:srgbClr val="303030"/>
                </a:solidFill>
                <a:effectLst/>
                <a:latin typeface="Times New Roman" panose="02020603050405020304" pitchFamily="18" charset="0"/>
                <a:cs typeface="Times New Roman" panose="02020603050405020304" pitchFamily="18" charset="0"/>
              </a:rPr>
              <a:t>, E. R. A. (1824). </a:t>
            </a:r>
            <a:r>
              <a:rPr lang="en-US" sz="5200" i="1" dirty="0" err="1">
                <a:solidFill>
                  <a:srgbClr val="303030"/>
                </a:solidFill>
                <a:effectLst/>
                <a:latin typeface="Times New Roman" panose="02020603050405020304" pitchFamily="18" charset="0"/>
                <a:cs typeface="Times New Roman" panose="02020603050405020304" pitchFamily="18" charset="0"/>
              </a:rPr>
              <a:t>Anatomie</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comparée</a:t>
            </a:r>
            <a:r>
              <a:rPr lang="en-US" sz="5200" i="1" dirty="0">
                <a:solidFill>
                  <a:srgbClr val="303030"/>
                </a:solidFill>
                <a:effectLst/>
                <a:latin typeface="Times New Roman" panose="02020603050405020304" pitchFamily="18" charset="0"/>
                <a:cs typeface="Times New Roman" panose="02020603050405020304" pitchFamily="18" charset="0"/>
              </a:rPr>
              <a:t> du </a:t>
            </a:r>
            <a:r>
              <a:rPr lang="en-US" sz="5200" i="1" dirty="0" err="1">
                <a:solidFill>
                  <a:srgbClr val="303030"/>
                </a:solidFill>
                <a:effectLst/>
                <a:latin typeface="Times New Roman" panose="02020603050405020304" pitchFamily="18" charset="0"/>
                <a:cs typeface="Times New Roman" panose="02020603050405020304" pitchFamily="18" charset="0"/>
              </a:rPr>
              <a:t>cerveau</a:t>
            </a:r>
            <a:r>
              <a:rPr lang="en-US" sz="5200" i="0" dirty="0">
                <a:solidFill>
                  <a:srgbClr val="303030"/>
                </a:solidFill>
                <a:effectLst/>
                <a:latin typeface="Times New Roman" panose="02020603050405020304" pitchFamily="18" charset="0"/>
                <a:cs typeface="Times New Roman" panose="02020603050405020304" pitchFamily="18" charset="0"/>
              </a:rPr>
              <a:t>.</a:t>
            </a:r>
          </a:p>
          <a:p>
            <a:pPr lvl="1"/>
            <a:r>
              <a:rPr lang="en-US" sz="5200" i="0" dirty="0">
                <a:solidFill>
                  <a:srgbClr val="303030"/>
                </a:solidFill>
                <a:effectLst/>
                <a:latin typeface="Times New Roman" panose="02020603050405020304" pitchFamily="18" charset="0"/>
                <a:cs typeface="Times New Roman" panose="02020603050405020304" pitchFamily="18" charset="0"/>
              </a:rPr>
              <a:t>Swammerdam, J. (1685). </a:t>
            </a:r>
            <a:r>
              <a:rPr lang="en-US" sz="5200" i="1" dirty="0">
                <a:solidFill>
                  <a:srgbClr val="303030"/>
                </a:solidFill>
                <a:effectLst/>
                <a:latin typeface="Times New Roman" panose="02020603050405020304" pitchFamily="18" charset="0"/>
                <a:cs typeface="Times New Roman" panose="02020603050405020304" pitchFamily="18" charset="0"/>
              </a:rPr>
              <a:t>Historia </a:t>
            </a:r>
            <a:r>
              <a:rPr lang="en-US" sz="5200" i="1" dirty="0" err="1">
                <a:solidFill>
                  <a:srgbClr val="303030"/>
                </a:solidFill>
                <a:effectLst/>
                <a:latin typeface="Times New Roman" panose="02020603050405020304" pitchFamily="18" charset="0"/>
                <a:cs typeface="Times New Roman" panose="02020603050405020304" pitchFamily="18" charset="0"/>
              </a:rPr>
              <a:t>insectorum</a:t>
            </a:r>
            <a:r>
              <a:rPr lang="en-US" sz="5200" i="1" dirty="0">
                <a:solidFill>
                  <a:srgbClr val="303030"/>
                </a:solidFill>
                <a:effectLst/>
                <a:latin typeface="Times New Roman" panose="02020603050405020304" pitchFamily="18" charset="0"/>
                <a:cs typeface="Times New Roman" panose="02020603050405020304" pitchFamily="18" charset="0"/>
              </a:rPr>
              <a:t> </a:t>
            </a:r>
            <a:r>
              <a:rPr lang="en-US" sz="5200" i="1" dirty="0" err="1">
                <a:solidFill>
                  <a:srgbClr val="303030"/>
                </a:solidFill>
                <a:effectLst/>
                <a:latin typeface="Times New Roman" panose="02020603050405020304" pitchFamily="18" charset="0"/>
                <a:cs typeface="Times New Roman" panose="02020603050405020304" pitchFamily="18" charset="0"/>
              </a:rPr>
              <a:t>generalis</a:t>
            </a:r>
            <a:r>
              <a:rPr lang="en-US" sz="5200" i="0" dirty="0">
                <a:solidFill>
                  <a:srgbClr val="303030"/>
                </a:solidFill>
                <a:effectLst/>
                <a:latin typeface="Times New Roman" panose="02020603050405020304" pitchFamily="18" charset="0"/>
                <a:cs typeface="Times New Roman" panose="02020603050405020304" pitchFamily="18" charset="0"/>
              </a:rPr>
              <a:t>.</a:t>
            </a:r>
          </a:p>
          <a:p>
            <a:endParaRPr lang="en-US" dirty="0"/>
          </a:p>
        </p:txBody>
      </p:sp>
      <p:pic>
        <p:nvPicPr>
          <p:cNvPr id="6" name="Picture 5">
            <a:extLst>
              <a:ext uri="{FF2B5EF4-FFF2-40B4-BE49-F238E27FC236}">
                <a16:creationId xmlns:a16="http://schemas.microsoft.com/office/drawing/2014/main" id="{4B924C11-D458-B545-DE14-B4CCFB3CA87E}"/>
              </a:ext>
            </a:extLst>
          </p:cNvPr>
          <p:cNvPicPr>
            <a:picLocks noChangeAspect="1"/>
          </p:cNvPicPr>
          <p:nvPr/>
        </p:nvPicPr>
        <p:blipFill>
          <a:blip r:embed="rId2"/>
          <a:stretch>
            <a:fillRect/>
          </a:stretch>
        </p:blipFill>
        <p:spPr>
          <a:xfrm>
            <a:off x="8068558" y="0"/>
            <a:ext cx="4502198" cy="6858000"/>
          </a:xfrm>
          <a:prstGeom prst="rect">
            <a:avLst/>
          </a:prstGeom>
        </p:spPr>
      </p:pic>
    </p:spTree>
    <p:extLst>
      <p:ext uri="{BB962C8B-B14F-4D97-AF65-F5344CB8AC3E}">
        <p14:creationId xmlns:p14="http://schemas.microsoft.com/office/powerpoint/2010/main" val="89482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A49CD0-2CEB-444D-ADC9-A7727AB91497}"/>
              </a:ext>
            </a:extLst>
          </p:cNvPr>
          <p:cNvSpPr>
            <a:spLocks noGrp="1"/>
          </p:cNvSpPr>
          <p:nvPr>
            <p:ph type="title"/>
          </p:nvPr>
        </p:nvSpPr>
        <p:spPr>
          <a:xfrm>
            <a:off x="838201" y="365125"/>
            <a:ext cx="5251316" cy="1807305"/>
          </a:xfrm>
        </p:spPr>
        <p:txBody>
          <a:bodyPr>
            <a:normAutofit/>
          </a:bodyPr>
          <a:lstStyle/>
          <a:p>
            <a:r>
              <a:rPr lang="en-US" sz="3100" dirty="0">
                <a:effectLst/>
                <a:latin typeface="Times New Roman" panose="02020603050405020304" pitchFamily="18" charset="0"/>
                <a:cs typeface="Times New Roman" panose="02020603050405020304" pitchFamily="18" charset="0"/>
              </a:rPr>
              <a:t>The Teleological Foundation of Darwinism</a:t>
            </a:r>
            <a:br>
              <a:rPr lang="en-US" sz="3100" b="1" dirty="0">
                <a:effectLst/>
              </a:rPr>
            </a:br>
            <a:br>
              <a:rPr lang="en-US" sz="3100" dirty="0"/>
            </a:br>
            <a:endParaRPr lang="en-US" sz="3100" dirty="0"/>
          </a:p>
        </p:txBody>
      </p:sp>
      <p:sp>
        <p:nvSpPr>
          <p:cNvPr id="3" name="Content Placeholder 2">
            <a:extLst>
              <a:ext uri="{FF2B5EF4-FFF2-40B4-BE49-F238E27FC236}">
                <a16:creationId xmlns:a16="http://schemas.microsoft.com/office/drawing/2014/main" id="{6254D385-E192-91E8-53A5-02B258EAD79E}"/>
              </a:ext>
            </a:extLst>
          </p:cNvPr>
          <p:cNvSpPr>
            <a:spLocks noGrp="1"/>
          </p:cNvSpPr>
          <p:nvPr>
            <p:ph idx="1"/>
          </p:nvPr>
        </p:nvSpPr>
        <p:spPr>
          <a:xfrm>
            <a:off x="835153" y="1507167"/>
            <a:ext cx="4619621" cy="3843666"/>
          </a:xfrm>
        </p:spPr>
        <p:txBody>
          <a:bodyPr>
            <a:normAutofit/>
          </a:bodyPr>
          <a:lstStyle/>
          <a:p>
            <a:r>
              <a:rPr lang="en-US" sz="1600" b="0" i="0" u="none" strike="noStrike" dirty="0">
                <a:effectLst/>
                <a:latin typeface="Times New Roman" panose="02020603050405020304" pitchFamily="18" charset="0"/>
                <a:cs typeface="Times New Roman" panose="02020603050405020304" pitchFamily="18" charset="0"/>
              </a:rPr>
              <a:t>Charles Darwin’s theory of species descent was rooted in 19th-century embryological models that viewed evolution as a purposeful, progressive process. By adopting the principle of recapitulation, Darwin integrated “progress toward perfection” into the logic of natural selection, framing species history as a macrocosmic version of individual development. </a:t>
            </a:r>
          </a:p>
          <a:p>
            <a:pPr lvl="1"/>
            <a:r>
              <a:rPr lang="en-US" sz="1600" dirty="0">
                <a:latin typeface="Times New Roman" panose="02020603050405020304" pitchFamily="18" charset="0"/>
                <a:cs typeface="Times New Roman" panose="02020603050405020304" pitchFamily="18" charset="0"/>
              </a:rPr>
              <a:t>“</a:t>
            </a:r>
            <a:r>
              <a:rPr lang="en-US" sz="1600" b="0" i="0" u="none" strike="noStrike" dirty="0">
                <a:effectLst/>
                <a:latin typeface="Times New Roman" panose="02020603050405020304" pitchFamily="18" charset="0"/>
                <a:cs typeface="Times New Roman" panose="02020603050405020304" pitchFamily="18" charset="0"/>
              </a:rPr>
              <a:t>Darwin’s theory, from its conception to its maturation, pulsed to the rhythms of that ever-fascinating principle [recapitulation]” (Richards, 1992, p. xiv).</a:t>
            </a:r>
          </a:p>
          <a:p>
            <a:pPr lvl="1"/>
            <a:r>
              <a:rPr lang="en-US" sz="1600" dirty="0">
                <a:latin typeface="Times New Roman" panose="02020603050405020304" pitchFamily="18" charset="0"/>
                <a:cs typeface="Times New Roman" panose="02020603050405020304" pitchFamily="18" charset="0"/>
              </a:rPr>
              <a:t>“</a:t>
            </a:r>
            <a:r>
              <a:rPr lang="en-US" sz="1600" b="0" i="0" dirty="0">
                <a:effectLst/>
                <a:latin typeface="Times New Roman" panose="02020603050405020304" pitchFamily="18" charset="0"/>
                <a:cs typeface="Times New Roman" panose="02020603050405020304" pitchFamily="18" charset="0"/>
              </a:rPr>
              <a:t>Progressive development gives final cause for enormous periods anterior to Man” (Charles Darwin, </a:t>
            </a:r>
            <a:r>
              <a:rPr lang="en-US" sz="1600" b="0" i="1" dirty="0">
                <a:effectLst/>
                <a:latin typeface="Times New Roman" panose="02020603050405020304" pitchFamily="18" charset="0"/>
                <a:cs typeface="Times New Roman" panose="02020603050405020304" pitchFamily="18" charset="0"/>
              </a:rPr>
              <a:t>Notebook B</a:t>
            </a:r>
            <a:r>
              <a:rPr lang="en-US" sz="1600" b="0" i="0" dirty="0">
                <a:effectLst/>
                <a:latin typeface="Times New Roman" panose="02020603050405020304" pitchFamily="18" charset="0"/>
                <a:cs typeface="Times New Roman" panose="02020603050405020304" pitchFamily="18" charset="0"/>
              </a:rPr>
              <a:t>, 1837, as cited in Richards, 1992, p. 82)</a:t>
            </a:r>
            <a:r>
              <a:rPr lang="en-US" sz="1600" dirty="0">
                <a:latin typeface="Times New Roman" panose="02020603050405020304" pitchFamily="18" charset="0"/>
                <a:cs typeface="Times New Roman" panose="02020603050405020304" pitchFamily="18" charset="0"/>
              </a:rPr>
              <a:t>.</a:t>
            </a:r>
          </a:p>
        </p:txBody>
      </p:sp>
      <p:pic>
        <p:nvPicPr>
          <p:cNvPr id="6" name="Picture 5" descr="A person sitting in a chair&#10;&#10;Description automatically generated">
            <a:extLst>
              <a:ext uri="{FF2B5EF4-FFF2-40B4-BE49-F238E27FC236}">
                <a16:creationId xmlns:a16="http://schemas.microsoft.com/office/drawing/2014/main" id="{23905ED7-CFC4-9A65-E966-5C8527B42BDF}"/>
              </a:ext>
            </a:extLst>
          </p:cNvPr>
          <p:cNvPicPr>
            <a:picLocks noChangeAspect="1"/>
          </p:cNvPicPr>
          <p:nvPr/>
        </p:nvPicPr>
        <p:blipFill>
          <a:blip r:embed="rId2"/>
          <a:srcRect l="2209" r="3027"/>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Box 6">
            <a:extLst>
              <a:ext uri="{FF2B5EF4-FFF2-40B4-BE49-F238E27FC236}">
                <a16:creationId xmlns:a16="http://schemas.microsoft.com/office/drawing/2014/main" id="{E3DE5A19-1467-FE77-29CB-3344E45A9162}"/>
              </a:ext>
            </a:extLst>
          </p:cNvPr>
          <p:cNvSpPr txBox="1"/>
          <p:nvPr/>
        </p:nvSpPr>
        <p:spPr>
          <a:xfrm>
            <a:off x="583620" y="6176963"/>
            <a:ext cx="5645595" cy="861774"/>
          </a:xfrm>
          <a:prstGeom prst="rect">
            <a:avLst/>
          </a:prstGeom>
          <a:noFill/>
        </p:spPr>
        <p:txBody>
          <a:bodyPr wrap="square" rtlCol="0">
            <a:spAutoFit/>
          </a:bodyPr>
          <a:lstStyle/>
          <a:p>
            <a:r>
              <a:rPr lang="en-US" sz="1000" b="0" i="1" dirty="0">
                <a:solidFill>
                  <a:srgbClr val="303030"/>
                </a:solidFill>
                <a:effectLst/>
                <a:latin typeface="Times New Roman" panose="02020603050405020304" pitchFamily="18" charset="0"/>
                <a:cs typeface="Times New Roman" panose="02020603050405020304" pitchFamily="18" charset="0"/>
              </a:rPr>
              <a:t>Charles Darwin, 1809–1882, wedding portrait done in 1841</a:t>
            </a:r>
            <a:r>
              <a:rPr lang="en-US" sz="1000" b="0" i="0" dirty="0">
                <a:solidFill>
                  <a:srgbClr val="303030"/>
                </a:solidFill>
                <a:effectLst/>
                <a:latin typeface="Times New Roman" panose="02020603050405020304" pitchFamily="18" charset="0"/>
                <a:cs typeface="Times New Roman" panose="02020603050405020304" pitchFamily="18" charset="0"/>
              </a:rPr>
              <a:t>. </a:t>
            </a:r>
          </a:p>
          <a:p>
            <a:r>
              <a:rPr lang="en-US" sz="1000" b="0" i="0" dirty="0">
                <a:solidFill>
                  <a:srgbClr val="303030"/>
                </a:solidFill>
                <a:effectLst/>
                <a:latin typeface="Times New Roman" panose="02020603050405020304" pitchFamily="18" charset="0"/>
                <a:cs typeface="Times New Roman" panose="02020603050405020304" pitchFamily="18" charset="0"/>
              </a:rPr>
              <a:t>This portrait captures Darwin at age 32, the period during which he was privately formulating his transmutation theory in his notebooks, explicitly drawing on embryological analogies of progressive development</a:t>
            </a:r>
            <a:br>
              <a:rPr lang="en-US" sz="1000" dirty="0"/>
            </a:br>
            <a:endParaRPr lang="en-US" sz="1000" dirty="0"/>
          </a:p>
        </p:txBody>
      </p:sp>
    </p:spTree>
    <p:extLst>
      <p:ext uri="{BB962C8B-B14F-4D97-AF65-F5344CB8AC3E}">
        <p14:creationId xmlns:p14="http://schemas.microsoft.com/office/powerpoint/2010/main" val="4269118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330E6E-E3DD-9491-0F86-AFFADF498BDF}"/>
              </a:ext>
            </a:extLst>
          </p:cNvPr>
          <p:cNvSpPr>
            <a:spLocks noGrp="1"/>
          </p:cNvSpPr>
          <p:nvPr>
            <p:ph type="title"/>
          </p:nvPr>
        </p:nvSpPr>
        <p:spPr>
          <a:xfrm>
            <a:off x="554264" y="185743"/>
            <a:ext cx="6002110" cy="1495425"/>
          </a:xfrm>
        </p:spPr>
        <p:txBody>
          <a:bodyPr>
            <a:normAutofit/>
          </a:bodyPr>
          <a:lstStyle/>
          <a:p>
            <a:r>
              <a:rPr lang="en-US" sz="4000" i="0" dirty="0">
                <a:effectLst/>
                <a:latin typeface="Times New Roman" panose="02020603050405020304" pitchFamily="18" charset="0"/>
                <a:cs typeface="Times New Roman" panose="02020603050405020304" pitchFamily="18" charset="0"/>
              </a:rPr>
              <a:t>The Pre-Darwinian Context</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EB45A0D-6CAB-BD8A-C087-A80B1B7B32B0}"/>
              </a:ext>
            </a:extLst>
          </p:cNvPr>
          <p:cNvSpPr>
            <a:spLocks noGrp="1"/>
          </p:cNvSpPr>
          <p:nvPr>
            <p:ph idx="1"/>
          </p:nvPr>
        </p:nvSpPr>
        <p:spPr>
          <a:xfrm>
            <a:off x="554264" y="1681168"/>
            <a:ext cx="6284526" cy="4452933"/>
          </a:xfrm>
        </p:spPr>
        <p:txBody>
          <a:bodyPr>
            <a:normAutofit/>
          </a:bodyPr>
          <a:lstStyle/>
          <a:p>
            <a:r>
              <a:rPr lang="en-US" sz="2000" b="0" i="0" dirty="0">
                <a:effectLst/>
                <a:latin typeface="Times New Roman" panose="02020603050405020304" pitchFamily="18" charset="0"/>
                <a:cs typeface="Times New Roman" panose="02020603050405020304" pitchFamily="18" charset="0"/>
              </a:rPr>
              <a:t>In the 17th and 18th centuries, “evolution</a:t>
            </a:r>
            <a:r>
              <a:rPr lang="en-US" sz="2000" dirty="0">
                <a:latin typeface="Times New Roman" panose="02020603050405020304" pitchFamily="18" charset="0"/>
                <a:cs typeface="Times New Roman" panose="02020603050405020304" pitchFamily="18" charset="0"/>
              </a:rPr>
              <a:t>”</a:t>
            </a:r>
            <a:r>
              <a:rPr lang="en-US" sz="2000" b="0" i="0" dirty="0">
                <a:effectLst/>
                <a:latin typeface="Times New Roman" panose="02020603050405020304" pitchFamily="18" charset="0"/>
                <a:cs typeface="Times New Roman" panose="02020603050405020304" pitchFamily="18" charset="0"/>
              </a:rPr>
              <a:t> (</a:t>
            </a:r>
            <a:r>
              <a:rPr lang="en-US" sz="2000" b="0" i="1" dirty="0" err="1">
                <a:effectLst/>
                <a:latin typeface="Times New Roman" panose="02020603050405020304" pitchFamily="18" charset="0"/>
                <a:cs typeface="Times New Roman" panose="02020603050405020304" pitchFamily="18" charset="0"/>
              </a:rPr>
              <a:t>evolutio</a:t>
            </a:r>
            <a:r>
              <a:rPr lang="en-US" sz="2000" b="0" i="0" dirty="0">
                <a:effectLst/>
                <a:latin typeface="Times New Roman" panose="02020603050405020304" pitchFamily="18" charset="0"/>
                <a:cs typeface="Times New Roman" panose="02020603050405020304" pitchFamily="18" charset="0"/>
              </a:rPr>
              <a:t>) referred exclusively to the embryological theory of </a:t>
            </a:r>
            <a:r>
              <a:rPr lang="en-US" sz="2000" b="0" i="1" dirty="0" err="1">
                <a:effectLst/>
                <a:latin typeface="Times New Roman" panose="02020603050405020304" pitchFamily="18" charset="0"/>
                <a:cs typeface="Times New Roman" panose="02020603050405020304" pitchFamily="18" charset="0"/>
              </a:rPr>
              <a:t>preformationism</a:t>
            </a:r>
            <a:r>
              <a:rPr lang="en-US" sz="2000" b="0" i="0" dirty="0">
                <a:effectLst/>
                <a:latin typeface="Times New Roman" panose="02020603050405020304" pitchFamily="18" charset="0"/>
                <a:cs typeface="Times New Roman" panose="02020603050405020304" pitchFamily="18" charset="0"/>
              </a:rPr>
              <a:t>, where a miniature adult unfolded during gestation. Put differently, the embryo was considered to be a miniature version of the complex organism that it would evolve into.</a:t>
            </a:r>
          </a:p>
          <a:p>
            <a:pPr lvl="1"/>
            <a:r>
              <a:rPr lang="en-US" sz="2000" dirty="0">
                <a:latin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cs typeface="Times New Roman" panose="02020603050405020304" pitchFamily="18" charset="0"/>
              </a:rPr>
              <a:t>All the viscera, muscles, and remaining solid parts have already existed in the first beginnings of the invisible human embryo... successively become apparent in those places where they have been slowly dilated by an </a:t>
            </a:r>
            <a:r>
              <a:rPr lang="en-US" sz="2000" b="0" dirty="0" err="1">
                <a:effectLst/>
                <a:latin typeface="Times New Roman" panose="02020603050405020304" pitchFamily="18" charset="0"/>
                <a:cs typeface="Times New Roman" panose="02020603050405020304" pitchFamily="18" charset="0"/>
              </a:rPr>
              <a:t>influxing</a:t>
            </a:r>
            <a:r>
              <a:rPr lang="en-US" sz="2000" b="0" dirty="0">
                <a:effectLst/>
                <a:latin typeface="Times New Roman" panose="02020603050405020304" pitchFamily="18" charset="0"/>
                <a:cs typeface="Times New Roman" panose="02020603050405020304" pitchFamily="18" charset="0"/>
              </a:rPr>
              <a:t> humor” (Albrecht von Haller, 1744, as cited in Richards, 1992, p. 23).</a:t>
            </a:r>
          </a:p>
          <a:p>
            <a:pPr lvl="1"/>
            <a:r>
              <a:rPr lang="en-US" sz="2000" dirty="0">
                <a:latin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cs typeface="Times New Roman" panose="02020603050405020304" pitchFamily="18" charset="0"/>
              </a:rPr>
              <a:t>Certainly the forms and articulations of all the parts preexist in the fecund semen” (Jan Swammerdam, 1685, as cited in Richards, 1992, p. 7).</a:t>
            </a:r>
          </a:p>
          <a:p>
            <a:pPr lvl="1"/>
            <a:endParaRPr lang="en-US" sz="1700" dirty="0"/>
          </a:p>
        </p:txBody>
      </p:sp>
      <p:pic>
        <p:nvPicPr>
          <p:cNvPr id="4" name="Picture 3" descr="An open book with drawings of insects&#10;&#10;Description automatically generated">
            <a:extLst>
              <a:ext uri="{FF2B5EF4-FFF2-40B4-BE49-F238E27FC236}">
                <a16:creationId xmlns:a16="http://schemas.microsoft.com/office/drawing/2014/main" id="{7F815E49-8323-9663-9053-11E982B29532}"/>
              </a:ext>
            </a:extLst>
          </p:cNvPr>
          <p:cNvPicPr>
            <a:picLocks noChangeAspect="1"/>
          </p:cNvPicPr>
          <p:nvPr/>
        </p:nvPicPr>
        <p:blipFill>
          <a:blip r:embed="rId2"/>
          <a:srcRect r="1" b="15178"/>
          <a:stretch>
            <a:fillRect/>
          </a:stretch>
        </p:blipFill>
        <p:spPr>
          <a:xfrm>
            <a:off x="7199440" y="10"/>
            <a:ext cx="4992560" cy="6857990"/>
          </a:xfrm>
          <a:prstGeom prst="rect">
            <a:avLst/>
          </a:prstGeom>
          <a:effectLst/>
        </p:spPr>
      </p:pic>
      <p:sp>
        <p:nvSpPr>
          <p:cNvPr id="8" name="TextBox 7">
            <a:extLst>
              <a:ext uri="{FF2B5EF4-FFF2-40B4-BE49-F238E27FC236}">
                <a16:creationId xmlns:a16="http://schemas.microsoft.com/office/drawing/2014/main" id="{9341CFA2-1FBB-A2CA-850B-B6B4C7276D54}"/>
              </a:ext>
            </a:extLst>
          </p:cNvPr>
          <p:cNvSpPr txBox="1"/>
          <p:nvPr/>
        </p:nvSpPr>
        <p:spPr>
          <a:xfrm>
            <a:off x="271849" y="6037849"/>
            <a:ext cx="6566940" cy="1107996"/>
          </a:xfrm>
          <a:prstGeom prst="rect">
            <a:avLst/>
          </a:prstGeom>
          <a:noFill/>
        </p:spPr>
        <p:txBody>
          <a:bodyPr wrap="square" rtlCol="0">
            <a:spAutoFit/>
          </a:bodyPr>
          <a:lstStyle/>
          <a:p>
            <a:r>
              <a:rPr lang="en-US" sz="1200" b="0" i="1" dirty="0">
                <a:solidFill>
                  <a:srgbClr val="303030"/>
                </a:solidFill>
                <a:effectLst/>
                <a:latin typeface="Times New Roman" panose="02020603050405020304" pitchFamily="18" charset="0"/>
                <a:cs typeface="Times New Roman" panose="02020603050405020304" pitchFamily="18" charset="0"/>
              </a:rPr>
              <a:t>The development of the ant. From Jan Swammerdam, Historia </a:t>
            </a:r>
            <a:r>
              <a:rPr lang="en-US" sz="1200" i="1" dirty="0" err="1">
                <a:solidFill>
                  <a:srgbClr val="303030"/>
                </a:solidFill>
                <a:latin typeface="Times New Roman" panose="02020603050405020304" pitchFamily="18" charset="0"/>
                <a:cs typeface="Times New Roman" panose="02020603050405020304" pitchFamily="18" charset="0"/>
              </a:rPr>
              <a:t>I</a:t>
            </a:r>
            <a:r>
              <a:rPr lang="en-US" sz="1200" b="0" i="1" dirty="0" err="1">
                <a:solidFill>
                  <a:srgbClr val="303030"/>
                </a:solidFill>
                <a:effectLst/>
                <a:latin typeface="Times New Roman" panose="02020603050405020304" pitchFamily="18" charset="0"/>
                <a:cs typeface="Times New Roman" panose="02020603050405020304" pitchFamily="18" charset="0"/>
              </a:rPr>
              <a:t>nsectorum</a:t>
            </a:r>
            <a:r>
              <a:rPr lang="en-US" sz="1200" b="0" i="1" dirty="0">
                <a:solidFill>
                  <a:srgbClr val="303030"/>
                </a:solidFill>
                <a:effectLst/>
                <a:latin typeface="Times New Roman" panose="02020603050405020304" pitchFamily="18" charset="0"/>
                <a:cs typeface="Times New Roman" panose="02020603050405020304" pitchFamily="18" charset="0"/>
              </a:rPr>
              <a:t> </a:t>
            </a:r>
            <a:r>
              <a:rPr lang="en-US" sz="1200" i="1" dirty="0" err="1">
                <a:solidFill>
                  <a:srgbClr val="303030"/>
                </a:solidFill>
                <a:latin typeface="Times New Roman" panose="02020603050405020304" pitchFamily="18" charset="0"/>
                <a:cs typeface="Times New Roman" panose="02020603050405020304" pitchFamily="18" charset="0"/>
              </a:rPr>
              <a:t>G</a:t>
            </a:r>
            <a:r>
              <a:rPr lang="en-US" sz="1200" b="0" i="1" dirty="0" err="1">
                <a:solidFill>
                  <a:srgbClr val="303030"/>
                </a:solidFill>
                <a:effectLst/>
                <a:latin typeface="Times New Roman" panose="02020603050405020304" pitchFamily="18" charset="0"/>
                <a:cs typeface="Times New Roman" panose="02020603050405020304" pitchFamily="18" charset="0"/>
              </a:rPr>
              <a:t>eneralis</a:t>
            </a:r>
            <a:r>
              <a:rPr lang="en-US" sz="1200" b="0" i="1" dirty="0">
                <a:solidFill>
                  <a:srgbClr val="303030"/>
                </a:solidFill>
                <a:effectLst/>
                <a:latin typeface="Times New Roman" panose="02020603050405020304" pitchFamily="18" charset="0"/>
                <a:cs typeface="Times New Roman" panose="02020603050405020304" pitchFamily="18" charset="0"/>
              </a:rPr>
              <a:t> (1685)</a:t>
            </a:r>
            <a:r>
              <a:rPr lang="en-US" sz="1200" b="0" i="0" dirty="0">
                <a:solidFill>
                  <a:srgbClr val="303030"/>
                </a:solidFill>
                <a:effectLst/>
                <a:latin typeface="Times New Roman" panose="02020603050405020304" pitchFamily="18" charset="0"/>
                <a:cs typeface="Times New Roman" panose="02020603050405020304" pitchFamily="18" charset="0"/>
              </a:rPr>
              <a:t>. Swammerdam’s illustrations of the ant larva were used by Haller to argue that the adult form lay "encapsulated" within the embryo, defining the original 17th-century meaning of "evolution" as a literal unfolding of pre-existing parts.</a:t>
            </a:r>
            <a:br>
              <a:rPr lang="en-US" dirty="0"/>
            </a:br>
            <a:endParaRPr lang="en-US" dirty="0"/>
          </a:p>
        </p:txBody>
      </p:sp>
    </p:spTree>
    <p:extLst>
      <p:ext uri="{BB962C8B-B14F-4D97-AF65-F5344CB8AC3E}">
        <p14:creationId xmlns:p14="http://schemas.microsoft.com/office/powerpoint/2010/main" val="341092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1AF7A8-E6FF-ACB2-7CD2-59DCA3896B75}"/>
              </a:ext>
            </a:extLst>
          </p:cNvPr>
          <p:cNvSpPr>
            <a:spLocks noGrp="1"/>
          </p:cNvSpPr>
          <p:nvPr>
            <p:ph type="title"/>
          </p:nvPr>
        </p:nvSpPr>
        <p:spPr>
          <a:xfrm>
            <a:off x="7" y="-10886"/>
            <a:ext cx="5334197" cy="1708242"/>
          </a:xfrm>
        </p:spPr>
        <p:txBody>
          <a:bodyPr anchor="ctr">
            <a:normAutofit/>
          </a:bodyPr>
          <a:lstStyle/>
          <a:p>
            <a:r>
              <a:rPr lang="en-US" sz="2400" i="0" dirty="0">
                <a:effectLst/>
                <a:latin typeface="Times New Roman" panose="02020603050405020304" pitchFamily="18" charset="0"/>
                <a:cs typeface="Times New Roman" panose="02020603050405020304" pitchFamily="18" charset="0"/>
              </a:rPr>
              <a:t>Romantic </a:t>
            </a:r>
            <a:r>
              <a:rPr lang="en-US" sz="2400" i="1" dirty="0" err="1">
                <a:effectLst/>
                <a:latin typeface="Times New Roman" panose="02020603050405020304" pitchFamily="18" charset="0"/>
                <a:cs typeface="Times New Roman" panose="02020603050405020304" pitchFamily="18" charset="0"/>
              </a:rPr>
              <a:t>Naturphilosophie</a:t>
            </a:r>
            <a:r>
              <a:rPr lang="en-US" sz="2400" i="0" dirty="0">
                <a:effectLst/>
                <a:latin typeface="Times New Roman" panose="02020603050405020304" pitchFamily="18" charset="0"/>
                <a:cs typeface="Times New Roman" panose="02020603050405020304" pitchFamily="18" charset="0"/>
              </a:rPr>
              <a:t> – The Ideal Archetype</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8DAFE26-58BE-BE2C-318A-1CF4D1A4AFDD}"/>
              </a:ext>
            </a:extLst>
          </p:cNvPr>
          <p:cNvSpPr>
            <a:spLocks noGrp="1"/>
          </p:cNvSpPr>
          <p:nvPr>
            <p:ph idx="1"/>
          </p:nvPr>
        </p:nvSpPr>
        <p:spPr>
          <a:xfrm>
            <a:off x="-1" y="1393372"/>
            <a:ext cx="6857796" cy="5475514"/>
          </a:xfrm>
        </p:spPr>
        <p:txBody>
          <a:bodyPr anchor="ctr">
            <a:normAutofit fontScale="92500" lnSpcReduction="10000"/>
          </a:bodyPr>
          <a:lstStyle/>
          <a:p>
            <a:r>
              <a:rPr lang="en-US" sz="1900" b="0" i="0" dirty="0">
                <a:effectLst/>
                <a:latin typeface="Times New Roman" panose="02020603050405020304" pitchFamily="18" charset="0"/>
                <a:cs typeface="Times New Roman" panose="02020603050405020304" pitchFamily="18" charset="0"/>
              </a:rPr>
              <a:t>Romantic naturalists, led by Johann Wolfgang von Goethe and Friedrich Schelling, sought to identify a “unity of type” or a single original plan (</a:t>
            </a:r>
            <a:r>
              <a:rPr lang="en-US" sz="1900" b="0" i="1" dirty="0" err="1">
                <a:effectLst/>
                <a:latin typeface="Times New Roman" panose="02020603050405020304" pitchFamily="18" charset="0"/>
                <a:cs typeface="Times New Roman" panose="02020603050405020304" pitchFamily="18" charset="0"/>
              </a:rPr>
              <a:t>Urbild</a:t>
            </a:r>
            <a:r>
              <a:rPr lang="en-US" sz="1900" b="0" i="0" dirty="0">
                <a:effectLst/>
                <a:latin typeface="Times New Roman" panose="02020603050405020304" pitchFamily="18" charset="0"/>
                <a:cs typeface="Times New Roman" panose="02020603050405020304" pitchFamily="18" charset="0"/>
              </a:rPr>
              <a:t>) underlying all organic diversity. They believed that living beings expressed an internal purposiveness (</a:t>
            </a:r>
            <a:r>
              <a:rPr lang="en-US" sz="1900" b="0" i="1" dirty="0" err="1">
                <a:effectLst/>
                <a:latin typeface="Times New Roman" panose="02020603050405020304" pitchFamily="18" charset="0"/>
                <a:cs typeface="Times New Roman" panose="02020603050405020304" pitchFamily="18" charset="0"/>
              </a:rPr>
              <a:t>intellectus</a:t>
            </a:r>
            <a:r>
              <a:rPr lang="en-US" sz="1900" b="0" i="1" dirty="0">
                <a:effectLst/>
                <a:latin typeface="Times New Roman" panose="02020603050405020304" pitchFamily="18" charset="0"/>
                <a:cs typeface="Times New Roman" panose="02020603050405020304" pitchFamily="18" charset="0"/>
              </a:rPr>
              <a:t> </a:t>
            </a:r>
            <a:r>
              <a:rPr lang="en-US" sz="1900" b="0" i="1" dirty="0" err="1">
                <a:effectLst/>
                <a:latin typeface="Times New Roman" panose="02020603050405020304" pitchFamily="18" charset="0"/>
                <a:cs typeface="Times New Roman" panose="02020603050405020304" pitchFamily="18" charset="0"/>
              </a:rPr>
              <a:t>archetypus</a:t>
            </a:r>
            <a:r>
              <a:rPr lang="en-US" sz="1900" b="0" i="0" dirty="0">
                <a:effectLst/>
                <a:latin typeface="Times New Roman" panose="02020603050405020304" pitchFamily="18" charset="0"/>
                <a:cs typeface="Times New Roman" panose="02020603050405020304" pitchFamily="18" charset="0"/>
              </a:rPr>
              <a:t>) where every part is directed toward the life of the whole, a metaphysical framework that Darwin would eventually naturalize by turning these ideal “types</a:t>
            </a:r>
            <a:r>
              <a:rPr lang="en-US" sz="1900" dirty="0">
                <a:latin typeface="Times New Roman" panose="02020603050405020304" pitchFamily="18" charset="0"/>
                <a:cs typeface="Times New Roman" panose="02020603050405020304" pitchFamily="18" charset="0"/>
              </a:rPr>
              <a:t>”</a:t>
            </a:r>
            <a:r>
              <a:rPr lang="en-US" sz="1900" b="0" i="0" dirty="0">
                <a:effectLst/>
                <a:latin typeface="Times New Roman" panose="02020603050405020304" pitchFamily="18" charset="0"/>
                <a:cs typeface="Times New Roman" panose="02020603050405020304" pitchFamily="18" charset="0"/>
              </a:rPr>
              <a:t> into real historical ancestors.</a:t>
            </a:r>
          </a:p>
          <a:p>
            <a:endParaRPr lang="en-US" sz="1900" b="0" i="0" dirty="0">
              <a:effectLst/>
              <a:latin typeface="Times New Roman" panose="02020603050405020304" pitchFamily="18" charset="0"/>
              <a:cs typeface="Times New Roman" panose="02020603050405020304" pitchFamily="18" charset="0"/>
            </a:endParaRPr>
          </a:p>
          <a:p>
            <a:pPr lvl="1"/>
            <a:r>
              <a:rPr lang="en-US" sz="1900" dirty="0">
                <a:latin typeface="Times New Roman" panose="02020603050405020304" pitchFamily="18" charset="0"/>
                <a:cs typeface="Times New Roman" panose="02020603050405020304" pitchFamily="18" charset="0"/>
              </a:rPr>
              <a:t>“</a:t>
            </a:r>
            <a:r>
              <a:rPr lang="en-US" sz="1900" b="0" dirty="0">
                <a:effectLst/>
                <a:latin typeface="Times New Roman" panose="02020603050405020304" pitchFamily="18" charset="0"/>
                <a:cs typeface="Times New Roman" panose="02020603050405020304" pitchFamily="18" charset="0"/>
              </a:rPr>
              <a:t>The vertebrates were ‘all formed according to a single, original plan [</a:t>
            </a:r>
            <a:r>
              <a:rPr lang="en-US" sz="1900" b="0" i="1" dirty="0" err="1">
                <a:effectLst/>
                <a:latin typeface="Times New Roman" panose="02020603050405020304" pitchFamily="18" charset="0"/>
                <a:cs typeface="Times New Roman" panose="02020603050405020304" pitchFamily="18" charset="0"/>
              </a:rPr>
              <a:t>Urbild</a:t>
            </a:r>
            <a:r>
              <a:rPr lang="en-US" sz="1900" b="0" dirty="0">
                <a:effectLst/>
                <a:latin typeface="Times New Roman" panose="02020603050405020304" pitchFamily="18" charset="0"/>
                <a:cs typeface="Times New Roman" panose="02020603050405020304" pitchFamily="18" charset="0"/>
              </a:rPr>
              <a:t>]’” (Johann Wolfgang von Goethe, 1796, as cited in Richards, 1992, p. 34).</a:t>
            </a:r>
          </a:p>
          <a:p>
            <a:pPr lvl="1"/>
            <a:endParaRPr lang="en-US" sz="1900" b="0" dirty="0">
              <a:effectLst/>
              <a:latin typeface="Times New Roman" panose="02020603050405020304" pitchFamily="18" charset="0"/>
              <a:cs typeface="Times New Roman" panose="02020603050405020304" pitchFamily="18" charset="0"/>
            </a:endParaRPr>
          </a:p>
          <a:p>
            <a:pPr lvl="1"/>
            <a:r>
              <a:rPr lang="en-US" sz="1900" dirty="0">
                <a:latin typeface="Times New Roman" panose="02020603050405020304" pitchFamily="18" charset="0"/>
                <a:cs typeface="Times New Roman" panose="02020603050405020304" pitchFamily="18" charset="0"/>
              </a:rPr>
              <a:t>“</a:t>
            </a:r>
            <a:r>
              <a:rPr lang="en-US" sz="1900" b="0" dirty="0">
                <a:effectLst/>
                <a:latin typeface="Times New Roman" panose="02020603050405020304" pitchFamily="18" charset="0"/>
                <a:cs typeface="Times New Roman" panose="02020603050405020304" pitchFamily="18" charset="0"/>
              </a:rPr>
              <a:t>In an ascending dialectic, nature progressed gradually through higher stages, with each stage embodying a more complete ideal type (</a:t>
            </a:r>
            <a:r>
              <a:rPr lang="en-US" sz="1900" b="0" i="1" dirty="0" err="1">
                <a:effectLst/>
                <a:latin typeface="Times New Roman" panose="02020603050405020304" pitchFamily="18" charset="0"/>
                <a:cs typeface="Times New Roman" panose="02020603050405020304" pitchFamily="18" charset="0"/>
              </a:rPr>
              <a:t>Vorbidd</a:t>
            </a:r>
            <a:r>
              <a:rPr lang="en-US" sz="1900" b="0" dirty="0">
                <a:effectLst/>
                <a:latin typeface="Times New Roman" panose="02020603050405020304" pitchFamily="18" charset="0"/>
                <a:cs typeface="Times New Roman" panose="02020603050405020304" pitchFamily="18" charset="0"/>
              </a:rPr>
              <a:t>): ‘so reason is symbolized in the organism just as the absolute knowledge-act is symbolized in eternal nature’” (Friedrich Schelling, 1803, as cited in Richards, 1992, p. 27).</a:t>
            </a:r>
          </a:p>
          <a:p>
            <a:pPr lvl="1"/>
            <a:endParaRPr lang="en-US" sz="1900" b="0" dirty="0">
              <a:effectLst/>
              <a:latin typeface="Times New Roman" panose="02020603050405020304" pitchFamily="18" charset="0"/>
              <a:cs typeface="Times New Roman" panose="02020603050405020304" pitchFamily="18" charset="0"/>
            </a:endParaRPr>
          </a:p>
          <a:p>
            <a:pPr lvl="1"/>
            <a:r>
              <a:rPr lang="en-US" sz="1900" dirty="0">
                <a:latin typeface="Times New Roman" panose="02020603050405020304" pitchFamily="18" charset="0"/>
                <a:cs typeface="Times New Roman" panose="02020603050405020304" pitchFamily="18" charset="0"/>
              </a:rPr>
              <a:t>“</a:t>
            </a:r>
            <a:r>
              <a:rPr lang="en-US" sz="1900" b="0" dirty="0">
                <a:effectLst/>
                <a:latin typeface="Times New Roman" panose="02020603050405020304" pitchFamily="18" charset="0"/>
                <a:cs typeface="Times New Roman" panose="02020603050405020304" pitchFamily="18" charset="0"/>
              </a:rPr>
              <a:t>Each animal is an end in itself; and because all of its parts stand in direct interaction... each animal can be looked upon as physiologically complete” (Johann Wolfgang von Goethe, 1795, as cited in Richards, 1992, p. 35).</a:t>
            </a:r>
          </a:p>
          <a:p>
            <a:endParaRPr lang="en-US" sz="1100" dirty="0"/>
          </a:p>
        </p:txBody>
      </p:sp>
      <p:pic>
        <p:nvPicPr>
          <p:cNvPr id="4" name="Picture 3" descr="A book cover of a book&#10;&#10;Description automatically generated">
            <a:extLst>
              <a:ext uri="{FF2B5EF4-FFF2-40B4-BE49-F238E27FC236}">
                <a16:creationId xmlns:a16="http://schemas.microsoft.com/office/drawing/2014/main" id="{807CC61D-551A-5397-0C43-E38D1FFF684F}"/>
              </a:ext>
            </a:extLst>
          </p:cNvPr>
          <p:cNvPicPr>
            <a:picLocks noChangeAspect="1"/>
          </p:cNvPicPr>
          <p:nvPr/>
        </p:nvPicPr>
        <p:blipFill>
          <a:blip r:embed="rId2"/>
          <a:srcRect t="3422" r="2" b="2"/>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0884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52DCC-3780-B95A-6482-2A65C2EF9290}"/>
              </a:ext>
            </a:extLst>
          </p:cNvPr>
          <p:cNvSpPr>
            <a:spLocks noGrp="1"/>
          </p:cNvSpPr>
          <p:nvPr>
            <p:ph type="title"/>
          </p:nvPr>
        </p:nvSpPr>
        <p:spPr>
          <a:xfrm>
            <a:off x="654601" y="-532706"/>
            <a:ext cx="5323715" cy="1642970"/>
          </a:xfrm>
        </p:spPr>
        <p:txBody>
          <a:bodyPr anchor="b">
            <a:normAutofit/>
          </a:bodyPr>
          <a:lstStyle/>
          <a:p>
            <a:r>
              <a:rPr lang="en-US" sz="2800" i="0" dirty="0">
                <a:effectLst/>
                <a:latin typeface="Times New Roman" panose="02020603050405020304" pitchFamily="18" charset="0"/>
                <a:cs typeface="Times New Roman" panose="02020603050405020304" pitchFamily="18" charset="0"/>
              </a:rPr>
              <a:t>Recapitulation – The Ladder of Species Progress</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5ECABE7-EC0C-CE40-1462-B676F6A4E57A}"/>
              </a:ext>
            </a:extLst>
          </p:cNvPr>
          <p:cNvSpPr>
            <a:spLocks noGrp="1"/>
          </p:cNvSpPr>
          <p:nvPr>
            <p:ph idx="1"/>
          </p:nvPr>
        </p:nvSpPr>
        <p:spPr>
          <a:xfrm>
            <a:off x="654601" y="1270620"/>
            <a:ext cx="6942239" cy="4710192"/>
          </a:xfrm>
        </p:spPr>
        <p:txBody>
          <a:bodyPr anchor="t">
            <a:noAutofit/>
          </a:bodyPr>
          <a:lstStyle/>
          <a:p>
            <a:r>
              <a:rPr lang="en-US" sz="1600" b="0" i="0" u="none" strike="noStrike" dirty="0">
                <a:effectLst/>
                <a:latin typeface="Times New Roman" panose="02020603050405020304" pitchFamily="18" charset="0"/>
                <a:cs typeface="Times New Roman" panose="02020603050405020304" pitchFamily="18" charset="0"/>
              </a:rPr>
              <a:t>Prior to Darwin, naturalists like Étienne </a:t>
            </a:r>
            <a:r>
              <a:rPr lang="en-US" sz="1600" b="0" i="0" u="none" strike="noStrike" dirty="0" err="1">
                <a:effectLst/>
                <a:latin typeface="Times New Roman" panose="02020603050405020304" pitchFamily="18" charset="0"/>
                <a:cs typeface="Times New Roman" panose="02020603050405020304" pitchFamily="18" charset="0"/>
              </a:rPr>
              <a:t>Serres</a:t>
            </a:r>
            <a:r>
              <a:rPr lang="en-US" sz="1600" b="0" i="0" u="none" strike="noStrike" dirty="0">
                <a:effectLst/>
                <a:latin typeface="Times New Roman" panose="02020603050405020304" pitchFamily="18" charset="0"/>
                <a:cs typeface="Times New Roman" panose="02020603050405020304" pitchFamily="18" charset="0"/>
              </a:rPr>
              <a:t> and Johann Meckel argued that embryos of ”higher</a:t>
            </a:r>
            <a:r>
              <a:rPr lang="en-US" sz="1600" dirty="0">
                <a:latin typeface="Times New Roman" panose="02020603050405020304" pitchFamily="18" charset="0"/>
                <a:cs typeface="Times New Roman" panose="02020603050405020304" pitchFamily="18" charset="0"/>
              </a:rPr>
              <a:t>”</a:t>
            </a:r>
            <a:r>
              <a:rPr lang="en-US" sz="1600" b="0" i="0" u="none" strike="noStrike" dirty="0">
                <a:effectLst/>
                <a:latin typeface="Times New Roman" panose="02020603050405020304" pitchFamily="18" charset="0"/>
                <a:cs typeface="Times New Roman" panose="02020603050405020304" pitchFamily="18" charset="0"/>
              </a:rPr>
              <a:t> animals passed through the permanent adult stages of “lower</a:t>
            </a:r>
            <a:r>
              <a:rPr lang="en-US" sz="1600" dirty="0">
                <a:latin typeface="Times New Roman" panose="02020603050405020304" pitchFamily="18" charset="0"/>
                <a:cs typeface="Times New Roman" panose="02020603050405020304" pitchFamily="18" charset="0"/>
              </a:rPr>
              <a:t>”</a:t>
            </a:r>
            <a:r>
              <a:rPr lang="en-US" sz="1600" b="0" i="0" u="none" strike="noStrike" dirty="0">
                <a:effectLst/>
                <a:latin typeface="Times New Roman" panose="02020603050405020304" pitchFamily="18" charset="0"/>
                <a:cs typeface="Times New Roman" panose="02020603050405020304" pitchFamily="18" charset="0"/>
              </a:rPr>
              <a:t> animals. The thesis of recapitulation is that </a:t>
            </a:r>
            <a:r>
              <a:rPr lang="en-US" sz="1600" b="0" u="none" strike="noStrike" dirty="0">
                <a:effectLst/>
                <a:latin typeface="Times New Roman" panose="02020603050405020304" pitchFamily="18" charset="0"/>
                <a:cs typeface="Times New Roman" panose="02020603050405020304" pitchFamily="18" charset="0"/>
              </a:rPr>
              <a:t>“</a:t>
            </a:r>
            <a:r>
              <a:rPr lang="en-US" sz="1600" b="0" i="1" u="none" strike="noStrike" dirty="0">
                <a:effectLst/>
                <a:latin typeface="Times New Roman" panose="02020603050405020304" pitchFamily="18" charset="0"/>
                <a:cs typeface="Times New Roman" panose="02020603050405020304" pitchFamily="18" charset="0"/>
              </a:rPr>
              <a:t>ontogeny</a:t>
            </a:r>
            <a:r>
              <a:rPr lang="en-US" sz="1600" b="0" i="0" u="none" strike="noStrike" dirty="0">
                <a:effectLst/>
                <a:latin typeface="Times New Roman" panose="02020603050405020304" pitchFamily="18" charset="0"/>
                <a:cs typeface="Times New Roman" panose="02020603050405020304" pitchFamily="18" charset="0"/>
              </a:rPr>
              <a:t> recapitulates </a:t>
            </a:r>
            <a:r>
              <a:rPr lang="en-US" sz="1600" b="0" i="1" u="none" strike="noStrike" dirty="0">
                <a:effectLst/>
                <a:latin typeface="Times New Roman" panose="02020603050405020304" pitchFamily="18" charset="0"/>
                <a:cs typeface="Times New Roman" panose="02020603050405020304" pitchFamily="18" charset="0"/>
              </a:rPr>
              <a:t>phylogeny”</a:t>
            </a:r>
            <a:r>
              <a:rPr lang="en-US" sz="1600" b="0" i="0" u="none" strike="noStrike" dirty="0">
                <a:effectLst/>
                <a:latin typeface="Times New Roman" panose="02020603050405020304" pitchFamily="18" charset="0"/>
                <a:cs typeface="Times New Roman" panose="02020603050405020304" pitchFamily="18" charset="0"/>
              </a:rPr>
              <a:t>, meaning that an organism’s embryological development mirrors the the evolutionary stages of its ancestors.</a:t>
            </a:r>
          </a:p>
          <a:p>
            <a:endParaRPr lang="en-US" sz="1600" b="0" i="0" u="none" strike="noStrike" dirty="0">
              <a:effectLst/>
              <a:latin typeface="Times New Roman" panose="02020603050405020304" pitchFamily="18" charset="0"/>
              <a:cs typeface="Times New Roman" panose="02020603050405020304" pitchFamily="18" charset="0"/>
            </a:endParaRPr>
          </a:p>
          <a:p>
            <a:pPr lvl="1"/>
            <a:r>
              <a:rPr lang="en-US" sz="1600" dirty="0">
                <a:latin typeface="Times New Roman" panose="02020603050405020304" pitchFamily="18" charset="0"/>
                <a:cs typeface="Times New Roman" panose="02020603050405020304" pitchFamily="18" charset="0"/>
              </a:rPr>
              <a:t>“</a:t>
            </a:r>
            <a:r>
              <a:rPr lang="en-US" sz="1600" b="0" dirty="0">
                <a:effectLst/>
                <a:latin typeface="Times New Roman" panose="02020603050405020304" pitchFamily="18" charset="0"/>
                <a:cs typeface="Times New Roman" panose="02020603050405020304" pitchFamily="18" charset="0"/>
              </a:rPr>
              <a:t>Embryos, therefore, are not... the miniature of the adult animal. Before they arrive at their permanent forms, their organs traverse a multitude of fugitive forms... repeating the permanent forms of the inferior classes” (Étienne </a:t>
            </a:r>
            <a:r>
              <a:rPr lang="en-US" sz="1600" b="0" dirty="0" err="1">
                <a:effectLst/>
                <a:latin typeface="Times New Roman" panose="02020603050405020304" pitchFamily="18" charset="0"/>
                <a:cs typeface="Times New Roman" panose="02020603050405020304" pitchFamily="18" charset="0"/>
              </a:rPr>
              <a:t>Serres</a:t>
            </a:r>
            <a:r>
              <a:rPr lang="en-US" sz="1600" b="0" dirty="0">
                <a:effectLst/>
                <a:latin typeface="Times New Roman" panose="02020603050405020304" pitchFamily="18" charset="0"/>
                <a:cs typeface="Times New Roman" panose="02020603050405020304" pitchFamily="18" charset="0"/>
              </a:rPr>
              <a:t>, 1824, as cited in Richards, 1992, p. 15).</a:t>
            </a:r>
          </a:p>
          <a:p>
            <a:pPr lvl="1"/>
            <a:endParaRPr lang="en-US" sz="1600" b="0" dirty="0">
              <a:effectLst/>
              <a:latin typeface="Times New Roman" panose="02020603050405020304" pitchFamily="18" charset="0"/>
              <a:cs typeface="Times New Roman" panose="02020603050405020304" pitchFamily="18" charset="0"/>
            </a:endParaRPr>
          </a:p>
          <a:p>
            <a:pPr lvl="1"/>
            <a:r>
              <a:rPr lang="en-US" sz="1600" dirty="0">
                <a:latin typeface="Times New Roman" panose="02020603050405020304" pitchFamily="18" charset="0"/>
                <a:cs typeface="Times New Roman" panose="02020603050405020304" pitchFamily="18" charset="0"/>
              </a:rPr>
              <a:t>“</a:t>
            </a:r>
            <a:r>
              <a:rPr lang="en-US" sz="1600" b="0" dirty="0">
                <a:effectLst/>
                <a:latin typeface="Times New Roman" panose="02020603050405020304" pitchFamily="18" charset="0"/>
                <a:cs typeface="Times New Roman" panose="02020603050405020304" pitchFamily="18" charset="0"/>
              </a:rPr>
              <a:t>The human fetus in its development [</a:t>
            </a:r>
            <a:r>
              <a:rPr lang="en-US" sz="1600" b="0" dirty="0" err="1">
                <a:effectLst/>
                <a:latin typeface="Times New Roman" panose="02020603050405020304" pitchFamily="18" charset="0"/>
                <a:cs typeface="Times New Roman" panose="02020603050405020304" pitchFamily="18" charset="0"/>
              </a:rPr>
              <a:t>Entwickelung</a:t>
            </a:r>
            <a:r>
              <a:rPr lang="en-US" sz="1600" b="0" dirty="0">
                <a:effectLst/>
                <a:latin typeface="Times New Roman" panose="02020603050405020304" pitchFamily="18" charset="0"/>
                <a:cs typeface="Times New Roman" panose="02020603050405020304" pitchFamily="18" charset="0"/>
              </a:rPr>
              <a:t>] indicates the stages at which lower animals have remained throughout their entire lives” (Johann Friedrich Meckel, 1806, as cited in Richards, 1992, p. 50).</a:t>
            </a:r>
          </a:p>
          <a:p>
            <a:pPr lvl="1"/>
            <a:endParaRPr lang="en-US" sz="1600" b="0" dirty="0">
              <a:effectLst/>
              <a:latin typeface="Times New Roman" panose="02020603050405020304" pitchFamily="18" charset="0"/>
              <a:cs typeface="Times New Roman" panose="02020603050405020304" pitchFamily="18" charset="0"/>
            </a:endParaRPr>
          </a:p>
          <a:p>
            <a:pPr lvl="1"/>
            <a:r>
              <a:rPr lang="en-US" sz="1600" dirty="0">
                <a:latin typeface="Times New Roman" panose="02020603050405020304" pitchFamily="18" charset="0"/>
                <a:cs typeface="Times New Roman" panose="02020603050405020304" pitchFamily="18" charset="0"/>
              </a:rPr>
              <a:t>“</a:t>
            </a:r>
            <a:r>
              <a:rPr lang="en-US" sz="1600" b="0" dirty="0">
                <a:effectLst/>
                <a:latin typeface="Times New Roman" panose="02020603050405020304" pitchFamily="18" charset="0"/>
                <a:cs typeface="Times New Roman" panose="02020603050405020304" pitchFamily="18" charset="0"/>
              </a:rPr>
              <a:t>The force by which the series of species has been brought forth is one and the same in its nature and laws as that by which the different developmental stages [in embryogenesis] are produced” (Karl Friedrich Kielmeyer, 1793, as cited in Richards, 1992, p. 19).</a:t>
            </a:r>
            <a:br>
              <a:rPr lang="en-US" sz="1600" dirty="0"/>
            </a:br>
            <a:r>
              <a:rPr lang="en-US" sz="1600" b="0" i="0" u="none" strike="noStrike" dirty="0">
                <a:effectLst/>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5574E82-C806-4937-9F72-894BDEDA81C2}"/>
              </a:ext>
            </a:extLst>
          </p:cNvPr>
          <p:cNvSpPr txBox="1"/>
          <p:nvPr/>
        </p:nvSpPr>
        <p:spPr>
          <a:xfrm>
            <a:off x="457201" y="6076323"/>
            <a:ext cx="7642278" cy="1538883"/>
          </a:xfrm>
          <a:prstGeom prst="rect">
            <a:avLst/>
          </a:prstGeom>
          <a:noFill/>
        </p:spPr>
        <p:txBody>
          <a:bodyPr wrap="square" rtlCol="0">
            <a:spAutoFit/>
          </a:bodyPr>
          <a:lstStyle/>
          <a:p>
            <a:r>
              <a:rPr lang="en-US" sz="1000" dirty="0">
                <a:effectLst/>
                <a:latin typeface="Times New Roman" panose="02020603050405020304" pitchFamily="18" charset="0"/>
                <a:cs typeface="Times New Roman" panose="02020603050405020304" pitchFamily="18" charset="0"/>
              </a:rPr>
              <a:t>This grid illustrates the "Biogenetic Law," demonstrating that the embryos of diverse vertebrates—from fish to humans—share nearly identical early forms. For Darwin, these similarities were the "pet bit" of his book because they provided the "Archimedean factual point" needed to reconstruct species history. The image visualizes how Nature preserves the past as a platform for future advancement, making progress an "intended consequence" of Darwin’s biological system rather than a series of random accidents.</a:t>
            </a:r>
          </a:p>
          <a:p>
            <a:br>
              <a:rPr lang="en-US" dirty="0"/>
            </a:br>
            <a:br>
              <a:rPr lang="en-US" dirty="0"/>
            </a:br>
            <a:endParaRPr lang="en-US" dirty="0"/>
          </a:p>
        </p:txBody>
      </p:sp>
      <p:pic>
        <p:nvPicPr>
          <p:cNvPr id="4" name="Picture 3">
            <a:extLst>
              <a:ext uri="{FF2B5EF4-FFF2-40B4-BE49-F238E27FC236}">
                <a16:creationId xmlns:a16="http://schemas.microsoft.com/office/drawing/2014/main" id="{36AE3E3A-D1D4-37D4-2146-1693C597FBE1}"/>
              </a:ext>
            </a:extLst>
          </p:cNvPr>
          <p:cNvPicPr>
            <a:picLocks noChangeAspect="1"/>
          </p:cNvPicPr>
          <p:nvPr/>
        </p:nvPicPr>
        <p:blipFill>
          <a:blip r:embed="rId2"/>
          <a:stretch>
            <a:fillRect/>
          </a:stretch>
        </p:blipFill>
        <p:spPr>
          <a:xfrm>
            <a:off x="7820704" y="1066572"/>
            <a:ext cx="4371296" cy="3788457"/>
          </a:xfrm>
          <a:prstGeom prst="rect">
            <a:avLst/>
          </a:prstGeom>
        </p:spPr>
      </p:pic>
    </p:spTree>
    <p:extLst>
      <p:ext uri="{BB962C8B-B14F-4D97-AF65-F5344CB8AC3E}">
        <p14:creationId xmlns:p14="http://schemas.microsoft.com/office/powerpoint/2010/main" val="2041310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C1D8C-6978-DD5E-6E00-F87F94D30D4A}"/>
              </a:ext>
            </a:extLst>
          </p:cNvPr>
          <p:cNvSpPr>
            <a:spLocks noGrp="1"/>
          </p:cNvSpPr>
          <p:nvPr>
            <p:ph type="title"/>
          </p:nvPr>
        </p:nvSpPr>
        <p:spPr>
          <a:xfrm>
            <a:off x="761802" y="240241"/>
            <a:ext cx="10760054" cy="1228299"/>
          </a:xfrm>
        </p:spPr>
        <p:txBody>
          <a:bodyPr>
            <a:normAutofit/>
          </a:bodyPr>
          <a:lstStyle/>
          <a:p>
            <a:r>
              <a:rPr lang="en-US" sz="4000" i="0" dirty="0">
                <a:effectLst/>
                <a:latin typeface="Times New Roman" panose="02020603050405020304" pitchFamily="18" charset="0"/>
                <a:cs typeface="Times New Roman" panose="02020603050405020304" pitchFamily="18" charset="0"/>
              </a:rPr>
              <a:t>Darwin and Naturalizing the Archetype</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899715A-F30F-529D-0286-86F3C9D5D90F}"/>
              </a:ext>
            </a:extLst>
          </p:cNvPr>
          <p:cNvSpPr>
            <a:spLocks noGrp="1"/>
          </p:cNvSpPr>
          <p:nvPr>
            <p:ph idx="1"/>
          </p:nvPr>
        </p:nvSpPr>
        <p:spPr>
          <a:xfrm>
            <a:off x="87086" y="1729117"/>
            <a:ext cx="5539591" cy="4443083"/>
          </a:xfrm>
        </p:spPr>
        <p:txBody>
          <a:bodyPr anchor="ctr">
            <a:normAutofit/>
          </a:bodyPr>
          <a:lstStyle/>
          <a:p>
            <a:r>
              <a:rPr lang="en-US" sz="1600" b="0" i="0" u="none" strike="noStrike" dirty="0">
                <a:effectLst/>
                <a:latin typeface="Times New Roman" panose="02020603050405020304" pitchFamily="18" charset="0"/>
                <a:cs typeface="Times New Roman" panose="02020603050405020304" pitchFamily="18" charset="0"/>
              </a:rPr>
              <a:t>Darwin transformed the abstract, ideal “Archetype</a:t>
            </a:r>
            <a:r>
              <a:rPr lang="en-US" sz="1600" dirty="0">
                <a:latin typeface="Times New Roman" panose="02020603050405020304" pitchFamily="18" charset="0"/>
                <a:cs typeface="Times New Roman" panose="02020603050405020304" pitchFamily="18" charset="0"/>
              </a:rPr>
              <a:t>”</a:t>
            </a:r>
            <a:r>
              <a:rPr lang="en-US" sz="1600" b="0" i="0" u="none" strike="noStrike" dirty="0">
                <a:effectLst/>
                <a:latin typeface="Times New Roman" panose="02020603050405020304" pitchFamily="18" charset="0"/>
                <a:cs typeface="Times New Roman" panose="02020603050405020304" pitchFamily="18" charset="0"/>
              </a:rPr>
              <a:t> of Romantic naturalists like Richard Owen into a physical, biological ancestor. By historicizing the archetype, Darwin explained the “unity of type” as the shared inheritance of a purposeful, adaptive history.</a:t>
            </a:r>
          </a:p>
          <a:p>
            <a:pPr lvl="1"/>
            <a:r>
              <a:rPr lang="en-US" sz="1600" dirty="0">
                <a:latin typeface="Times New Roman" panose="02020603050405020304" pitchFamily="18" charset="0"/>
                <a:cs typeface="Times New Roman" panose="02020603050405020304" pitchFamily="18" charset="0"/>
              </a:rPr>
              <a:t>“</a:t>
            </a:r>
            <a:r>
              <a:rPr lang="en-US" sz="1600" b="0" dirty="0">
                <a:effectLst/>
                <a:latin typeface="Times New Roman" panose="02020603050405020304" pitchFamily="18" charset="0"/>
                <a:cs typeface="Times New Roman" panose="02020603050405020304" pitchFamily="18" charset="0"/>
              </a:rPr>
              <a:t>I look at Owen’s Archetypes as more than idea, as a real representation as far as the most consummate skill &amp; loftiest generalization can represent the parent form of the Vertebrata” (Charles Darwin, 1849, as cited in Richards, 1992, p. 105).</a:t>
            </a:r>
          </a:p>
          <a:p>
            <a:pPr lvl="1"/>
            <a:r>
              <a:rPr lang="en-US" sz="1600" dirty="0">
                <a:latin typeface="Times New Roman" panose="02020603050405020304" pitchFamily="18" charset="0"/>
                <a:cs typeface="Times New Roman" panose="02020603050405020304" pitchFamily="18" charset="0"/>
              </a:rPr>
              <a:t>“</a:t>
            </a:r>
            <a:r>
              <a:rPr lang="en-US" sz="1600" b="0" dirty="0">
                <a:effectLst/>
                <a:latin typeface="Times New Roman" panose="02020603050405020304" pitchFamily="18" charset="0"/>
                <a:cs typeface="Times New Roman" panose="02020603050405020304" pitchFamily="18" charset="0"/>
              </a:rPr>
              <a:t>I cannot any more doubt that some primordial race existed long anterior... which had a chain of vertebrae and no skull” (Charles Darwin, DAR 74, as cited in Richards, 1992, p. 131).</a:t>
            </a:r>
          </a:p>
          <a:p>
            <a:endParaRPr lang="en-US" sz="1600" dirty="0">
              <a:latin typeface="Times New Roman" panose="02020603050405020304" pitchFamily="18" charset="0"/>
              <a:cs typeface="Times New Roman" panose="02020603050405020304" pitchFamily="18" charset="0"/>
            </a:endParaRPr>
          </a:p>
        </p:txBody>
      </p:sp>
      <p:pic>
        <p:nvPicPr>
          <p:cNvPr id="4" name="Picture 3" descr="A skeleton of a fish&#10;&#10;Description automatically generated">
            <a:extLst>
              <a:ext uri="{FF2B5EF4-FFF2-40B4-BE49-F238E27FC236}">
                <a16:creationId xmlns:a16="http://schemas.microsoft.com/office/drawing/2014/main" id="{A47CBD09-41DB-A2F9-8350-6EAB1131CA48}"/>
              </a:ext>
            </a:extLst>
          </p:cNvPr>
          <p:cNvPicPr>
            <a:picLocks noChangeAspect="1"/>
          </p:cNvPicPr>
          <p:nvPr/>
        </p:nvPicPr>
        <p:blipFill>
          <a:blip r:embed="rId2"/>
          <a:stretch>
            <a:fillRect/>
          </a:stretch>
        </p:blipFill>
        <p:spPr>
          <a:xfrm>
            <a:off x="6343650" y="2986567"/>
            <a:ext cx="5178206" cy="2477228"/>
          </a:xfrm>
          <a:prstGeom prst="rect">
            <a:avLst/>
          </a:prstGeom>
        </p:spPr>
      </p:pic>
      <p:sp>
        <p:nvSpPr>
          <p:cNvPr id="5" name="TextBox 4">
            <a:extLst>
              <a:ext uri="{FF2B5EF4-FFF2-40B4-BE49-F238E27FC236}">
                <a16:creationId xmlns:a16="http://schemas.microsoft.com/office/drawing/2014/main" id="{5D336AF8-4CFF-FAA5-8185-31145AAB7B81}"/>
              </a:ext>
            </a:extLst>
          </p:cNvPr>
          <p:cNvSpPr txBox="1"/>
          <p:nvPr/>
        </p:nvSpPr>
        <p:spPr>
          <a:xfrm>
            <a:off x="511629" y="5910943"/>
            <a:ext cx="5832021" cy="830997"/>
          </a:xfrm>
          <a:prstGeom prst="rect">
            <a:avLst/>
          </a:prstGeom>
          <a:noFill/>
        </p:spPr>
        <p:txBody>
          <a:bodyPr wrap="square" rtlCol="0">
            <a:spAutoFit/>
          </a:bodyPr>
          <a:lstStyle/>
          <a:p>
            <a:r>
              <a:rPr lang="en-US" sz="1200" b="0" i="1" dirty="0">
                <a:solidFill>
                  <a:srgbClr val="303030"/>
                </a:solidFill>
                <a:effectLst/>
                <a:latin typeface="Google Sans Text"/>
              </a:rPr>
              <a:t>Owen’s vertebrate archetype, from William Carpenter, Principles of Comparative Physiology (1854)</a:t>
            </a:r>
            <a:r>
              <a:rPr lang="en-US" sz="1200" b="0" i="0" dirty="0">
                <a:solidFill>
                  <a:srgbClr val="303030"/>
                </a:solidFill>
                <a:effectLst/>
                <a:latin typeface="Google Sans Text"/>
              </a:rPr>
              <a:t>. Richard Owen’s diagram of the "ideal" vertebrate skeleton, which Darwin reinterpreted not as a Platonic idea, but as a literal description of the primordial race from which all vertebrates descended</a:t>
            </a:r>
            <a:endParaRPr lang="en-US" sz="1200" dirty="0"/>
          </a:p>
        </p:txBody>
      </p:sp>
    </p:spTree>
    <p:extLst>
      <p:ext uri="{BB962C8B-B14F-4D97-AF65-F5344CB8AC3E}">
        <p14:creationId xmlns:p14="http://schemas.microsoft.com/office/powerpoint/2010/main" val="2568923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7A5FF0-7F54-34BE-7797-6797C885424A}"/>
              </a:ext>
            </a:extLst>
          </p:cNvPr>
          <p:cNvSpPr>
            <a:spLocks noGrp="1"/>
          </p:cNvSpPr>
          <p:nvPr>
            <p:ph type="title"/>
          </p:nvPr>
        </p:nvSpPr>
        <p:spPr>
          <a:xfrm>
            <a:off x="572493" y="238539"/>
            <a:ext cx="11018520" cy="1434415"/>
          </a:xfrm>
        </p:spPr>
        <p:txBody>
          <a:bodyPr anchor="b">
            <a:normAutofit/>
          </a:bodyPr>
          <a:lstStyle/>
          <a:p>
            <a:r>
              <a:rPr lang="en-US" sz="4600" i="0">
                <a:effectLst/>
                <a:latin typeface="Times New Roman" panose="02020603050405020304" pitchFamily="18" charset="0"/>
                <a:cs typeface="Times New Roman" panose="02020603050405020304" pitchFamily="18" charset="0"/>
              </a:rPr>
              <a:t>The Embryological Model in the Notebooks</a:t>
            </a:r>
            <a:endParaRPr lang="en-US" sz="4600">
              <a:latin typeface="Times New Roman" panose="02020603050405020304" pitchFamily="18" charset="0"/>
              <a:cs typeface="Times New Roman" panose="02020603050405020304" pitchFamily="18" charset="0"/>
            </a:endParaRP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D4BB2D-FC12-C5D1-7A86-803E8FD462DB}"/>
              </a:ext>
            </a:extLst>
          </p:cNvPr>
          <p:cNvSpPr>
            <a:spLocks noGrp="1"/>
          </p:cNvSpPr>
          <p:nvPr>
            <p:ph idx="1"/>
          </p:nvPr>
        </p:nvSpPr>
        <p:spPr>
          <a:xfrm>
            <a:off x="572493" y="2071316"/>
            <a:ext cx="6713552" cy="4119172"/>
          </a:xfrm>
        </p:spPr>
        <p:txBody>
          <a:bodyPr anchor="t">
            <a:normAutofit/>
          </a:bodyPr>
          <a:lstStyle/>
          <a:p>
            <a:r>
              <a:rPr lang="en-US" sz="1900" b="0" i="0" dirty="0">
                <a:effectLst/>
                <a:latin typeface="Times New Roman" panose="02020603050405020304" pitchFamily="18" charset="0"/>
                <a:cs typeface="Times New Roman" panose="02020603050405020304" pitchFamily="18" charset="0"/>
              </a:rPr>
              <a:t>In his first private “Transmutation Notebook” (1837), Darwin explicitly modeled species evolution on embryogenesis. He viewed sexual generation as a means to “IMPROVE</a:t>
            </a:r>
            <a:r>
              <a:rPr lang="en-US" sz="1900" dirty="0">
                <a:latin typeface="Times New Roman" panose="02020603050405020304" pitchFamily="18" charset="0"/>
                <a:cs typeface="Times New Roman" panose="02020603050405020304" pitchFamily="18" charset="0"/>
              </a:rPr>
              <a:t>”</a:t>
            </a:r>
            <a:r>
              <a:rPr lang="en-US" sz="1900" b="0" i="0" dirty="0">
                <a:effectLst/>
                <a:latin typeface="Times New Roman" panose="02020603050405020304" pitchFamily="18" charset="0"/>
                <a:cs typeface="Times New Roman" panose="02020603050405020304" pitchFamily="18" charset="0"/>
              </a:rPr>
              <a:t> organization, making the progressive advancement of life the “final cause” of eons of time.</a:t>
            </a:r>
          </a:p>
          <a:p>
            <a:pPr lvl="1"/>
            <a:r>
              <a:rPr lang="en-US" sz="1900" dirty="0">
                <a:latin typeface="Times New Roman" panose="02020603050405020304" pitchFamily="18" charset="0"/>
                <a:cs typeface="Times New Roman" panose="02020603050405020304" pitchFamily="18" charset="0"/>
              </a:rPr>
              <a:t>“</a:t>
            </a:r>
            <a:r>
              <a:rPr lang="en-US" sz="1900" b="0" dirty="0">
                <a:effectLst/>
                <a:latin typeface="Times New Roman" panose="02020603050405020304" pitchFamily="18" charset="0"/>
                <a:cs typeface="Times New Roman" panose="02020603050405020304" pitchFamily="18" charset="0"/>
              </a:rPr>
              <a:t>The ordinary kind... the new individual passing through several stages (?typical, (of the) or shortened repetition of what the original molecule has done)” (Charles Darwin, </a:t>
            </a:r>
            <a:r>
              <a:rPr lang="en-US" sz="1900" b="0" i="1" dirty="0">
                <a:effectLst/>
                <a:latin typeface="Times New Roman" panose="02020603050405020304" pitchFamily="18" charset="0"/>
                <a:cs typeface="Times New Roman" panose="02020603050405020304" pitchFamily="18" charset="0"/>
              </a:rPr>
              <a:t>Notebook B</a:t>
            </a:r>
            <a:r>
              <a:rPr lang="en-US" sz="1900" b="0" dirty="0">
                <a:effectLst/>
                <a:latin typeface="Times New Roman" panose="02020603050405020304" pitchFamily="18" charset="0"/>
                <a:cs typeface="Times New Roman" panose="02020603050405020304" pitchFamily="18" charset="0"/>
              </a:rPr>
              <a:t>, 1837, as cited in Richards, 1992, p. 95).</a:t>
            </a:r>
          </a:p>
          <a:p>
            <a:pPr lvl="1"/>
            <a:r>
              <a:rPr lang="en-US" sz="1900" dirty="0">
                <a:latin typeface="Times New Roman" panose="02020603050405020304" pitchFamily="18" charset="0"/>
                <a:cs typeface="Times New Roman" panose="02020603050405020304" pitchFamily="18" charset="0"/>
              </a:rPr>
              <a:t>“</a:t>
            </a:r>
            <a:r>
              <a:rPr lang="en-US" sz="1900" b="0" dirty="0">
                <a:effectLst/>
                <a:latin typeface="Times New Roman" panose="02020603050405020304" pitchFamily="18" charset="0"/>
                <a:cs typeface="Times New Roman" panose="02020603050405020304" pitchFamily="18" charset="0"/>
              </a:rPr>
              <a:t>An originality is given... by every step of progressive increase of organization being imitated in the womb, which has been passed through to form that species.—(Man is derived from Monad)” (Charles Darwin, </a:t>
            </a:r>
            <a:r>
              <a:rPr lang="en-US" sz="1900" b="0" i="1" dirty="0">
                <a:effectLst/>
                <a:latin typeface="Times New Roman" panose="02020603050405020304" pitchFamily="18" charset="0"/>
                <a:cs typeface="Times New Roman" panose="02020603050405020304" pitchFamily="18" charset="0"/>
              </a:rPr>
              <a:t>Notebook B</a:t>
            </a:r>
            <a:r>
              <a:rPr lang="en-US" sz="1900" b="0" dirty="0">
                <a:effectLst/>
                <a:latin typeface="Times New Roman" panose="02020603050405020304" pitchFamily="18" charset="0"/>
                <a:cs typeface="Times New Roman" panose="02020603050405020304" pitchFamily="18" charset="0"/>
              </a:rPr>
              <a:t>, 1837, as cited in Richards, 1992, p. 95).</a:t>
            </a:r>
          </a:p>
          <a:p>
            <a:endParaRPr lang="en-US" sz="1900" dirty="0"/>
          </a:p>
        </p:txBody>
      </p:sp>
      <p:pic>
        <p:nvPicPr>
          <p:cNvPr id="4" name="Picture 3" descr="A sketch of a tree with writing on it&#10;&#10;Description automatically generated">
            <a:extLst>
              <a:ext uri="{FF2B5EF4-FFF2-40B4-BE49-F238E27FC236}">
                <a16:creationId xmlns:a16="http://schemas.microsoft.com/office/drawing/2014/main" id="{75190EB8-15CC-1A46-570C-F098210DBA02}"/>
              </a:ext>
            </a:extLst>
          </p:cNvPr>
          <p:cNvPicPr>
            <a:picLocks noChangeAspect="1"/>
          </p:cNvPicPr>
          <p:nvPr/>
        </p:nvPicPr>
        <p:blipFill>
          <a:blip r:embed="rId2"/>
          <a:srcRect l="12823" r="17670" b="2"/>
          <a:stretch>
            <a:fillRect/>
          </a:stretch>
        </p:blipFill>
        <p:spPr>
          <a:xfrm>
            <a:off x="7675658" y="2093976"/>
            <a:ext cx="3941064" cy="4096512"/>
          </a:xfrm>
          <a:prstGeom prst="rect">
            <a:avLst/>
          </a:prstGeom>
        </p:spPr>
      </p:pic>
      <p:sp>
        <p:nvSpPr>
          <p:cNvPr id="5" name="TextBox 4">
            <a:extLst>
              <a:ext uri="{FF2B5EF4-FFF2-40B4-BE49-F238E27FC236}">
                <a16:creationId xmlns:a16="http://schemas.microsoft.com/office/drawing/2014/main" id="{35494328-31F3-25A3-E43F-072BD2CC3BD7}"/>
              </a:ext>
            </a:extLst>
          </p:cNvPr>
          <p:cNvSpPr txBox="1"/>
          <p:nvPr/>
        </p:nvSpPr>
        <p:spPr>
          <a:xfrm>
            <a:off x="412568" y="6095531"/>
            <a:ext cx="7033401" cy="646331"/>
          </a:xfrm>
          <a:prstGeom prst="rect">
            <a:avLst/>
          </a:prstGeom>
          <a:noFill/>
        </p:spPr>
        <p:txBody>
          <a:bodyPr wrap="square" rtlCol="0">
            <a:spAutoFit/>
          </a:bodyPr>
          <a:lstStyle/>
          <a:p>
            <a:r>
              <a:rPr lang="en-US" sz="1200" b="0" i="1" dirty="0">
                <a:solidFill>
                  <a:srgbClr val="303030"/>
                </a:solidFill>
                <a:effectLst/>
                <a:latin typeface="Google Sans Text"/>
              </a:rPr>
              <a:t>Darwin’s sketch of a descent tree, from "Notebook B" (1837)</a:t>
            </a:r>
            <a:r>
              <a:rPr lang="en-US" sz="1200" b="0" i="0" dirty="0">
                <a:solidFill>
                  <a:srgbClr val="303030"/>
                </a:solidFill>
                <a:effectLst/>
                <a:latin typeface="Google Sans Text"/>
              </a:rPr>
              <a:t>. Darwin’s famous "I think" tree. The caption, "Thus genera would be formed—bearing relation to ancient types," indicates his belief that the nodes of the tree represent the morphological types of real ancestors.</a:t>
            </a:r>
            <a:endParaRPr lang="en-US" sz="1200" dirty="0"/>
          </a:p>
        </p:txBody>
      </p:sp>
    </p:spTree>
    <p:extLst>
      <p:ext uri="{BB962C8B-B14F-4D97-AF65-F5344CB8AC3E}">
        <p14:creationId xmlns:p14="http://schemas.microsoft.com/office/powerpoint/2010/main" val="301415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17DE4-53C0-D609-788C-DE15E6BEB16A}"/>
              </a:ext>
            </a:extLst>
          </p:cNvPr>
          <p:cNvSpPr>
            <a:spLocks noGrp="1"/>
          </p:cNvSpPr>
          <p:nvPr>
            <p:ph type="title"/>
          </p:nvPr>
        </p:nvSpPr>
        <p:spPr>
          <a:xfrm>
            <a:off x="572493" y="238539"/>
            <a:ext cx="11018520" cy="1434415"/>
          </a:xfrm>
        </p:spPr>
        <p:txBody>
          <a:bodyPr anchor="b">
            <a:normAutofit/>
          </a:bodyPr>
          <a:lstStyle/>
          <a:p>
            <a:r>
              <a:rPr lang="en-US" sz="4600" i="0">
                <a:effectLst/>
                <a:latin typeface="Times New Roman" panose="02020603050405020304" pitchFamily="18" charset="0"/>
                <a:cs typeface="Times New Roman" panose="02020603050405020304" pitchFamily="18" charset="0"/>
              </a:rPr>
              <a:t>Natural Selection as a Mechanism for Perfection</a:t>
            </a:r>
            <a:endParaRPr lang="en-US" sz="4600">
              <a:latin typeface="Times New Roman" panose="02020603050405020304" pitchFamily="18" charset="0"/>
              <a:cs typeface="Times New Roman" panose="02020603050405020304" pitchFamily="18" charset="0"/>
            </a:endParaRP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9BD839-B5C1-AF42-79F7-D691D22D1537}"/>
              </a:ext>
            </a:extLst>
          </p:cNvPr>
          <p:cNvSpPr>
            <a:spLocks noGrp="1"/>
          </p:cNvSpPr>
          <p:nvPr>
            <p:ph idx="1"/>
          </p:nvPr>
        </p:nvSpPr>
        <p:spPr>
          <a:xfrm>
            <a:off x="572493" y="2071316"/>
            <a:ext cx="6713552" cy="4119172"/>
          </a:xfrm>
        </p:spPr>
        <p:txBody>
          <a:bodyPr anchor="t">
            <a:normAutofit/>
          </a:bodyPr>
          <a:lstStyle/>
          <a:p>
            <a:r>
              <a:rPr lang="en-US" sz="2000" b="0" i="0" dirty="0">
                <a:effectLst/>
                <a:latin typeface="Times New Roman" panose="02020603050405020304" pitchFamily="18" charset="0"/>
                <a:cs typeface="Times New Roman" panose="02020603050405020304" pitchFamily="18" charset="0"/>
              </a:rPr>
              <a:t>Darwin viewed natural selection as a “beneficent power” that ensured progress toward perfection. Because selection works solely for the “good of each being”, it acts as an external force drawing organisms toward higher complexity, rather than being a purely random process.</a:t>
            </a:r>
          </a:p>
          <a:p>
            <a:pPr lvl="1"/>
            <a:r>
              <a:rPr lang="en-US" sz="2000" dirty="0">
                <a:latin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cs typeface="Times New Roman" panose="02020603050405020304" pitchFamily="18" charset="0"/>
              </a:rPr>
              <a:t>As natural selection works solely by and for the good of each being, all corporeal and mental endowments will tend to progress towards perfection” (Charles Darwin, </a:t>
            </a:r>
            <a:r>
              <a:rPr lang="en-US" sz="2000" b="0" i="1" dirty="0">
                <a:effectLst/>
                <a:latin typeface="Times New Roman" panose="02020603050405020304" pitchFamily="18" charset="0"/>
                <a:cs typeface="Times New Roman" panose="02020603050405020304" pitchFamily="18" charset="0"/>
              </a:rPr>
              <a:t>Origin of Species</a:t>
            </a:r>
            <a:r>
              <a:rPr lang="en-US" sz="2000" b="0" dirty="0">
                <a:effectLst/>
                <a:latin typeface="Times New Roman" panose="02020603050405020304" pitchFamily="18" charset="0"/>
                <a:cs typeface="Times New Roman" panose="02020603050405020304" pitchFamily="18" charset="0"/>
              </a:rPr>
              <a:t>, 1859, p. 489, as cited in Richards, 1992, p. 89).</a:t>
            </a:r>
          </a:p>
          <a:p>
            <a:pPr lvl="1"/>
            <a:r>
              <a:rPr lang="en-US" sz="2000" dirty="0">
                <a:latin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cs typeface="Times New Roman" panose="02020603050405020304" pitchFamily="18" charset="0"/>
              </a:rPr>
              <a:t>Man selects only for his own good; Nature only for that of the being which she tends” (Charles Darwin, </a:t>
            </a:r>
            <a:r>
              <a:rPr lang="en-US" sz="2000" b="0" i="1" dirty="0">
                <a:effectLst/>
                <a:latin typeface="Times New Roman" panose="02020603050405020304" pitchFamily="18" charset="0"/>
                <a:cs typeface="Times New Roman" panose="02020603050405020304" pitchFamily="18" charset="0"/>
              </a:rPr>
              <a:t>Origin of Species</a:t>
            </a:r>
            <a:r>
              <a:rPr lang="en-US" sz="2000" b="0" dirty="0">
                <a:effectLst/>
                <a:latin typeface="Times New Roman" panose="02020603050405020304" pitchFamily="18" charset="0"/>
                <a:cs typeface="Times New Roman" panose="02020603050405020304" pitchFamily="18" charset="0"/>
              </a:rPr>
              <a:t>, 1859, p. 83, as cited in Richards, 1992, p. 89).</a:t>
            </a:r>
          </a:p>
          <a:p>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EAC7C38-78CC-0B5E-A2FA-0E9B83A52656}"/>
              </a:ext>
            </a:extLst>
          </p:cNvPr>
          <p:cNvPicPr>
            <a:picLocks noChangeAspect="1"/>
          </p:cNvPicPr>
          <p:nvPr/>
        </p:nvPicPr>
        <p:blipFill>
          <a:blip r:embed="rId2"/>
          <a:srcRect l="3087" r="710" b="2"/>
          <a:stretch>
            <a:fillRect/>
          </a:stretch>
        </p:blipFill>
        <p:spPr>
          <a:xfrm>
            <a:off x="7675658" y="2093976"/>
            <a:ext cx="3941064" cy="4096512"/>
          </a:xfrm>
          <a:prstGeom prst="rect">
            <a:avLst/>
          </a:prstGeom>
        </p:spPr>
      </p:pic>
      <p:sp>
        <p:nvSpPr>
          <p:cNvPr id="5" name="TextBox 4">
            <a:extLst>
              <a:ext uri="{FF2B5EF4-FFF2-40B4-BE49-F238E27FC236}">
                <a16:creationId xmlns:a16="http://schemas.microsoft.com/office/drawing/2014/main" id="{74573A1D-1647-67AC-1A28-2EFB54B90795}"/>
              </a:ext>
            </a:extLst>
          </p:cNvPr>
          <p:cNvSpPr txBox="1"/>
          <p:nvPr/>
        </p:nvSpPr>
        <p:spPr>
          <a:xfrm>
            <a:off x="381989" y="6023520"/>
            <a:ext cx="7293669" cy="830997"/>
          </a:xfrm>
          <a:prstGeom prst="rect">
            <a:avLst/>
          </a:prstGeom>
          <a:noFill/>
        </p:spPr>
        <p:txBody>
          <a:bodyPr wrap="square" rtlCol="0">
            <a:spAutoFit/>
          </a:bodyPr>
          <a:lstStyle/>
          <a:p>
            <a:r>
              <a:rPr lang="en-US" sz="1200" b="0" i="1" dirty="0">
                <a:solidFill>
                  <a:srgbClr val="303030"/>
                </a:solidFill>
                <a:effectLst/>
                <a:latin typeface="Times New Roman" panose="02020603050405020304" pitchFamily="18" charset="0"/>
                <a:cs typeface="Times New Roman" panose="02020603050405020304" pitchFamily="18" charset="0"/>
              </a:rPr>
              <a:t>Illustrations of homocercal and heterocercal fish tails, from Darwin’s copy of William Carpenter, Principles of Comparative Physiology</a:t>
            </a:r>
            <a:r>
              <a:rPr lang="en-US" sz="1200" b="0" i="0" dirty="0">
                <a:solidFill>
                  <a:srgbClr val="303030"/>
                </a:solidFill>
                <a:effectLst/>
                <a:latin typeface="Times New Roman" panose="02020603050405020304" pitchFamily="18" charset="0"/>
                <a:cs typeface="Times New Roman" panose="02020603050405020304" pitchFamily="18" charset="0"/>
              </a:rPr>
              <a:t>. Darwin cited Louis Agassiz’s discovery that modern embryonic fish tails (homocercal) resemble the adult tails of ancient fossil fish (heterocercal) as proof that embryology preserves the history of progressive species change.</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3028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17D74-378F-E64C-0F13-84A2AEC27669}"/>
              </a:ext>
            </a:extLst>
          </p:cNvPr>
          <p:cNvSpPr>
            <a:spLocks noGrp="1"/>
          </p:cNvSpPr>
          <p:nvPr>
            <p:ph type="title"/>
          </p:nvPr>
        </p:nvSpPr>
        <p:spPr>
          <a:xfrm>
            <a:off x="572493" y="238539"/>
            <a:ext cx="11018520" cy="1434415"/>
          </a:xfrm>
        </p:spPr>
        <p:txBody>
          <a:bodyPr anchor="b">
            <a:normAutofit/>
          </a:bodyPr>
          <a:lstStyle/>
          <a:p>
            <a:r>
              <a:rPr lang="en-US" sz="5000" i="0">
                <a:effectLst/>
                <a:latin typeface="Times New Roman" panose="02020603050405020304" pitchFamily="18" charset="0"/>
                <a:cs typeface="Times New Roman" panose="02020603050405020304" pitchFamily="18" charset="0"/>
              </a:rPr>
              <a:t>Recapitulation as a Deductive Necessity</a:t>
            </a:r>
            <a:endParaRPr lang="en-US" sz="5000">
              <a:latin typeface="Times New Roman" panose="02020603050405020304" pitchFamily="18" charset="0"/>
              <a:cs typeface="Times New Roman" panose="02020603050405020304" pitchFamily="18" charset="0"/>
            </a:endParaRP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78EFB6-58CE-A88C-F4DF-1370B53E2FBF}"/>
              </a:ext>
            </a:extLst>
          </p:cNvPr>
          <p:cNvSpPr>
            <a:spLocks noGrp="1"/>
          </p:cNvSpPr>
          <p:nvPr>
            <p:ph idx="1"/>
          </p:nvPr>
        </p:nvSpPr>
        <p:spPr>
          <a:xfrm>
            <a:off x="572493" y="2071316"/>
            <a:ext cx="6713552" cy="4119172"/>
          </a:xfrm>
        </p:spPr>
        <p:txBody>
          <a:bodyPr anchor="t">
            <a:normAutofit/>
          </a:bodyPr>
          <a:lstStyle/>
          <a:p>
            <a:r>
              <a:rPr lang="en-US" sz="1200" b="0" i="0" dirty="0">
                <a:effectLst/>
                <a:latin typeface="Times New Roman" panose="02020603050405020304" pitchFamily="18" charset="0"/>
                <a:cs typeface="Times New Roman" panose="02020603050405020304" pitchFamily="18" charset="0"/>
              </a:rPr>
              <a:t>For Darwin, recapitulation was a logical requirement of his theory: if new traits are added at the end of individual development (the adult stage), the embryo necessarily becomes a chronological “picture</a:t>
            </a:r>
            <a:r>
              <a:rPr lang="en-US" sz="1200" dirty="0">
                <a:latin typeface="Times New Roman" panose="02020603050405020304" pitchFamily="18" charset="0"/>
                <a:cs typeface="Times New Roman" panose="02020603050405020304" pitchFamily="18" charset="0"/>
              </a:rPr>
              <a:t>”</a:t>
            </a:r>
            <a:r>
              <a:rPr lang="en-US" sz="1200" b="0" i="0" dirty="0">
                <a:effectLst/>
                <a:latin typeface="Times New Roman" panose="02020603050405020304" pitchFamily="18" charset="0"/>
                <a:cs typeface="Times New Roman" panose="02020603050405020304" pitchFamily="18" charset="0"/>
              </a:rPr>
              <a:t> of the ancestors. This allowed him to use embryology to reconstruct the “missing pages” of the imperfect geological record.</a:t>
            </a:r>
          </a:p>
          <a:p>
            <a:endParaRPr lang="en-US" sz="1200" b="0" i="0" dirty="0">
              <a:effectLst/>
              <a:latin typeface="Times New Roman" panose="02020603050405020304" pitchFamily="18" charset="0"/>
              <a:cs typeface="Times New Roman" panose="02020603050405020304" pitchFamily="18" charset="0"/>
            </a:endParaRPr>
          </a:p>
          <a:p>
            <a:pPr lvl="1"/>
            <a:r>
              <a:rPr lang="en-US" sz="1200" dirty="0">
                <a:latin typeface="Times New Roman" panose="02020603050405020304" pitchFamily="18" charset="0"/>
                <a:cs typeface="Times New Roman" panose="02020603050405020304" pitchFamily="18" charset="0"/>
              </a:rPr>
              <a:t>“A</a:t>
            </a:r>
            <a:r>
              <a:rPr lang="en-US" sz="1200" b="0" dirty="0">
                <a:effectLst/>
                <a:latin typeface="Times New Roman" panose="02020603050405020304" pitchFamily="18" charset="0"/>
                <a:cs typeface="Times New Roman" panose="02020603050405020304" pitchFamily="18" charset="0"/>
              </a:rPr>
              <a:t>s the embryo often shows us more or less plainly the structure of the less modified and ancient progenitor of the group, we can see why ancient and extinct forms so often resemble in their adult state the embryos of existing species”(Charles Darwin, </a:t>
            </a:r>
            <a:r>
              <a:rPr lang="en-US" sz="1200" b="0" i="1" dirty="0">
                <a:effectLst/>
                <a:latin typeface="Times New Roman" panose="02020603050405020304" pitchFamily="18" charset="0"/>
                <a:cs typeface="Times New Roman" panose="02020603050405020304" pitchFamily="18" charset="0"/>
              </a:rPr>
              <a:t>Origin of Species</a:t>
            </a:r>
            <a:r>
              <a:rPr lang="en-US" sz="1200" b="0" dirty="0">
                <a:effectLst/>
                <a:latin typeface="Times New Roman" panose="02020603050405020304" pitchFamily="18" charset="0"/>
                <a:cs typeface="Times New Roman" panose="02020603050405020304" pitchFamily="18" charset="0"/>
              </a:rPr>
              <a:t>, 6th Ed., 1872, as cited in Richards, 1992, p. 156).</a:t>
            </a:r>
          </a:p>
          <a:p>
            <a:pPr lvl="1"/>
            <a:endParaRPr lang="en-US" sz="1200" b="0" dirty="0">
              <a:effectLst/>
              <a:latin typeface="Times New Roman" panose="02020603050405020304" pitchFamily="18" charset="0"/>
              <a:cs typeface="Times New Roman" panose="02020603050405020304" pitchFamily="18" charset="0"/>
            </a:endParaRPr>
          </a:p>
          <a:p>
            <a:pPr lvl="1"/>
            <a:r>
              <a:rPr lang="en-US" sz="1200" dirty="0">
                <a:latin typeface="Times New Roman" panose="02020603050405020304" pitchFamily="18" charset="0"/>
                <a:cs typeface="Times New Roman" panose="02020603050405020304" pitchFamily="18" charset="0"/>
              </a:rPr>
              <a:t>“</a:t>
            </a:r>
            <a:r>
              <a:rPr lang="en-US" sz="1200" b="0" dirty="0">
                <a:effectLst/>
                <a:latin typeface="Times New Roman" panose="02020603050405020304" pitchFamily="18" charset="0"/>
                <a:cs typeface="Times New Roman" panose="02020603050405020304" pitchFamily="18" charset="0"/>
              </a:rPr>
              <a:t>The brain of the human fetus in the seventh month reaches ‘about the same stage of development as in a baboon when adult’” (Theodor Bischoff, as cited by Darwin in </a:t>
            </a:r>
            <a:r>
              <a:rPr lang="en-US" sz="1200" b="0" i="1" dirty="0">
                <a:effectLst/>
                <a:latin typeface="Times New Roman" panose="02020603050405020304" pitchFamily="18" charset="0"/>
                <a:cs typeface="Times New Roman" panose="02020603050405020304" pitchFamily="18" charset="0"/>
              </a:rPr>
              <a:t>Descent of Man</a:t>
            </a:r>
            <a:r>
              <a:rPr lang="en-US" sz="1200" b="0" dirty="0">
                <a:effectLst/>
                <a:latin typeface="Times New Roman" panose="02020603050405020304" pitchFamily="18" charset="0"/>
                <a:cs typeface="Times New Roman" panose="02020603050405020304" pitchFamily="18" charset="0"/>
              </a:rPr>
              <a:t>, 1871, and Richards, 1992, p. 163).</a:t>
            </a:r>
          </a:p>
          <a:p>
            <a:pPr lvl="1"/>
            <a:endParaRPr lang="en-US" sz="1200" b="0" dirty="0">
              <a:effectLst/>
              <a:latin typeface="Times New Roman" panose="02020603050405020304" pitchFamily="18" charset="0"/>
              <a:cs typeface="Times New Roman" panose="02020603050405020304" pitchFamily="18" charset="0"/>
            </a:endParaRPr>
          </a:p>
          <a:p>
            <a:pPr lvl="1"/>
            <a:r>
              <a:rPr lang="en-US" sz="1200" dirty="0">
                <a:latin typeface="Times New Roman" panose="02020603050405020304" pitchFamily="18" charset="0"/>
                <a:cs typeface="Times New Roman" panose="02020603050405020304" pitchFamily="18" charset="0"/>
              </a:rPr>
              <a:t>“</a:t>
            </a:r>
            <a:r>
              <a:rPr lang="en-US" sz="1200" b="0" dirty="0">
                <a:effectLst/>
                <a:latin typeface="Times New Roman" panose="02020603050405020304" pitchFamily="18" charset="0"/>
                <a:cs typeface="Times New Roman" panose="02020603050405020304" pitchFamily="18" charset="0"/>
              </a:rPr>
              <a:t>We should thus be justified in believing that at an extremely remote period a group of animals existed, resembling in many respects the larvae of our present Ascidians” (Charles Darwin, </a:t>
            </a:r>
            <a:r>
              <a:rPr lang="en-US" sz="1200" b="0" i="1" dirty="0">
                <a:effectLst/>
                <a:latin typeface="Times New Roman" panose="02020603050405020304" pitchFamily="18" charset="0"/>
                <a:cs typeface="Times New Roman" panose="02020603050405020304" pitchFamily="18" charset="0"/>
              </a:rPr>
              <a:t>Descent of Man</a:t>
            </a:r>
            <a:r>
              <a:rPr lang="en-US" sz="1200" b="0" dirty="0">
                <a:effectLst/>
                <a:latin typeface="Times New Roman" panose="02020603050405020304" pitchFamily="18" charset="0"/>
                <a:cs typeface="Times New Roman" panose="02020603050405020304" pitchFamily="18" charset="0"/>
              </a:rPr>
              <a:t>, 1871, as cited in Richards, 1992, p. 164).</a:t>
            </a:r>
          </a:p>
          <a:p>
            <a:endParaRPr lang="en-US" sz="1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37F1A98-CE8D-9DD2-7CCA-171E1F20C9E9}"/>
              </a:ext>
            </a:extLst>
          </p:cNvPr>
          <p:cNvPicPr>
            <a:picLocks noChangeAspect="1"/>
          </p:cNvPicPr>
          <p:nvPr/>
        </p:nvPicPr>
        <p:blipFill>
          <a:blip r:embed="rId2"/>
          <a:srcRect t="14099" r="-2" b="23013"/>
          <a:stretch>
            <a:fillRect/>
          </a:stretch>
        </p:blipFill>
        <p:spPr>
          <a:xfrm>
            <a:off x="7675658" y="2093976"/>
            <a:ext cx="3941064" cy="4096512"/>
          </a:xfrm>
          <a:prstGeom prst="rect">
            <a:avLst/>
          </a:prstGeom>
        </p:spPr>
      </p:pic>
      <p:sp>
        <p:nvSpPr>
          <p:cNvPr id="5" name="TextBox 4">
            <a:extLst>
              <a:ext uri="{FF2B5EF4-FFF2-40B4-BE49-F238E27FC236}">
                <a16:creationId xmlns:a16="http://schemas.microsoft.com/office/drawing/2014/main" id="{CD64B661-40C5-8433-080E-7D51B716CF78}"/>
              </a:ext>
            </a:extLst>
          </p:cNvPr>
          <p:cNvSpPr txBox="1"/>
          <p:nvPr/>
        </p:nvSpPr>
        <p:spPr>
          <a:xfrm>
            <a:off x="734291" y="5666261"/>
            <a:ext cx="6941367" cy="1200329"/>
          </a:xfrm>
          <a:prstGeom prst="rect">
            <a:avLst/>
          </a:prstGeom>
          <a:noFill/>
        </p:spPr>
        <p:txBody>
          <a:bodyPr wrap="square" rtlCol="0">
            <a:spAutoFit/>
          </a:bodyPr>
          <a:lstStyle/>
          <a:p>
            <a:r>
              <a:rPr lang="en-US" sz="1200" b="0" i="1" dirty="0">
                <a:effectLst/>
              </a:rPr>
              <a:t>Illustrations of human and dog embryos, from Charles Darwin, Descent of Man</a:t>
            </a:r>
            <a:r>
              <a:rPr lang="en-US" sz="1200" b="0" dirty="0">
                <a:effectLst/>
              </a:rPr>
              <a:t>. Darwin used these woodcuts to demonstrate that early developmental stages reveal the "hidden bond" of common descent.</a:t>
            </a:r>
          </a:p>
          <a:p>
            <a:br>
              <a:rPr lang="en-US" dirty="0"/>
            </a:br>
            <a:endParaRPr lang="en-US" dirty="0"/>
          </a:p>
        </p:txBody>
      </p:sp>
    </p:spTree>
    <p:extLst>
      <p:ext uri="{BB962C8B-B14F-4D97-AF65-F5344CB8AC3E}">
        <p14:creationId xmlns:p14="http://schemas.microsoft.com/office/powerpoint/2010/main" val="2824383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TotalTime>
  <Words>2459</Words>
  <Application>Microsoft Macintosh PowerPoint</Application>
  <PresentationFormat>Widescreen</PresentationFormat>
  <Paragraphs>90</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Google Sans Text</vt:lpstr>
      <vt:lpstr>Times New Roman</vt:lpstr>
      <vt:lpstr>Office Theme</vt:lpstr>
      <vt:lpstr>Reconsidering Teleology in Darwin’s Evolutionary Theory: Robert Richard’s The Meaning of Evolution</vt:lpstr>
      <vt:lpstr>The Teleological Foundation of Darwinism  </vt:lpstr>
      <vt:lpstr>The Pre-Darwinian Context</vt:lpstr>
      <vt:lpstr>Romantic Naturphilosophie – The Ideal Archetype</vt:lpstr>
      <vt:lpstr>Recapitulation – The Ladder of Species Progress</vt:lpstr>
      <vt:lpstr>Darwin and Naturalizing the Archetype</vt:lpstr>
      <vt:lpstr>The Embryological Model in the Notebooks</vt:lpstr>
      <vt:lpstr>Natural Selection as a Mechanism for Perfection</vt:lpstr>
      <vt:lpstr>Recapitulation as a Deductive Necessity</vt:lpstr>
      <vt:lpstr>The Ideological Reconstruction of Darwinism</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Ilgar Gapagov</dc:creator>
  <cp:lastModifiedBy>Ilgar Gapagov</cp:lastModifiedBy>
  <cp:revision>8</cp:revision>
  <dcterms:created xsi:type="dcterms:W3CDTF">2026-03-18T17:54:01Z</dcterms:created>
  <dcterms:modified xsi:type="dcterms:W3CDTF">2026-03-19T10:27:58Z</dcterms:modified>
</cp:coreProperties>
</file>