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260" r:id="rId4"/>
    <p:sldId id="262" r:id="rId5"/>
    <p:sldId id="263" r:id="rId6"/>
    <p:sldId id="265" r:id="rId7"/>
    <p:sldId id="266" r:id="rId8"/>
  </p:sldIdLst>
  <p:sldSz cx="18288000" cy="10287000"/>
  <p:notesSz cx="6858000" cy="9144000"/>
  <p:embeddedFontLst>
    <p:embeddedFont>
      <p:font typeface="Arabic Typesetting" panose="03020402040406030203" pitchFamily="66" charset="-78"/>
      <p:regular r:id="rId10"/>
    </p:embeddedFont>
    <p:embeddedFont>
      <p:font typeface="Noto Sans Arabic" panose="020B0604020202020204" charset="-78"/>
      <p:bold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660"/>
  </p:normalViewPr>
  <p:slideViewPr>
    <p:cSldViewPr snapToGrid="0">
      <p:cViewPr varScale="1">
        <p:scale>
          <a:sx n="71" d="100"/>
          <a:sy n="71" d="100"/>
        </p:scale>
        <p:origin x="75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bg>
      <p:bgPr>
        <a:solidFill>
          <a:srgbClr val="434076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3;p3"/>
          <p:cNvGrpSpPr/>
          <p:nvPr/>
        </p:nvGrpSpPr>
        <p:grpSpPr>
          <a:xfrm>
            <a:off x="0" y="4600"/>
            <a:ext cx="18288000" cy="10282399"/>
            <a:chOff x="0" y="4600"/>
            <a:chExt cx="18288000" cy="10282399"/>
          </a:xfrm>
        </p:grpSpPr>
        <p:pic>
          <p:nvPicPr>
            <p:cNvPr id="14" name="Google Shape;14;p3"/>
            <p:cNvPicPr preferRelativeResize="0"/>
            <p:nvPr/>
          </p:nvPicPr>
          <p:blipFill rotWithShape="1">
            <a:blip r:embed="rId2">
              <a:alphaModFix/>
            </a:blip>
            <a:srcRect l="19935"/>
            <a:stretch/>
          </p:blipFill>
          <p:spPr>
            <a:xfrm>
              <a:off x="10126850" y="4600"/>
              <a:ext cx="8161150" cy="10282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3"/>
            <p:cNvPicPr preferRelativeResize="0"/>
            <p:nvPr/>
          </p:nvPicPr>
          <p:blipFill rotWithShape="1">
            <a:blip r:embed="rId2">
              <a:alphaModFix/>
            </a:blip>
            <a:srcRect l="19935"/>
            <a:stretch/>
          </p:blipFill>
          <p:spPr>
            <a:xfrm>
              <a:off x="0" y="4600"/>
              <a:ext cx="8161150" cy="102823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575" y="4807700"/>
            <a:ext cx="14592451" cy="547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/>
          <p:nvPr/>
        </p:nvSpPr>
        <p:spPr>
          <a:xfrm>
            <a:off x="5583341" y="5564940"/>
            <a:ext cx="3397698" cy="4904813"/>
          </a:xfrm>
          <a:custGeom>
            <a:avLst/>
            <a:gdLst/>
            <a:ahLst/>
            <a:cxnLst/>
            <a:rect l="l" t="t" r="r" b="b"/>
            <a:pathLst>
              <a:path w="3397698" h="4904813" extrusionOk="0">
                <a:moveTo>
                  <a:pt x="0" y="0"/>
                </a:moveTo>
                <a:lnTo>
                  <a:pt x="3397698" y="0"/>
                </a:lnTo>
                <a:lnTo>
                  <a:pt x="3397698" y="4904812"/>
                </a:lnTo>
                <a:lnTo>
                  <a:pt x="0" y="49048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" name="Google Shape;18;p3"/>
          <p:cNvSpPr/>
          <p:nvPr/>
        </p:nvSpPr>
        <p:spPr>
          <a:xfrm>
            <a:off x="-172002" y="-161629"/>
            <a:ext cx="3106051" cy="3705700"/>
          </a:xfrm>
          <a:custGeom>
            <a:avLst/>
            <a:gdLst/>
            <a:ahLst/>
            <a:cxnLst/>
            <a:rect l="l" t="t" r="r" b="b"/>
            <a:pathLst>
              <a:path w="3106051" h="3705700" extrusionOk="0">
                <a:moveTo>
                  <a:pt x="0" y="0"/>
                </a:moveTo>
                <a:lnTo>
                  <a:pt x="3106051" y="0"/>
                </a:lnTo>
                <a:lnTo>
                  <a:pt x="3106051" y="3705700"/>
                </a:lnTo>
                <a:lnTo>
                  <a:pt x="0" y="3705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" name="Google Shape;19;p3"/>
          <p:cNvSpPr/>
          <p:nvPr/>
        </p:nvSpPr>
        <p:spPr>
          <a:xfrm>
            <a:off x="15358065" y="-161629"/>
            <a:ext cx="3063276" cy="3654667"/>
          </a:xfrm>
          <a:custGeom>
            <a:avLst/>
            <a:gdLst/>
            <a:ahLst/>
            <a:cxnLst/>
            <a:rect l="l" t="t" r="r" b="b"/>
            <a:pathLst>
              <a:path w="3063276" h="3654667" extrusionOk="0">
                <a:moveTo>
                  <a:pt x="0" y="0"/>
                </a:moveTo>
                <a:lnTo>
                  <a:pt x="3063275" y="0"/>
                </a:lnTo>
                <a:lnTo>
                  <a:pt x="3063275" y="3654667"/>
                </a:lnTo>
                <a:lnTo>
                  <a:pt x="0" y="36546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" name="Google Shape;20;p3"/>
          <p:cNvSpPr/>
          <p:nvPr/>
        </p:nvSpPr>
        <p:spPr>
          <a:xfrm>
            <a:off x="8467711" y="5564940"/>
            <a:ext cx="4700645" cy="5307906"/>
          </a:xfrm>
          <a:custGeom>
            <a:avLst/>
            <a:gdLst/>
            <a:ahLst/>
            <a:cxnLst/>
            <a:rect l="l" t="t" r="r" b="b"/>
            <a:pathLst>
              <a:path w="4700645" h="5307906" extrusionOk="0">
                <a:moveTo>
                  <a:pt x="0" y="0"/>
                </a:moveTo>
                <a:lnTo>
                  <a:pt x="4700646" y="0"/>
                </a:lnTo>
                <a:lnTo>
                  <a:pt x="4700646" y="5307906"/>
                </a:lnTo>
                <a:lnTo>
                  <a:pt x="0" y="53079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" name="Google Shape;21;p3"/>
          <p:cNvSpPr/>
          <p:nvPr/>
        </p:nvSpPr>
        <p:spPr>
          <a:xfrm flipH="1">
            <a:off x="2934049" y="-161629"/>
            <a:ext cx="1904518" cy="2272202"/>
          </a:xfrm>
          <a:custGeom>
            <a:avLst/>
            <a:gdLst/>
            <a:ahLst/>
            <a:cxnLst/>
            <a:rect l="l" t="t" r="r" b="b"/>
            <a:pathLst>
              <a:path w="1904518" h="2272202" extrusionOk="0">
                <a:moveTo>
                  <a:pt x="1904518" y="0"/>
                </a:moveTo>
                <a:lnTo>
                  <a:pt x="0" y="0"/>
                </a:lnTo>
                <a:lnTo>
                  <a:pt x="0" y="2272202"/>
                </a:lnTo>
                <a:lnTo>
                  <a:pt x="1904518" y="2272202"/>
                </a:lnTo>
                <a:lnTo>
                  <a:pt x="1904518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" name="Google Shape;22;p3"/>
          <p:cNvSpPr/>
          <p:nvPr/>
        </p:nvSpPr>
        <p:spPr>
          <a:xfrm>
            <a:off x="13453547" y="-161629"/>
            <a:ext cx="1904518" cy="2272202"/>
          </a:xfrm>
          <a:custGeom>
            <a:avLst/>
            <a:gdLst/>
            <a:ahLst/>
            <a:cxnLst/>
            <a:rect l="l" t="t" r="r" b="b"/>
            <a:pathLst>
              <a:path w="1904518" h="2272202" extrusionOk="0">
                <a:moveTo>
                  <a:pt x="0" y="0"/>
                </a:moveTo>
                <a:lnTo>
                  <a:pt x="1904518" y="0"/>
                </a:lnTo>
                <a:lnTo>
                  <a:pt x="1904518" y="2272202"/>
                </a:lnTo>
                <a:lnTo>
                  <a:pt x="0" y="22722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" name="Google Shape;23;p3"/>
          <p:cNvSpPr/>
          <p:nvPr/>
        </p:nvSpPr>
        <p:spPr>
          <a:xfrm>
            <a:off x="8567014" y="476043"/>
            <a:ext cx="1153972" cy="1189662"/>
          </a:xfrm>
          <a:custGeom>
            <a:avLst/>
            <a:gdLst/>
            <a:ahLst/>
            <a:cxnLst/>
            <a:rect l="l" t="t" r="r" b="b"/>
            <a:pathLst>
              <a:path w="1153972" h="1189662" extrusionOk="0">
                <a:moveTo>
                  <a:pt x="0" y="0"/>
                </a:moveTo>
                <a:lnTo>
                  <a:pt x="1153972" y="0"/>
                </a:lnTo>
                <a:lnTo>
                  <a:pt x="1153972" y="1189662"/>
                </a:lnTo>
                <a:lnTo>
                  <a:pt x="0" y="11896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212953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-172002" y="-161629"/>
            <a:ext cx="3106051" cy="3705700"/>
          </a:xfrm>
          <a:custGeom>
            <a:avLst/>
            <a:gdLst/>
            <a:ahLst/>
            <a:cxnLst/>
            <a:rect l="l" t="t" r="r" b="b"/>
            <a:pathLst>
              <a:path w="3106051" h="3705700" extrusionOk="0">
                <a:moveTo>
                  <a:pt x="0" y="0"/>
                </a:moveTo>
                <a:lnTo>
                  <a:pt x="3106051" y="0"/>
                </a:lnTo>
                <a:lnTo>
                  <a:pt x="3106051" y="3705700"/>
                </a:lnTo>
                <a:lnTo>
                  <a:pt x="0" y="3705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" name="Google Shape;26;p4"/>
          <p:cNvSpPr/>
          <p:nvPr/>
        </p:nvSpPr>
        <p:spPr>
          <a:xfrm>
            <a:off x="15358065" y="-161629"/>
            <a:ext cx="3063276" cy="3654667"/>
          </a:xfrm>
          <a:custGeom>
            <a:avLst/>
            <a:gdLst/>
            <a:ahLst/>
            <a:cxnLst/>
            <a:rect l="l" t="t" r="r" b="b"/>
            <a:pathLst>
              <a:path w="3063276" h="3654667" extrusionOk="0">
                <a:moveTo>
                  <a:pt x="0" y="0"/>
                </a:moveTo>
                <a:lnTo>
                  <a:pt x="3063275" y="0"/>
                </a:lnTo>
                <a:lnTo>
                  <a:pt x="3063275" y="3654667"/>
                </a:lnTo>
                <a:lnTo>
                  <a:pt x="0" y="36546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" name="Google Shape;27;p4"/>
          <p:cNvSpPr/>
          <p:nvPr/>
        </p:nvSpPr>
        <p:spPr>
          <a:xfrm flipH="1">
            <a:off x="2934049" y="-161629"/>
            <a:ext cx="1904518" cy="2272202"/>
          </a:xfrm>
          <a:custGeom>
            <a:avLst/>
            <a:gdLst/>
            <a:ahLst/>
            <a:cxnLst/>
            <a:rect l="l" t="t" r="r" b="b"/>
            <a:pathLst>
              <a:path w="1904518" h="2272202" extrusionOk="0">
                <a:moveTo>
                  <a:pt x="1904518" y="0"/>
                </a:moveTo>
                <a:lnTo>
                  <a:pt x="0" y="0"/>
                </a:lnTo>
                <a:lnTo>
                  <a:pt x="0" y="2272202"/>
                </a:lnTo>
                <a:lnTo>
                  <a:pt x="1904518" y="2272202"/>
                </a:lnTo>
                <a:lnTo>
                  <a:pt x="1904518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" name="Google Shape;28;p4"/>
          <p:cNvSpPr/>
          <p:nvPr/>
        </p:nvSpPr>
        <p:spPr>
          <a:xfrm>
            <a:off x="13453547" y="-161629"/>
            <a:ext cx="1904518" cy="2272202"/>
          </a:xfrm>
          <a:custGeom>
            <a:avLst/>
            <a:gdLst/>
            <a:ahLst/>
            <a:cxnLst/>
            <a:rect l="l" t="t" r="r" b="b"/>
            <a:pathLst>
              <a:path w="1904518" h="2272202" extrusionOk="0">
                <a:moveTo>
                  <a:pt x="0" y="0"/>
                </a:moveTo>
                <a:lnTo>
                  <a:pt x="1904518" y="0"/>
                </a:lnTo>
                <a:lnTo>
                  <a:pt x="1904518" y="2272202"/>
                </a:lnTo>
                <a:lnTo>
                  <a:pt x="0" y="22722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" name="Google Shape;29;p4"/>
          <p:cNvSpPr/>
          <p:nvPr/>
        </p:nvSpPr>
        <p:spPr>
          <a:xfrm flipH="1">
            <a:off x="4976717" y="-328684"/>
            <a:ext cx="1820680" cy="2172178"/>
          </a:xfrm>
          <a:custGeom>
            <a:avLst/>
            <a:gdLst/>
            <a:ahLst/>
            <a:cxnLst/>
            <a:rect l="l" t="t" r="r" b="b"/>
            <a:pathLst>
              <a:path w="1820680" h="2172178" extrusionOk="0">
                <a:moveTo>
                  <a:pt x="1820680" y="0"/>
                </a:moveTo>
                <a:lnTo>
                  <a:pt x="0" y="0"/>
                </a:lnTo>
                <a:lnTo>
                  <a:pt x="0" y="2172178"/>
                </a:lnTo>
                <a:lnTo>
                  <a:pt x="1820680" y="2172178"/>
                </a:lnTo>
                <a:lnTo>
                  <a:pt x="182068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" name="Google Shape;30;p4"/>
          <p:cNvSpPr/>
          <p:nvPr/>
        </p:nvSpPr>
        <p:spPr>
          <a:xfrm flipH="1">
            <a:off x="11342009" y="-378696"/>
            <a:ext cx="1904518" cy="2272202"/>
          </a:xfrm>
          <a:custGeom>
            <a:avLst/>
            <a:gdLst/>
            <a:ahLst/>
            <a:cxnLst/>
            <a:rect l="l" t="t" r="r" b="b"/>
            <a:pathLst>
              <a:path w="1904518" h="2272202" extrusionOk="0">
                <a:moveTo>
                  <a:pt x="1904518" y="0"/>
                </a:moveTo>
                <a:lnTo>
                  <a:pt x="0" y="0"/>
                </a:lnTo>
                <a:lnTo>
                  <a:pt x="0" y="2272202"/>
                </a:lnTo>
                <a:lnTo>
                  <a:pt x="1904518" y="2272202"/>
                </a:lnTo>
                <a:lnTo>
                  <a:pt x="1904518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0" y="4600"/>
            <a:ext cx="18288000" cy="10282399"/>
            <a:chOff x="0" y="4600"/>
            <a:chExt cx="18288000" cy="10282399"/>
          </a:xfrm>
        </p:grpSpPr>
        <p:pic>
          <p:nvPicPr>
            <p:cNvPr id="33" name="Google Shape;33;p5"/>
            <p:cNvPicPr preferRelativeResize="0"/>
            <p:nvPr/>
          </p:nvPicPr>
          <p:blipFill rotWithShape="1">
            <a:blip r:embed="rId2">
              <a:alphaModFix/>
            </a:blip>
            <a:srcRect l="19935"/>
            <a:stretch/>
          </p:blipFill>
          <p:spPr>
            <a:xfrm>
              <a:off x="10126850" y="4600"/>
              <a:ext cx="8161150" cy="10282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34;p5"/>
            <p:cNvPicPr preferRelativeResize="0"/>
            <p:nvPr/>
          </p:nvPicPr>
          <p:blipFill rotWithShape="1">
            <a:blip r:embed="rId2">
              <a:alphaModFix/>
            </a:blip>
            <a:srcRect l="19935"/>
            <a:stretch/>
          </p:blipFill>
          <p:spPr>
            <a:xfrm>
              <a:off x="0" y="4600"/>
              <a:ext cx="8161150" cy="102823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" name="Google Shape;35;p5"/>
          <p:cNvSpPr/>
          <p:nvPr/>
        </p:nvSpPr>
        <p:spPr>
          <a:xfrm>
            <a:off x="-548643" y="5420268"/>
            <a:ext cx="3547170" cy="5216426"/>
          </a:xfrm>
          <a:custGeom>
            <a:avLst/>
            <a:gdLst/>
            <a:ahLst/>
            <a:cxnLst/>
            <a:rect l="l" t="t" r="r" b="b"/>
            <a:pathLst>
              <a:path w="3547170" h="5216426" extrusionOk="0">
                <a:moveTo>
                  <a:pt x="0" y="0"/>
                </a:moveTo>
                <a:lnTo>
                  <a:pt x="3547170" y="0"/>
                </a:lnTo>
                <a:lnTo>
                  <a:pt x="3547170" y="5216426"/>
                </a:lnTo>
                <a:lnTo>
                  <a:pt x="0" y="52164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" name="Google Shape;36;p5"/>
          <p:cNvSpPr/>
          <p:nvPr/>
        </p:nvSpPr>
        <p:spPr>
          <a:xfrm flipH="1">
            <a:off x="15071137" y="5420268"/>
            <a:ext cx="3547170" cy="5216426"/>
          </a:xfrm>
          <a:custGeom>
            <a:avLst/>
            <a:gdLst/>
            <a:ahLst/>
            <a:cxnLst/>
            <a:rect l="l" t="t" r="r" b="b"/>
            <a:pathLst>
              <a:path w="3547170" h="5216426" extrusionOk="0">
                <a:moveTo>
                  <a:pt x="3547169" y="0"/>
                </a:moveTo>
                <a:lnTo>
                  <a:pt x="0" y="0"/>
                </a:lnTo>
                <a:lnTo>
                  <a:pt x="0" y="5216426"/>
                </a:lnTo>
                <a:lnTo>
                  <a:pt x="3547169" y="5216426"/>
                </a:lnTo>
                <a:lnTo>
                  <a:pt x="3547169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7" name="Google Shape;37;p5"/>
          <p:cNvSpPr/>
          <p:nvPr/>
        </p:nvSpPr>
        <p:spPr>
          <a:xfrm>
            <a:off x="2133770" y="-215541"/>
            <a:ext cx="1729513" cy="3875660"/>
          </a:xfrm>
          <a:custGeom>
            <a:avLst/>
            <a:gdLst/>
            <a:ahLst/>
            <a:cxnLst/>
            <a:rect l="l" t="t" r="r" b="b"/>
            <a:pathLst>
              <a:path w="1729513" h="3875660" extrusionOk="0">
                <a:moveTo>
                  <a:pt x="0" y="0"/>
                </a:moveTo>
                <a:lnTo>
                  <a:pt x="1729514" y="0"/>
                </a:lnTo>
                <a:lnTo>
                  <a:pt x="1729514" y="3875660"/>
                </a:lnTo>
                <a:lnTo>
                  <a:pt x="0" y="3875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8" name="Google Shape;38;p5"/>
          <p:cNvSpPr/>
          <p:nvPr/>
        </p:nvSpPr>
        <p:spPr>
          <a:xfrm>
            <a:off x="14206380" y="-215541"/>
            <a:ext cx="1729513" cy="3875660"/>
          </a:xfrm>
          <a:custGeom>
            <a:avLst/>
            <a:gdLst/>
            <a:ahLst/>
            <a:cxnLst/>
            <a:rect l="l" t="t" r="r" b="b"/>
            <a:pathLst>
              <a:path w="1729513" h="3875660" extrusionOk="0">
                <a:moveTo>
                  <a:pt x="0" y="0"/>
                </a:moveTo>
                <a:lnTo>
                  <a:pt x="1729513" y="0"/>
                </a:lnTo>
                <a:lnTo>
                  <a:pt x="1729513" y="3875660"/>
                </a:lnTo>
                <a:lnTo>
                  <a:pt x="0" y="3875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39" name="Google Shape;39;p5"/>
          <p:cNvPicPr preferRelativeResize="0"/>
          <p:nvPr/>
        </p:nvPicPr>
        <p:blipFill rotWithShape="1">
          <a:blip r:embed="rId5">
            <a:alphaModFix/>
          </a:blip>
          <a:srcRect t="8626" b="8660"/>
          <a:stretch/>
        </p:blipFill>
        <p:spPr>
          <a:xfrm>
            <a:off x="2928425" y="0"/>
            <a:ext cx="12431148" cy="1028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6"/>
          <p:cNvGrpSpPr/>
          <p:nvPr/>
        </p:nvGrpSpPr>
        <p:grpSpPr>
          <a:xfrm>
            <a:off x="0" y="4600"/>
            <a:ext cx="18288000" cy="10282399"/>
            <a:chOff x="0" y="4600"/>
            <a:chExt cx="18288000" cy="10282399"/>
          </a:xfrm>
        </p:grpSpPr>
        <p:pic>
          <p:nvPicPr>
            <p:cNvPr id="42" name="Google Shape;42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4600"/>
              <a:ext cx="10193274" cy="10282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3;p6"/>
            <p:cNvPicPr preferRelativeResize="0"/>
            <p:nvPr/>
          </p:nvPicPr>
          <p:blipFill rotWithShape="1">
            <a:blip r:embed="rId2">
              <a:alphaModFix/>
            </a:blip>
            <a:srcRect l="19935"/>
            <a:stretch/>
          </p:blipFill>
          <p:spPr>
            <a:xfrm>
              <a:off x="10126850" y="4600"/>
              <a:ext cx="8161150" cy="102823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" name="Google Shape;44;p6"/>
          <p:cNvSpPr/>
          <p:nvPr/>
        </p:nvSpPr>
        <p:spPr>
          <a:xfrm>
            <a:off x="1028700" y="609943"/>
            <a:ext cx="6500410" cy="6701454"/>
          </a:xfrm>
          <a:custGeom>
            <a:avLst/>
            <a:gdLst/>
            <a:ahLst/>
            <a:cxnLst/>
            <a:rect l="l" t="t" r="r" b="b"/>
            <a:pathLst>
              <a:path w="6500410" h="6701454" extrusionOk="0">
                <a:moveTo>
                  <a:pt x="0" y="0"/>
                </a:moveTo>
                <a:lnTo>
                  <a:pt x="6500410" y="0"/>
                </a:lnTo>
                <a:lnTo>
                  <a:pt x="6500410" y="6701454"/>
                </a:lnTo>
                <a:lnTo>
                  <a:pt x="0" y="67014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5" name="Google Shape;45;p6"/>
          <p:cNvSpPr/>
          <p:nvPr/>
        </p:nvSpPr>
        <p:spPr>
          <a:xfrm>
            <a:off x="1028700" y="3084989"/>
            <a:ext cx="5156240" cy="7395568"/>
          </a:xfrm>
          <a:custGeom>
            <a:avLst/>
            <a:gdLst/>
            <a:ahLst/>
            <a:cxnLst/>
            <a:rect l="l" t="t" r="r" b="b"/>
            <a:pathLst>
              <a:path w="5156240" h="7395568" extrusionOk="0">
                <a:moveTo>
                  <a:pt x="0" y="0"/>
                </a:moveTo>
                <a:lnTo>
                  <a:pt x="5156240" y="0"/>
                </a:lnTo>
                <a:lnTo>
                  <a:pt x="5156240" y="7395568"/>
                </a:lnTo>
                <a:lnTo>
                  <a:pt x="0" y="7395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>
            <a:spLocks noGrp="1"/>
          </p:cNvSpPr>
          <p:nvPr>
            <p:ph type="pic" idx="2"/>
          </p:nvPr>
        </p:nvSpPr>
        <p:spPr>
          <a:xfrm>
            <a:off x="0" y="4125"/>
            <a:ext cx="18288000" cy="10287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8" name="Google Shape;48;p7"/>
          <p:cNvGrpSpPr/>
          <p:nvPr/>
        </p:nvGrpSpPr>
        <p:grpSpPr>
          <a:xfrm>
            <a:off x="2924014" y="2150113"/>
            <a:ext cx="13133477" cy="6287666"/>
            <a:chOff x="0" y="-47625"/>
            <a:chExt cx="3459000" cy="1656000"/>
          </a:xfrm>
        </p:grpSpPr>
        <p:sp>
          <p:nvSpPr>
            <p:cNvPr id="49" name="Google Shape;49;p7"/>
            <p:cNvSpPr/>
            <p:nvPr/>
          </p:nvSpPr>
          <p:spPr>
            <a:xfrm>
              <a:off x="0" y="0"/>
              <a:ext cx="3458907" cy="1608230"/>
            </a:xfrm>
            <a:custGeom>
              <a:avLst/>
              <a:gdLst/>
              <a:ahLst/>
              <a:cxnLst/>
              <a:rect l="l" t="t" r="r" b="b"/>
              <a:pathLst>
                <a:path w="3458907" h="1608230" extrusionOk="0">
                  <a:moveTo>
                    <a:pt x="0" y="0"/>
                  </a:moveTo>
                  <a:lnTo>
                    <a:pt x="3458907" y="0"/>
                  </a:lnTo>
                  <a:lnTo>
                    <a:pt x="3458907" y="1608230"/>
                  </a:lnTo>
                  <a:lnTo>
                    <a:pt x="0" y="1608230"/>
                  </a:lnTo>
                  <a:close/>
                </a:path>
              </a:pathLst>
            </a:custGeom>
            <a:solidFill>
              <a:srgbClr val="212953">
                <a:alpha val="93330"/>
              </a:srgbClr>
            </a:solidFill>
            <a:ln>
              <a:noFill/>
            </a:ln>
          </p:spPr>
        </p:sp>
        <p:sp>
          <p:nvSpPr>
            <p:cNvPr id="50" name="Google Shape;50;p7"/>
            <p:cNvSpPr txBox="1"/>
            <p:nvPr/>
          </p:nvSpPr>
          <p:spPr>
            <a:xfrm>
              <a:off x="0" y="-47625"/>
              <a:ext cx="3459000" cy="165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" name="Google Shape;51;p7"/>
          <p:cNvSpPr/>
          <p:nvPr/>
        </p:nvSpPr>
        <p:spPr>
          <a:xfrm>
            <a:off x="2924014" y="2330940"/>
            <a:ext cx="3265417" cy="6106249"/>
          </a:xfrm>
          <a:custGeom>
            <a:avLst/>
            <a:gdLst/>
            <a:ahLst/>
            <a:cxnLst/>
            <a:rect l="l" t="t" r="r" b="b"/>
            <a:pathLst>
              <a:path w="3265417" h="6106249" extrusionOk="0">
                <a:moveTo>
                  <a:pt x="0" y="0"/>
                </a:moveTo>
                <a:lnTo>
                  <a:pt x="3265417" y="0"/>
                </a:lnTo>
                <a:lnTo>
                  <a:pt x="3265417" y="6106249"/>
                </a:lnTo>
                <a:lnTo>
                  <a:pt x="0" y="61062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r="-86999"/>
            </a:stretch>
          </a:blipFill>
          <a:ln>
            <a:noFill/>
          </a:ln>
        </p:spPr>
      </p:sp>
      <p:sp>
        <p:nvSpPr>
          <p:cNvPr id="52" name="Google Shape;52;p7"/>
          <p:cNvSpPr/>
          <p:nvPr/>
        </p:nvSpPr>
        <p:spPr>
          <a:xfrm flipH="1">
            <a:off x="12791633" y="2330940"/>
            <a:ext cx="3265417" cy="6106249"/>
          </a:xfrm>
          <a:custGeom>
            <a:avLst/>
            <a:gdLst/>
            <a:ahLst/>
            <a:cxnLst/>
            <a:rect l="l" t="t" r="r" b="b"/>
            <a:pathLst>
              <a:path w="3265417" h="6106249" extrusionOk="0">
                <a:moveTo>
                  <a:pt x="3265418" y="0"/>
                </a:moveTo>
                <a:lnTo>
                  <a:pt x="0" y="0"/>
                </a:lnTo>
                <a:lnTo>
                  <a:pt x="0" y="6106249"/>
                </a:lnTo>
                <a:lnTo>
                  <a:pt x="3265418" y="6106249"/>
                </a:lnTo>
                <a:lnTo>
                  <a:pt x="3265418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r="-86999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/>
          <p:nvPr/>
        </p:nvSpPr>
        <p:spPr>
          <a:xfrm>
            <a:off x="-368825" y="-305711"/>
            <a:ext cx="1715644" cy="3844580"/>
          </a:xfrm>
          <a:custGeom>
            <a:avLst/>
            <a:gdLst/>
            <a:ahLst/>
            <a:cxnLst/>
            <a:rect l="l" t="t" r="r" b="b"/>
            <a:pathLst>
              <a:path w="1715644" h="3844580" extrusionOk="0">
                <a:moveTo>
                  <a:pt x="0" y="0"/>
                </a:moveTo>
                <a:lnTo>
                  <a:pt x="1715644" y="0"/>
                </a:lnTo>
                <a:lnTo>
                  <a:pt x="1715644" y="3844579"/>
                </a:lnTo>
                <a:lnTo>
                  <a:pt x="0" y="38445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5" name="Google Shape;55;p8"/>
          <p:cNvSpPr/>
          <p:nvPr/>
        </p:nvSpPr>
        <p:spPr>
          <a:xfrm>
            <a:off x="16842475" y="-138656"/>
            <a:ext cx="1715644" cy="3844580"/>
          </a:xfrm>
          <a:custGeom>
            <a:avLst/>
            <a:gdLst/>
            <a:ahLst/>
            <a:cxnLst/>
            <a:rect l="l" t="t" r="r" b="b"/>
            <a:pathLst>
              <a:path w="1715644" h="3844580" extrusionOk="0">
                <a:moveTo>
                  <a:pt x="0" y="0"/>
                </a:moveTo>
                <a:lnTo>
                  <a:pt x="1715644" y="0"/>
                </a:lnTo>
                <a:lnTo>
                  <a:pt x="1715644" y="3844579"/>
                </a:lnTo>
                <a:lnTo>
                  <a:pt x="0" y="38445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6" name="Google Shape;56;p8"/>
          <p:cNvSpPr/>
          <p:nvPr/>
        </p:nvSpPr>
        <p:spPr>
          <a:xfrm flipH="1">
            <a:off x="1396172" y="-432863"/>
            <a:ext cx="1904518" cy="2272202"/>
          </a:xfrm>
          <a:custGeom>
            <a:avLst/>
            <a:gdLst/>
            <a:ahLst/>
            <a:cxnLst/>
            <a:rect l="l" t="t" r="r" b="b"/>
            <a:pathLst>
              <a:path w="1904518" h="2272202" extrusionOk="0">
                <a:moveTo>
                  <a:pt x="1904518" y="0"/>
                </a:moveTo>
                <a:lnTo>
                  <a:pt x="0" y="0"/>
                </a:lnTo>
                <a:lnTo>
                  <a:pt x="0" y="2272201"/>
                </a:lnTo>
                <a:lnTo>
                  <a:pt x="1904518" y="2272201"/>
                </a:lnTo>
                <a:lnTo>
                  <a:pt x="1904518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57" name="Google Shape;57;p8"/>
          <p:cNvPicPr preferRelativeResize="0"/>
          <p:nvPr/>
        </p:nvPicPr>
        <p:blipFill rotWithShape="1">
          <a:blip r:embed="rId4">
            <a:alphaModFix/>
          </a:blip>
          <a:srcRect l="19935"/>
          <a:stretch/>
        </p:blipFill>
        <p:spPr>
          <a:xfrm>
            <a:off x="10126850" y="2300"/>
            <a:ext cx="8161150" cy="1028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8"/>
          <p:cNvPicPr preferRelativeResize="0"/>
          <p:nvPr/>
        </p:nvPicPr>
        <p:blipFill rotWithShape="1">
          <a:blip r:embed="rId4">
            <a:alphaModFix/>
          </a:blip>
          <a:srcRect l="19935"/>
          <a:stretch/>
        </p:blipFill>
        <p:spPr>
          <a:xfrm>
            <a:off x="0" y="2300"/>
            <a:ext cx="8161150" cy="1028239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8"/>
          <p:cNvSpPr/>
          <p:nvPr/>
        </p:nvSpPr>
        <p:spPr>
          <a:xfrm>
            <a:off x="14987310" y="-432863"/>
            <a:ext cx="1904518" cy="2272202"/>
          </a:xfrm>
          <a:custGeom>
            <a:avLst/>
            <a:gdLst/>
            <a:ahLst/>
            <a:cxnLst/>
            <a:rect l="l" t="t" r="r" b="b"/>
            <a:pathLst>
              <a:path w="1904518" h="2272202" extrusionOk="0">
                <a:moveTo>
                  <a:pt x="0" y="0"/>
                </a:moveTo>
                <a:lnTo>
                  <a:pt x="1904518" y="0"/>
                </a:lnTo>
                <a:lnTo>
                  <a:pt x="1904518" y="2272201"/>
                </a:lnTo>
                <a:lnTo>
                  <a:pt x="0" y="2272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0" name="Google Shape;60;p8"/>
          <p:cNvSpPr/>
          <p:nvPr/>
        </p:nvSpPr>
        <p:spPr>
          <a:xfrm flipH="1">
            <a:off x="3438840" y="-1086089"/>
            <a:ext cx="1820680" cy="2172178"/>
          </a:xfrm>
          <a:custGeom>
            <a:avLst/>
            <a:gdLst/>
            <a:ahLst/>
            <a:cxnLst/>
            <a:rect l="l" t="t" r="r" b="b"/>
            <a:pathLst>
              <a:path w="1820680" h="2172178" extrusionOk="0">
                <a:moveTo>
                  <a:pt x="1820680" y="0"/>
                </a:moveTo>
                <a:lnTo>
                  <a:pt x="0" y="0"/>
                </a:lnTo>
                <a:lnTo>
                  <a:pt x="0" y="2172178"/>
                </a:lnTo>
                <a:lnTo>
                  <a:pt x="1820680" y="2172178"/>
                </a:lnTo>
                <a:lnTo>
                  <a:pt x="182068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1" name="Google Shape;61;p8"/>
          <p:cNvSpPr/>
          <p:nvPr/>
        </p:nvSpPr>
        <p:spPr>
          <a:xfrm flipH="1">
            <a:off x="12875772" y="-1136101"/>
            <a:ext cx="1904518" cy="2272202"/>
          </a:xfrm>
          <a:custGeom>
            <a:avLst/>
            <a:gdLst/>
            <a:ahLst/>
            <a:cxnLst/>
            <a:rect l="l" t="t" r="r" b="b"/>
            <a:pathLst>
              <a:path w="1904518" h="2272202" extrusionOk="0">
                <a:moveTo>
                  <a:pt x="1904518" y="0"/>
                </a:moveTo>
                <a:lnTo>
                  <a:pt x="0" y="0"/>
                </a:lnTo>
                <a:lnTo>
                  <a:pt x="0" y="2272202"/>
                </a:lnTo>
                <a:lnTo>
                  <a:pt x="1904518" y="2272202"/>
                </a:lnTo>
                <a:lnTo>
                  <a:pt x="1904518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9"/>
          <p:cNvGrpSpPr/>
          <p:nvPr/>
        </p:nvGrpSpPr>
        <p:grpSpPr>
          <a:xfrm>
            <a:off x="0" y="4600"/>
            <a:ext cx="18288000" cy="10282399"/>
            <a:chOff x="0" y="4600"/>
            <a:chExt cx="18288000" cy="10282399"/>
          </a:xfrm>
        </p:grpSpPr>
        <p:pic>
          <p:nvPicPr>
            <p:cNvPr id="64" name="Google Shape;64;p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4600"/>
              <a:ext cx="10193274" cy="10282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9"/>
            <p:cNvPicPr preferRelativeResize="0"/>
            <p:nvPr/>
          </p:nvPicPr>
          <p:blipFill rotWithShape="1">
            <a:blip r:embed="rId2">
              <a:alphaModFix/>
            </a:blip>
            <a:srcRect l="19935"/>
            <a:stretch/>
          </p:blipFill>
          <p:spPr>
            <a:xfrm>
              <a:off x="10126850" y="4600"/>
              <a:ext cx="8161150" cy="102823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6" name="Google Shape;66;p9"/>
          <p:cNvPicPr preferRelativeResize="0"/>
          <p:nvPr/>
        </p:nvPicPr>
        <p:blipFill rotWithShape="1">
          <a:blip r:embed="rId3">
            <a:alphaModFix/>
          </a:blip>
          <a:srcRect t="8190" b="8148"/>
          <a:stretch/>
        </p:blipFill>
        <p:spPr>
          <a:xfrm>
            <a:off x="0" y="4600"/>
            <a:ext cx="18288000" cy="1028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95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34076"/>
            </a:gs>
            <a:gs pos="50000">
              <a:srgbClr val="2B2951"/>
            </a:gs>
            <a:gs pos="100000">
              <a:srgbClr val="0F1A3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/>
          <p:nvPr/>
        </p:nvSpPr>
        <p:spPr>
          <a:xfrm>
            <a:off x="6485780" y="4390968"/>
            <a:ext cx="11802220" cy="206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F5EFDD"/>
                </a:solidFill>
                <a:latin typeface="Noto Sans Arabic"/>
                <a:ea typeface="Noto Sans Arabic"/>
                <a:cs typeface="Noto Sans Arabic"/>
                <a:sym typeface="Noto Sans Arabic"/>
              </a:rPr>
              <a:t>Science in the </a:t>
            </a:r>
            <a:r>
              <a:rPr lang="en-US" sz="3200" b="1" i="1" u="none" strike="noStrike" cap="none">
                <a:solidFill>
                  <a:srgbClr val="F5EFDD"/>
                </a:solidFill>
                <a:latin typeface="Noto Sans Arabic"/>
                <a:ea typeface="Noto Sans Arabic"/>
                <a:cs typeface="Noto Sans Arabic"/>
                <a:sym typeface="Noto Sans Arabic"/>
              </a:rPr>
              <a:t>Muvakkithane</a:t>
            </a:r>
            <a:r>
              <a:rPr lang="en-US" sz="3200" b="1" i="0" u="none" strike="noStrike" cap="none">
                <a:solidFill>
                  <a:srgbClr val="F5EFDD"/>
                </a:solidFill>
                <a:latin typeface="Noto Sans Arabic"/>
                <a:ea typeface="Noto Sans Arabic"/>
                <a:cs typeface="Noto Sans Arabic"/>
                <a:sym typeface="Noto Sans Arabic"/>
              </a:rPr>
              <a:t>s</a:t>
            </a:r>
            <a:r>
              <a:rPr lang="tr-TR" sz="3200" b="1" i="0" u="none" strike="noStrike" cap="none">
                <a:solidFill>
                  <a:srgbClr val="F5EFDD"/>
                </a:solidFill>
                <a:latin typeface="Noto Sans Arabic"/>
                <a:ea typeface="Noto Sans Arabic"/>
                <a:cs typeface="Noto Sans Arabic"/>
                <a:sym typeface="Noto Sans Arabic"/>
              </a:rPr>
              <a:t>:</a:t>
            </a:r>
          </a:p>
          <a:p>
            <a:pPr lvl="0" algn="ctr">
              <a:lnSpc>
                <a:spcPct val="140000"/>
              </a:lnSpc>
            </a:pPr>
            <a:r>
              <a:rPr lang="en-US" sz="3200" b="1">
                <a:solidFill>
                  <a:srgbClr val="F5EFDD"/>
                </a:solidFill>
                <a:latin typeface="Noto Sans Arabic"/>
                <a:ea typeface="Noto Sans Arabic"/>
                <a:cs typeface="Noto Sans Arabic"/>
                <a:sym typeface="Noto Sans Arabic"/>
              </a:rPr>
              <a:t>Testing Heilbron’s </a:t>
            </a:r>
            <a:r>
              <a:rPr lang="tr-TR" sz="3200" b="1">
                <a:solidFill>
                  <a:srgbClr val="F5EFDD"/>
                </a:solidFill>
                <a:latin typeface="Noto Sans Arabic"/>
                <a:ea typeface="Noto Sans Arabic"/>
                <a:cs typeface="Noto Sans Arabic"/>
                <a:sym typeface="Noto Sans Arabic"/>
              </a:rPr>
              <a:t>R</a:t>
            </a:r>
            <a:r>
              <a:rPr lang="en-US" sz="3200" b="1">
                <a:solidFill>
                  <a:srgbClr val="F5EFDD"/>
                </a:solidFill>
                <a:latin typeface="Noto Sans Arabic"/>
                <a:ea typeface="Noto Sans Arabic"/>
                <a:cs typeface="Noto Sans Arabic"/>
                <a:sym typeface="Noto Sans Arabic"/>
              </a:rPr>
              <a:t>einterpretation of Merton's thesis in an Ottoman context.</a:t>
            </a:r>
            <a:endParaRPr lang="tr-TR" sz="3200" b="1">
              <a:solidFill>
                <a:srgbClr val="F5EFDD"/>
              </a:solidFill>
              <a:latin typeface="Noto Sans Arabic"/>
              <a:ea typeface="Noto Sans Arabic"/>
              <a:cs typeface="Noto Sans Arabic"/>
              <a:sym typeface="Noto Sans Arabic"/>
            </a:endParaRPr>
          </a:p>
        </p:txBody>
      </p:sp>
      <p:sp>
        <p:nvSpPr>
          <p:cNvPr id="104" name="Google Shape;104;p14"/>
          <p:cNvSpPr/>
          <p:nvPr/>
        </p:nvSpPr>
        <p:spPr>
          <a:xfrm>
            <a:off x="15358065" y="-161629"/>
            <a:ext cx="3063276" cy="3654667"/>
          </a:xfrm>
          <a:custGeom>
            <a:avLst/>
            <a:gdLst/>
            <a:ahLst/>
            <a:cxnLst/>
            <a:rect l="l" t="t" r="r" b="b"/>
            <a:pathLst>
              <a:path w="3063276" h="3654667" extrusionOk="0">
                <a:moveTo>
                  <a:pt x="0" y="0"/>
                </a:moveTo>
                <a:lnTo>
                  <a:pt x="3063275" y="0"/>
                </a:lnTo>
                <a:lnTo>
                  <a:pt x="3063275" y="3654667"/>
                </a:lnTo>
                <a:lnTo>
                  <a:pt x="0" y="36546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07" name="Google Shape;107;p14"/>
          <p:cNvSpPr/>
          <p:nvPr/>
        </p:nvSpPr>
        <p:spPr>
          <a:xfrm>
            <a:off x="13453547" y="-161629"/>
            <a:ext cx="1904518" cy="2272202"/>
          </a:xfrm>
          <a:custGeom>
            <a:avLst/>
            <a:gdLst/>
            <a:ahLst/>
            <a:cxnLst/>
            <a:rect l="l" t="t" r="r" b="b"/>
            <a:pathLst>
              <a:path w="1904518" h="2272202" extrusionOk="0">
                <a:moveTo>
                  <a:pt x="0" y="0"/>
                </a:moveTo>
                <a:lnTo>
                  <a:pt x="1904518" y="0"/>
                </a:lnTo>
                <a:lnTo>
                  <a:pt x="1904518" y="2272202"/>
                </a:lnTo>
                <a:lnTo>
                  <a:pt x="0" y="22722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B73C90-2CD6-4E42-9A9A-6CCF78F1D95B}"/>
              </a:ext>
            </a:extLst>
          </p:cNvPr>
          <p:cNvSpPr txBox="1"/>
          <p:nvPr/>
        </p:nvSpPr>
        <p:spPr>
          <a:xfrm>
            <a:off x="10621119" y="8739623"/>
            <a:ext cx="9209314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ECE7D7"/>
                </a:solidFill>
                <a:latin typeface="Noto Sans Arabic"/>
                <a:ea typeface="Noto Sans Arabic"/>
                <a:cs typeface="Noto Sans Arabic"/>
                <a:sym typeface="Noto Sans Arabic"/>
              </a:rPr>
              <a:t>Giray Kalkan</a:t>
            </a:r>
          </a:p>
          <a:p>
            <a:pPr lvl="0" algn="ctr">
              <a:lnSpc>
                <a:spcPct val="140000"/>
              </a:lnSpc>
            </a:pPr>
            <a:r>
              <a:rPr lang="en-US" sz="2400">
                <a:solidFill>
                  <a:srgbClr val="ECE7D7"/>
                </a:solidFill>
                <a:latin typeface="Arabic Typesetting" panose="020F0502020204030204" pitchFamily="66" charset="-78"/>
                <a:cs typeface="Arabic Typesetting" panose="020F0502020204030204" pitchFamily="66" charset="-78"/>
              </a:rPr>
              <a:t>Science and Religion in the Modern Era (Winter 2026)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164AD-FB95-7C6E-B3D1-8FC0106DA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115" y="0"/>
            <a:ext cx="6476394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953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5"/>
          <p:cNvSpPr txBox="1"/>
          <p:nvPr/>
        </p:nvSpPr>
        <p:spPr>
          <a:xfrm>
            <a:off x="1794860" y="0"/>
            <a:ext cx="1456765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en-US" sz="3600">
                <a:solidFill>
                  <a:srgbClr val="ECE7D7"/>
                </a:solidFill>
              </a:rPr>
              <a:t>Epistemological Integration: </a:t>
            </a:r>
            <a:r>
              <a:rPr lang="en-US" sz="3600" i="1">
                <a:solidFill>
                  <a:srgbClr val="ECE7D7"/>
                </a:solidFill>
              </a:rPr>
              <a:t>'Ilm</a:t>
            </a:r>
            <a:r>
              <a:rPr lang="en-US" sz="3600">
                <a:solidFill>
                  <a:srgbClr val="ECE7D7"/>
                </a:solidFill>
              </a:rPr>
              <a:t> &amp; The Classification of Knowledge</a:t>
            </a:r>
            <a:endParaRPr>
              <a:solidFill>
                <a:srgbClr val="ECE7D7"/>
              </a:solidFill>
            </a:endParaRPr>
          </a:p>
        </p:txBody>
      </p:sp>
      <p:sp>
        <p:nvSpPr>
          <p:cNvPr id="2" name="Google Shape;388;p28">
            <a:extLst>
              <a:ext uri="{FF2B5EF4-FFF2-40B4-BE49-F238E27FC236}">
                <a16:creationId xmlns:a16="http://schemas.microsoft.com/office/drawing/2014/main" id="{D3415F2C-A6EF-44CA-8374-2BFC804F8CD5}"/>
              </a:ext>
            </a:extLst>
          </p:cNvPr>
          <p:cNvSpPr/>
          <p:nvPr/>
        </p:nvSpPr>
        <p:spPr>
          <a:xfrm>
            <a:off x="1" y="0"/>
            <a:ext cx="3773714" cy="2365829"/>
          </a:xfrm>
          <a:custGeom>
            <a:avLst/>
            <a:gdLst/>
            <a:ahLst/>
            <a:cxnLst/>
            <a:rect l="l" t="t" r="r" b="b"/>
            <a:pathLst>
              <a:path w="5501143" h="10287000" extrusionOk="0">
                <a:moveTo>
                  <a:pt x="0" y="0"/>
                </a:moveTo>
                <a:lnTo>
                  <a:pt x="5501143" y="0"/>
                </a:lnTo>
                <a:lnTo>
                  <a:pt x="55011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86992" b="-228834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5" name="Google Shape;388;p28">
            <a:extLst>
              <a:ext uri="{FF2B5EF4-FFF2-40B4-BE49-F238E27FC236}">
                <a16:creationId xmlns:a16="http://schemas.microsoft.com/office/drawing/2014/main" id="{4E86DD85-D987-180D-D860-FE6A6C98544A}"/>
              </a:ext>
            </a:extLst>
          </p:cNvPr>
          <p:cNvSpPr/>
          <p:nvPr/>
        </p:nvSpPr>
        <p:spPr>
          <a:xfrm rot="16200000">
            <a:off x="-703941" y="7217228"/>
            <a:ext cx="3773714" cy="2365829"/>
          </a:xfrm>
          <a:custGeom>
            <a:avLst/>
            <a:gdLst/>
            <a:ahLst/>
            <a:cxnLst/>
            <a:rect l="l" t="t" r="r" b="b"/>
            <a:pathLst>
              <a:path w="5501143" h="10287000" extrusionOk="0">
                <a:moveTo>
                  <a:pt x="0" y="0"/>
                </a:moveTo>
                <a:lnTo>
                  <a:pt x="5501143" y="0"/>
                </a:lnTo>
                <a:lnTo>
                  <a:pt x="55011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86992" b="-228834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6" name="Google Shape;388;p28">
            <a:extLst>
              <a:ext uri="{FF2B5EF4-FFF2-40B4-BE49-F238E27FC236}">
                <a16:creationId xmlns:a16="http://schemas.microsoft.com/office/drawing/2014/main" id="{0B1F5ED0-AC89-7A45-E059-F23470156B8C}"/>
              </a:ext>
            </a:extLst>
          </p:cNvPr>
          <p:cNvSpPr/>
          <p:nvPr/>
        </p:nvSpPr>
        <p:spPr>
          <a:xfrm rot="5400000">
            <a:off x="15218228" y="703943"/>
            <a:ext cx="3773714" cy="2365829"/>
          </a:xfrm>
          <a:custGeom>
            <a:avLst/>
            <a:gdLst/>
            <a:ahLst/>
            <a:cxnLst/>
            <a:rect l="l" t="t" r="r" b="b"/>
            <a:pathLst>
              <a:path w="5501143" h="10287000" extrusionOk="0">
                <a:moveTo>
                  <a:pt x="0" y="0"/>
                </a:moveTo>
                <a:lnTo>
                  <a:pt x="5501143" y="0"/>
                </a:lnTo>
                <a:lnTo>
                  <a:pt x="55011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86992" b="-228834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7" name="Google Shape;388;p28">
            <a:extLst>
              <a:ext uri="{FF2B5EF4-FFF2-40B4-BE49-F238E27FC236}">
                <a16:creationId xmlns:a16="http://schemas.microsoft.com/office/drawing/2014/main" id="{E2231CB2-0840-9F09-084C-3A9C24C35AFB}"/>
              </a:ext>
            </a:extLst>
          </p:cNvPr>
          <p:cNvSpPr/>
          <p:nvPr/>
        </p:nvSpPr>
        <p:spPr>
          <a:xfrm rot="10800000">
            <a:off x="14514286" y="7921171"/>
            <a:ext cx="3773714" cy="2365829"/>
          </a:xfrm>
          <a:custGeom>
            <a:avLst/>
            <a:gdLst/>
            <a:ahLst/>
            <a:cxnLst/>
            <a:rect l="l" t="t" r="r" b="b"/>
            <a:pathLst>
              <a:path w="5501143" h="10287000" extrusionOk="0">
                <a:moveTo>
                  <a:pt x="0" y="0"/>
                </a:moveTo>
                <a:lnTo>
                  <a:pt x="5501143" y="0"/>
                </a:lnTo>
                <a:lnTo>
                  <a:pt x="55011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86992" b="-228834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AE2359-7F05-0164-069A-E4F0EDF3D5CE}"/>
              </a:ext>
            </a:extLst>
          </p:cNvPr>
          <p:cNvSpPr txBox="1"/>
          <p:nvPr/>
        </p:nvSpPr>
        <p:spPr>
          <a:xfrm>
            <a:off x="2714172" y="715910"/>
            <a:ext cx="140353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Did Ottoman exact sciences achieve </a:t>
            </a:r>
            <a:r>
              <a:rPr lang="tr-TR" sz="32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"</a:t>
            </a:r>
            <a:r>
              <a:rPr lang="en-US" sz="32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innocence by association</a:t>
            </a:r>
            <a:r>
              <a:rPr lang="tr-TR" sz="32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"</a:t>
            </a:r>
            <a:r>
              <a:rPr lang="en-US" sz="32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with dominant religious institutions?</a:t>
            </a:r>
            <a:endParaRPr lang="en-GB" sz="3200">
              <a:solidFill>
                <a:srgbClr val="ECE7D7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308336C2-FE95-F886-7AE6-362562B49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2916" y="2232037"/>
            <a:ext cx="15987484" cy="612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altLang="tr-TR" sz="2800" b="1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Vocabulary: Post-Enlightenment vs. Ottoman Context</a:t>
            </a:r>
            <a:endParaRPr kumimoji="0" lang="tr-TR" altLang="tr-TR" sz="2800" b="0" i="0" u="none" strike="noStrike" cap="none" normalizeH="0" baseline="0">
              <a:ln>
                <a:noFill/>
              </a:ln>
              <a:solidFill>
                <a:srgbClr val="ECE7D7"/>
              </a:solidFill>
              <a:effectLst/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kumimoji="0" lang="tr-TR" altLang="tr-TR" sz="2800" b="1" i="1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'Ilm</a:t>
            </a:r>
            <a:r>
              <a:rPr kumimoji="0" lang="tr-TR" altLang="tr-TR" sz="2800" b="1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: [pl. ulum]</a:t>
            </a: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Translates broadly as 'knowledge' (from geometry to</a:t>
            </a:r>
            <a:r>
              <a:rPr lang="tr-TR" altLang="tr-TR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jurisprudence -</a:t>
            </a: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ultimate knowledge possessed by God).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800" b="1" i="1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Ulema</a:t>
            </a:r>
            <a:r>
              <a:rPr kumimoji="0" lang="tr-TR" altLang="tr-TR" sz="2800" b="1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('the knowers,’ ‘the learned ones’):</a:t>
            </a: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Held immense social and moral authority.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Studying the natural world was inherently tied to a comprehensive Islamic worldview, not a separate, secular pursuit.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tr-TR" altLang="tr-TR" sz="2800" b="1" i="0" u="none" strike="noStrike" cap="none" normalizeH="0" baseline="0">
              <a:ln>
                <a:noFill/>
              </a:ln>
              <a:solidFill>
                <a:srgbClr val="ECE7D7"/>
              </a:solidFill>
              <a:effectLst/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altLang="tr-TR" sz="2800" b="1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The Organization of Knowledge</a:t>
            </a:r>
            <a:endParaRPr kumimoji="0" lang="tr-TR" altLang="tr-TR" sz="2800" b="0" i="0" u="none" strike="noStrike" cap="none" normalizeH="0" baseline="0">
              <a:ln>
                <a:noFill/>
              </a:ln>
              <a:solidFill>
                <a:srgbClr val="ECE7D7"/>
              </a:solidFill>
              <a:effectLst/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800" b="1" i="1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Naklî</a:t>
            </a:r>
            <a:r>
              <a:rPr kumimoji="0" lang="tr-TR" altLang="tr-TR" sz="2800" b="1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(Transmitted) Sciences:</a:t>
            </a: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Derived from divine revelation (e.g., Qur'anic exegesis, Islamic law).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800" b="1" i="1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Aklî</a:t>
            </a:r>
            <a:r>
              <a:rPr kumimoji="0" lang="tr-TR" altLang="tr-TR" sz="2800" b="1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(Rational) Sciences:</a:t>
            </a: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Derived from human intellect, perception, and experience (the exact sciences).</a:t>
            </a:r>
          </a:p>
          <a:p>
            <a:pPr marL="457200" lvl="1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kumimoji="0" lang="tr-TR" altLang="tr-TR" sz="2800" b="1" i="1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Ilm-i hey’e</a:t>
            </a: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: mostly theoretical astronomy and cosmography (before the 19th c. it could also include </a:t>
            </a:r>
            <a:r>
              <a:rPr lang="en-US" altLang="tr-TR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theoretic </a:t>
            </a:r>
            <a:r>
              <a:rPr kumimoji="0" lang="en-US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astrology </a:t>
            </a: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e.g. </a:t>
            </a:r>
            <a:r>
              <a:rPr kumimoji="0" lang="en-US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İnterrogations</a:t>
            </a: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[mesial]</a:t>
            </a:r>
            <a:r>
              <a:rPr kumimoji="0" lang="en-US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, electional astrology</a:t>
            </a: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[ihtiyârât]</a:t>
            </a:r>
            <a:r>
              <a:rPr kumimoji="0" lang="en-US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, judgments</a:t>
            </a: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[ahkâms]</a:t>
            </a:r>
            <a:r>
              <a:rPr kumimoji="0" lang="en-US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)</a:t>
            </a:r>
            <a:endParaRPr kumimoji="0" lang="tr-TR" altLang="tr-TR" sz="2800" b="0" i="0" u="none" strike="noStrike" cap="none" normalizeH="0" baseline="0">
              <a:ln>
                <a:noFill/>
              </a:ln>
              <a:solidFill>
                <a:srgbClr val="ECE7D7"/>
              </a:solidFill>
              <a:effectLst/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kumimoji="0" lang="tr-TR" altLang="tr-TR" sz="2800" b="1" i="1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Ilm-i nücum</a:t>
            </a:r>
            <a:r>
              <a:rPr kumimoji="0" lang="tr-TR" altLang="tr-TR" sz="2800" b="1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: </a:t>
            </a: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broader science of the stars (often included </a:t>
            </a:r>
            <a:r>
              <a:rPr lang="en-US" altLang="tr-TR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theoretic </a:t>
            </a:r>
            <a:r>
              <a:rPr lang="tr-TR" altLang="tr-TR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and practical </a:t>
            </a: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astrology e.g. </a:t>
            </a:r>
            <a:r>
              <a:rPr kumimoji="0" lang="en-US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prognostication [tâliʻ-i sâl], nativities [tali’-i mevlud])</a:t>
            </a: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800" b="1" i="1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Ilm-i zîcet</a:t>
            </a:r>
            <a:r>
              <a:rPr kumimoji="0" lang="tr-TR" altLang="tr-TR" sz="2800" b="1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: </a:t>
            </a: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highly mathematical preparation of astronomical tables.</a:t>
            </a: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800" b="1" i="1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Ilm-i mik'at</a:t>
            </a:r>
            <a:r>
              <a:rPr kumimoji="0" lang="tr-TR" altLang="tr-TR" sz="2800" b="1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: </a:t>
            </a: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the science of timekeeping.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* Classifying these as 'rational' didn't mean they were secular; both rational and transmitted sciences evolved from the same </a:t>
            </a:r>
            <a:r>
              <a:rPr lang="tr-TR" altLang="tr-TR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'</a:t>
            </a: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divine</a:t>
            </a:r>
            <a:r>
              <a:rPr lang="tr-TR" altLang="tr-TR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'</a:t>
            </a: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source.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34076"/>
            </a:gs>
            <a:gs pos="50000">
              <a:srgbClr val="2B2951"/>
            </a:gs>
            <a:gs pos="100000">
              <a:srgbClr val="0F1A3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62D205A7-90CB-B076-EE25-E40EE7C7F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772" y="1434792"/>
            <a:ext cx="5907314" cy="741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• </a:t>
            </a:r>
            <a:r>
              <a:rPr lang="tr-TR" altLang="tr-TR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Argument</a:t>
            </a:r>
            <a:endParaRPr kumimoji="0" lang="tr-TR" altLang="tr-TR" sz="2800" b="0" i="0" u="none" strike="noStrike" cap="none" normalizeH="0" baseline="0">
              <a:ln>
                <a:noFill/>
              </a:ln>
              <a:solidFill>
                <a:srgbClr val="ECE7D7"/>
              </a:solidFill>
              <a:effectLst/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– Early modern science survives/flourishes only with: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   ▪ broad social approval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   ▪ structural support from dominant religious institutions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• Ottoman fit: “innocence by association” via religious utility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 – Exact sciences prosper where they serve religious practice: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   ▪ ilm-i mik‘at (timekeeping)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      • prayer times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      • lunar calendar / Ramadan fasting times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   ▪ ilm-i hey’e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      • qibla (direction of Mecca)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      • calendrical calculation / observation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endParaRPr kumimoji="0" lang="tr-TR" altLang="tr-TR" sz="2800" b="0" i="0" u="none" strike="noStrike" cap="none" normalizeH="0" baseline="0">
              <a:ln>
                <a:noFill/>
              </a:ln>
              <a:solidFill>
                <a:srgbClr val="ECE7D7"/>
              </a:solidFill>
              <a:effectLst/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A12B95-2DE7-1327-57AD-00BDC2C2B655}"/>
              </a:ext>
            </a:extLst>
          </p:cNvPr>
          <p:cNvSpPr txBox="1"/>
          <p:nvPr/>
        </p:nvSpPr>
        <p:spPr>
          <a:xfrm>
            <a:off x="10261600" y="1710564"/>
            <a:ext cx="9144000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• How “approval” is structured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Heilbron’s Italian cases (Catholic Europe)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   ▪ science practiced literally inside churches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   ▪ enabled through: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      • permissions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      • offices/benefices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      • patronage networks (often clerical careers)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 Ottoman case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   ▪ less “external legitimation” → more epistemological integration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      • integration of sources + means of knowledge (not separate domains)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   ▪ in practice: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      • revelation + rational inquiry as complementary “routes”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      • both housed under ʿilm (unified knowledge umbrella)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      • astronomer positioned within religious-intellectual establishment</a:t>
            </a:r>
          </a:p>
        </p:txBody>
      </p:sp>
      <p:sp>
        <p:nvSpPr>
          <p:cNvPr id="16" name="Google Shape;369;p27">
            <a:extLst>
              <a:ext uri="{FF2B5EF4-FFF2-40B4-BE49-F238E27FC236}">
                <a16:creationId xmlns:a16="http://schemas.microsoft.com/office/drawing/2014/main" id="{B1637031-39F2-BD8A-8B5A-60C07F8E3472}"/>
              </a:ext>
            </a:extLst>
          </p:cNvPr>
          <p:cNvSpPr/>
          <p:nvPr/>
        </p:nvSpPr>
        <p:spPr>
          <a:xfrm>
            <a:off x="8074596" y="3872667"/>
            <a:ext cx="803494" cy="1800547"/>
          </a:xfrm>
          <a:custGeom>
            <a:avLst/>
            <a:gdLst/>
            <a:ahLst/>
            <a:cxnLst/>
            <a:rect l="l" t="t" r="r" b="b"/>
            <a:pathLst>
              <a:path w="803494" h="1800547" extrusionOk="0">
                <a:moveTo>
                  <a:pt x="0" y="0"/>
                </a:moveTo>
                <a:lnTo>
                  <a:pt x="803494" y="0"/>
                </a:lnTo>
                <a:lnTo>
                  <a:pt x="803494" y="1800547"/>
                </a:lnTo>
                <a:lnTo>
                  <a:pt x="0" y="18005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D7A55E-F75D-9F10-B286-E7D16AAEFDAF}"/>
              </a:ext>
            </a:extLst>
          </p:cNvPr>
          <p:cNvSpPr txBox="1"/>
          <p:nvPr/>
        </p:nvSpPr>
        <p:spPr>
          <a:xfrm>
            <a:off x="9144000" y="8328987"/>
            <a:ext cx="863339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tr-TR" altLang="tr-TR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“</a:t>
            </a:r>
            <a:r>
              <a:rPr lang="en-US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Revelation</a:t>
            </a:r>
            <a:r>
              <a:rPr lang="tr-TR" altLang="tr-TR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”</a:t>
            </a:r>
            <a:r>
              <a:rPr lang="tr-TR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and the </a:t>
            </a:r>
            <a:r>
              <a:rPr lang="tr-TR" altLang="tr-TR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“</a:t>
            </a:r>
            <a:r>
              <a:rPr lang="en-US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created world</a:t>
            </a:r>
            <a:r>
              <a:rPr lang="tr-TR" altLang="tr-TR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”</a:t>
            </a:r>
            <a:r>
              <a:rPr lang="en-US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function as </a:t>
            </a:r>
            <a:r>
              <a:rPr lang="tr-TR" altLang="tr-TR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“</a:t>
            </a:r>
            <a:r>
              <a:rPr lang="en-US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two complementary reading</a:t>
            </a:r>
            <a:r>
              <a:rPr lang="tr-TR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</a:t>
            </a:r>
            <a:r>
              <a:rPr lang="tr-TR" altLang="tr-TR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”</a:t>
            </a:r>
            <a:r>
              <a:rPr lang="tr-TR" sz="2800" i="1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that complete one another, so that studying nature and interpreting scripture become mutually reinforcing ways of arriving at truth. (Malkawi 2015, 34)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953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58F73B-9C8A-473A-D7E1-64F43BED2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45" y="1772145"/>
            <a:ext cx="7378655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800" b="1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Why was astronomy a privileged science in Islam?</a:t>
            </a:r>
            <a:endParaRPr kumimoji="0" lang="tr-TR" altLang="tr-TR" sz="2800" b="0" i="0" u="none" strike="noStrike" cap="none" normalizeH="0" baseline="0">
              <a:ln>
                <a:noFill/>
              </a:ln>
              <a:solidFill>
                <a:srgbClr val="ECE7D7"/>
              </a:solidFill>
              <a:effectLst/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Islam fundamentally needed astronomy;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800" b="1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Precise calculations were required for:</a:t>
            </a:r>
            <a:endParaRPr kumimoji="0" lang="tr-TR" altLang="tr-TR" sz="2800" b="0" i="0" u="none" strike="noStrike" cap="none" normalizeH="0" baseline="0">
              <a:ln>
                <a:noFill/>
              </a:ln>
              <a:solidFill>
                <a:srgbClr val="ECE7D7"/>
              </a:solidFill>
              <a:effectLst/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Determining the five daily prayer times.</a:t>
            </a: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The exact start and end of the Ramadan fast (based on the sighting of the new moon).</a:t>
            </a: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Crucially, the </a:t>
            </a:r>
            <a:r>
              <a:rPr kumimoji="0" lang="tr-TR" altLang="tr-TR" sz="2800" b="0" i="1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qibla</a:t>
            </a: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—the exact geographical direction of Mecca.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800" b="1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Mosques became centers for astronomical work: </a:t>
            </a: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Employed specialized, permanent astronomers known as </a:t>
            </a:r>
            <a:r>
              <a:rPr kumimoji="0" lang="tr-TR" altLang="tr-TR" sz="2800" b="0" i="1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muvakkits</a:t>
            </a: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kumimoji="0" lang="tr-TR" altLang="tr-TR" sz="2800" b="1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A </a:t>
            </a:r>
            <a:r>
              <a:rPr lang="tr-TR" altLang="tr-TR" sz="2800" b="1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profound</a:t>
            </a:r>
            <a:r>
              <a:rPr kumimoji="0" lang="tr-TR" altLang="tr-TR" sz="2800" b="1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cultural drive for precision:</a:t>
            </a:r>
            <a:endParaRPr kumimoji="0" lang="tr-TR" altLang="tr-TR" sz="2800" b="0" i="0" u="none" strike="noStrike" cap="none" normalizeH="0" baseline="0">
              <a:ln>
                <a:noFill/>
              </a:ln>
              <a:solidFill>
                <a:srgbClr val="ECE7D7"/>
              </a:solidFill>
              <a:effectLst/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Astronomers pushed this mandate much further than basic timekeeping.</a:t>
            </a: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Built massive instruments to gather the most accurate observational data possible.</a:t>
            </a: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Advanced geography, calendar-making, and astrology.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1C690-5420-F975-5E2E-6AB711951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5501" y="0"/>
            <a:ext cx="6695070" cy="10287000"/>
          </a:xfrm>
          <a:prstGeom prst="rect">
            <a:avLst/>
          </a:prstGeom>
          <a:ln>
            <a:solidFill>
              <a:srgbClr val="ECE7D7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542BF3-2E71-0956-2D5C-25B35B8F2591}"/>
              </a:ext>
            </a:extLst>
          </p:cNvPr>
          <p:cNvSpPr txBox="1"/>
          <p:nvPr/>
        </p:nvSpPr>
        <p:spPr>
          <a:xfrm>
            <a:off x="9593398" y="8348008"/>
            <a:ext cx="192137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r-TR" sz="20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Sayılı 2016; The Astronomers of the Istanbul Observatory at the work in the Small Observatory, </a:t>
            </a:r>
            <a:r>
              <a:rPr lang="tr-TR" sz="2000" i="1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Shahinshâhnâma</a:t>
            </a:r>
            <a:r>
              <a:rPr lang="tr-TR" sz="20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endParaRPr lang="en-GB" sz="2000">
              <a:solidFill>
                <a:srgbClr val="ECE7D7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E817EB35-4D5C-493B-8459-98C99FD16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640269" flipV="1">
            <a:off x="8380292" y="-830915"/>
            <a:ext cx="5916267" cy="591626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Google Shape;181;p19">
            <a:extLst>
              <a:ext uri="{FF2B5EF4-FFF2-40B4-BE49-F238E27FC236}">
                <a16:creationId xmlns:a16="http://schemas.microsoft.com/office/drawing/2014/main" id="{6206A4D8-9CFE-E9F4-DE59-DDE9BA78787E}"/>
              </a:ext>
            </a:extLst>
          </p:cNvPr>
          <p:cNvSpPr txBox="1"/>
          <p:nvPr/>
        </p:nvSpPr>
        <p:spPr>
          <a:xfrm>
            <a:off x="1257301" y="518715"/>
            <a:ext cx="7192746" cy="198834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</a:t>
            </a:r>
            <a:r>
              <a:rPr lang="en-US" sz="4400" i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Muvakkithane</a:t>
            </a:r>
            <a:r>
              <a:rPr lang="en-US"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 (Timekeeping Houses)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kern="120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kern="120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DC965038-5172-7365-12B8-278CFBBF7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272" y="2054877"/>
            <a:ext cx="7192748" cy="70518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Autofit/>
          </a:bodyPr>
          <a:lstStyle/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tr-TR" sz="1800" b="1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Nature of the </a:t>
            </a:r>
            <a:r>
              <a:rPr kumimoji="0" lang="en-US" altLang="tr-TR" sz="1800" b="1" i="1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Muvakkithane</a:t>
            </a:r>
            <a:r>
              <a:rPr kumimoji="0" lang="en-US" altLang="tr-TR" sz="1800" b="1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altLang="tr-TR" sz="1800" b="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most enduring of astronomical institutions, inherited from earlier Islamic states like the Mamluks.</a:t>
            </a:r>
          </a:p>
          <a:p>
            <a:pPr marL="457200" marR="0" lvl="1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tr-TR" sz="1800" b="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Permanent, fixed spaces (one or two rooms attached to a mosque or courtyard).</a:t>
            </a:r>
          </a:p>
          <a:p>
            <a:pPr marL="457200" marR="0" lvl="1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tr-TR" sz="1800" b="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Too small to be full-scale observatories conducting massive theoretical research.</a:t>
            </a:r>
          </a:p>
          <a:p>
            <a:pPr marL="457200" marR="0" lvl="1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tr-TR" sz="1800" b="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Vibrant centers of practical, observational astronomy; primary job was solving complex problems in spherical astronomy to keep exact time.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tr-TR" sz="1800" b="1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Pre-18th Century</a:t>
            </a:r>
            <a:endParaRPr kumimoji="0" lang="en-US" altLang="tr-TR" sz="18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lvl="1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kumimoji="0" lang="en-US" altLang="tr-TR" sz="1800" b="1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Instruments:</a:t>
            </a:r>
            <a:r>
              <a:rPr kumimoji="0" lang="en-US" altLang="tr-TR" sz="1800" b="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Rich array of astrolabes, sine quadrants, sextants, </a:t>
            </a:r>
            <a:r>
              <a:rPr kumimoji="0" lang="en-US" altLang="tr-TR" sz="1800" b="0" i="1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zic</a:t>
            </a:r>
            <a:r>
              <a:rPr kumimoji="0" lang="en-US" altLang="tr-TR" sz="1800" b="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tables, and traditional water clocks,</a:t>
            </a:r>
            <a:r>
              <a:rPr lang="en-US" altLang="tr-TR"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sundials…</a:t>
            </a:r>
            <a:endParaRPr kumimoji="0" lang="en-US" altLang="tr-TR" sz="18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1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tr-TR" sz="1800" b="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Functioned like miniature observatories and active educational centers.</a:t>
            </a:r>
          </a:p>
          <a:p>
            <a:pPr marL="457200" marR="0" lvl="1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tr-TR" sz="1800" b="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Authored serious texts and began calculating and publishing their own annual calendars and </a:t>
            </a:r>
            <a:r>
              <a:rPr kumimoji="0" lang="en-US" altLang="tr-TR" sz="1800" b="0" i="1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imsakiyes</a:t>
            </a:r>
            <a:r>
              <a:rPr kumimoji="0" lang="en-US" altLang="tr-TR" sz="1800" b="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tr-TR" sz="1800" b="1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19th-Century</a:t>
            </a:r>
            <a:endParaRPr kumimoji="0" lang="en-US" altLang="tr-TR" sz="18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1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tr-TR" sz="1800" b="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Arrival of European mechanical clocks did not make them obsolete; they absorbed the new technology and expanded their roles.</a:t>
            </a:r>
          </a:p>
          <a:p>
            <a:pPr marL="457200" marR="0" lvl="1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tr-TR" sz="1800" b="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e.g. Sultan Abdülmecid commissioned new </a:t>
            </a:r>
            <a:r>
              <a:rPr kumimoji="0" lang="en-US" altLang="tr-TR" sz="1800" b="0" i="1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muvakkithane</a:t>
            </a:r>
            <a:r>
              <a:rPr kumimoji="0" lang="en-US" altLang="tr-TR" sz="1800" b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altLang="tr-TR" sz="1800" b="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(Taif, Trabzon, Chios, Hagia Sophia) equipped with expensive mechanical clocks.</a:t>
            </a:r>
          </a:p>
          <a:p>
            <a:pPr marL="457200" lvl="1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kumimoji="0" lang="en-US" altLang="tr-TR" sz="1800" b="0" i="0" u="none" strike="noStrike" kern="1200" cap="none" normalizeH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tr-TR" sz="1800" b="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</a:t>
            </a:r>
            <a:r>
              <a:rPr kumimoji="0" lang="en-US" altLang="tr-TR" sz="1800" b="0" i="1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muvakkit</a:t>
            </a:r>
            <a:r>
              <a:rPr kumimoji="0" lang="en-US" altLang="tr-TR" sz="1800" b="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had to master traditional astronomy (e.g., </a:t>
            </a:r>
            <a:r>
              <a:rPr lang="en-US" altLang="tr-TR"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measuring altitude</a:t>
            </a:r>
            <a:r>
              <a:rPr kumimoji="0" lang="en-US" altLang="tr-TR" sz="1800" b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altLang="tr-TR" sz="180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</a:t>
            </a:r>
            <a:r>
              <a:rPr kumimoji="0" lang="en-US" altLang="tr-TR" sz="1800" b="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be a skilled watchmaker capable of maintenance and repair.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tr-TR" sz="1800" b="1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Longevity</a:t>
            </a:r>
            <a:endParaRPr kumimoji="0" lang="en-US" altLang="tr-TR" sz="18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1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tr-TR" sz="1800" b="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 effective and adaptable institution that operated well into the Republic of Turkey, officially closing in 1952.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tr-TR" sz="18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24422B2-AE55-D43A-86DF-5BA2983BA4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78" r="-2" b="-2"/>
          <a:stretch>
            <a:fillRect/>
          </a:stretch>
        </p:blipFill>
        <p:spPr>
          <a:xfrm>
            <a:off x="9067800" y="10"/>
            <a:ext cx="5014923" cy="4358459"/>
          </a:xfrm>
          <a:custGeom>
            <a:avLst/>
            <a:gdLst/>
            <a:ahLst/>
            <a:cxnLst/>
            <a:rect l="l" t="t" r="r" b="b"/>
            <a:pathLst>
              <a:path w="3343282" h="2905646">
                <a:moveTo>
                  <a:pt x="546801" y="0"/>
                </a:moveTo>
                <a:lnTo>
                  <a:pt x="2796481" y="0"/>
                </a:lnTo>
                <a:lnTo>
                  <a:pt x="2853670" y="51976"/>
                </a:lnTo>
                <a:cubicBezTo>
                  <a:pt x="3156177" y="354484"/>
                  <a:pt x="3343282" y="772394"/>
                  <a:pt x="3343282" y="1234005"/>
                </a:cubicBezTo>
                <a:cubicBezTo>
                  <a:pt x="3343282" y="2157227"/>
                  <a:pt x="2594863" y="2905646"/>
                  <a:pt x="1671641" y="2905646"/>
                </a:cubicBezTo>
                <a:cubicBezTo>
                  <a:pt x="748420" y="2905646"/>
                  <a:pt x="0" y="2157227"/>
                  <a:pt x="0" y="1234005"/>
                </a:cubicBezTo>
                <a:cubicBezTo>
                  <a:pt x="0" y="772394"/>
                  <a:pt x="187105" y="354484"/>
                  <a:pt x="489613" y="51976"/>
                </a:cubicBezTo>
                <a:close/>
              </a:path>
            </a:pathLst>
          </a:cu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2ED2913-2C65-5E1A-045F-C5242BD266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027" r="8343" b="2"/>
          <a:stretch>
            <a:fillRect/>
          </a:stretch>
        </p:blipFill>
        <p:spPr>
          <a:xfrm>
            <a:off x="9258361" y="4732288"/>
            <a:ext cx="6045869" cy="5554712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125A69F-9CB0-C40A-D20E-7A4855BA99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331" r="17544" b="-1"/>
          <a:stretch>
            <a:fillRect/>
          </a:stretch>
        </p:blipFill>
        <p:spPr>
          <a:xfrm>
            <a:off x="14284507" y="10"/>
            <a:ext cx="4003491" cy="5797142"/>
          </a:xfrm>
          <a:custGeom>
            <a:avLst/>
            <a:gdLst/>
            <a:ahLst/>
            <a:cxnLst/>
            <a:rect l="l" t="t" r="r" b="b"/>
            <a:pathLst>
              <a:path w="2668994" h="3864768">
                <a:moveTo>
                  <a:pt x="1215406" y="0"/>
                </a:moveTo>
                <a:lnTo>
                  <a:pt x="2668994" y="0"/>
                </a:lnTo>
                <a:lnTo>
                  <a:pt x="2668994" y="3754247"/>
                </a:lnTo>
                <a:lnTo>
                  <a:pt x="2614574" y="3774165"/>
                </a:lnTo>
                <a:cubicBezTo>
                  <a:pt x="2425260" y="3833048"/>
                  <a:pt x="2223979" y="3864768"/>
                  <a:pt x="2015289" y="3864768"/>
                </a:cubicBezTo>
                <a:cubicBezTo>
                  <a:pt x="902276" y="3864768"/>
                  <a:pt x="0" y="2962492"/>
                  <a:pt x="0" y="1849479"/>
                </a:cubicBezTo>
                <a:cubicBezTo>
                  <a:pt x="0" y="1084283"/>
                  <a:pt x="426467" y="418692"/>
                  <a:pt x="1054683" y="77425"/>
                </a:cubicBezTo>
                <a:close/>
              </a:path>
            </a:pathLst>
          </a:cu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C96E12A-BB3C-3E2D-3246-6A622DD9590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" b="10121"/>
          <a:stretch>
            <a:fillRect/>
          </a:stretch>
        </p:blipFill>
        <p:spPr>
          <a:xfrm>
            <a:off x="15522437" y="6001941"/>
            <a:ext cx="2681686" cy="4285059"/>
          </a:xfrm>
          <a:custGeom>
            <a:avLst/>
            <a:gdLst/>
            <a:ahLst/>
            <a:cxnLst/>
            <a:rect l="l" t="t" r="r" b="b"/>
            <a:pathLst>
              <a:path w="1787791" h="2856706">
                <a:moveTo>
                  <a:pt x="1531941" y="0"/>
                </a:moveTo>
                <a:cubicBezTo>
                  <a:pt x="1584820" y="0"/>
                  <a:pt x="1637074" y="2679"/>
                  <a:pt x="1688573" y="7909"/>
                </a:cubicBezTo>
                <a:lnTo>
                  <a:pt x="1787791" y="23052"/>
                </a:lnTo>
                <a:lnTo>
                  <a:pt x="1787791" y="2856706"/>
                </a:lnTo>
                <a:lnTo>
                  <a:pt x="765053" y="2856706"/>
                </a:lnTo>
                <a:lnTo>
                  <a:pt x="675418" y="2802252"/>
                </a:lnTo>
                <a:cubicBezTo>
                  <a:pt x="267919" y="2526951"/>
                  <a:pt x="0" y="2060735"/>
                  <a:pt x="0" y="1531942"/>
                </a:cubicBezTo>
                <a:cubicBezTo>
                  <a:pt x="0" y="685873"/>
                  <a:pt x="685873" y="0"/>
                  <a:pt x="1531941" y="0"/>
                </a:cubicBezTo>
                <a:close/>
              </a:path>
            </a:pathLst>
          </a:cu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B2FAB64-E9B2-108D-449B-8A05FF481D00}"/>
              </a:ext>
            </a:extLst>
          </p:cNvPr>
          <p:cNvSpPr txBox="1"/>
          <p:nvPr/>
        </p:nvSpPr>
        <p:spPr>
          <a:xfrm>
            <a:off x="14495917" y="9766148"/>
            <a:ext cx="21709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tr-TR" sz="1050">
                <a:latin typeface="Times New Roman" panose="02020603050405020304" pitchFamily="18" charset="0"/>
                <a:cs typeface="Times New Roman" panose="02020603050405020304" pitchFamily="18" charset="0"/>
              </a:rPr>
              <a:t>Yeni Cami </a:t>
            </a:r>
            <a:r>
              <a:rPr lang="en-GB" sz="1050">
                <a:latin typeface="Times New Roman" panose="02020603050405020304" pitchFamily="18" charset="0"/>
                <a:cs typeface="Times New Roman" panose="02020603050405020304" pitchFamily="18" charset="0"/>
              </a:rPr>
              <a:t>Muvakkithanesi, Afyonkarahisar”,</a:t>
            </a:r>
            <a:r>
              <a:rPr lang="tr-TR" sz="1050">
                <a:latin typeface="Times New Roman" panose="02020603050405020304" pitchFamily="18" charset="0"/>
                <a:cs typeface="Times New Roman" panose="02020603050405020304" pitchFamily="18" charset="0"/>
              </a:rPr>
              <a:t> (18th c.)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76C0E67-A278-5E6B-AF27-B8CC8C88AA6B}"/>
              </a:ext>
            </a:extLst>
          </p:cNvPr>
          <p:cNvSpPr txBox="1"/>
          <p:nvPr/>
        </p:nvSpPr>
        <p:spPr>
          <a:xfrm>
            <a:off x="12803490" y="4209068"/>
            <a:ext cx="18942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r-TR" i="1">
                <a:latin typeface="Times New Roman" panose="02020603050405020304" pitchFamily="18" charset="0"/>
                <a:cs typeface="Times New Roman" panose="02020603050405020304" pitchFamily="18" charset="0"/>
              </a:rPr>
              <a:t>Muvakkithane of 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Hagia Sophia</a:t>
            </a:r>
            <a:r>
              <a:rPr lang="tr-TR">
                <a:latin typeface="Times New Roman" panose="02020603050405020304" pitchFamily="18" charset="0"/>
                <a:cs typeface="Times New Roman" panose="02020603050405020304" pitchFamily="18" charset="0"/>
              </a:rPr>
              <a:t> (1849) </a:t>
            </a:r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1FA7ABB-AF64-4EC4-D676-4A66D0636629}"/>
              </a:ext>
            </a:extLst>
          </p:cNvPr>
          <p:cNvSpPr txBox="1"/>
          <p:nvPr/>
        </p:nvSpPr>
        <p:spPr>
          <a:xfrm>
            <a:off x="7372621" y="70196"/>
            <a:ext cx="2392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i="1">
                <a:latin typeface="Times New Roman" panose="02020603050405020304" pitchFamily="18" charset="0"/>
                <a:cs typeface="Times New Roman" panose="02020603050405020304" pitchFamily="18" charset="0"/>
              </a:rPr>
              <a:t>Muvakkithane of </a:t>
            </a:r>
            <a:r>
              <a:rPr lang="tr-TR">
                <a:latin typeface="Times New Roman" panose="02020603050405020304" pitchFamily="18" charset="0"/>
                <a:cs typeface="Times New Roman" panose="02020603050405020304" pitchFamily="18" charset="0"/>
              </a:rPr>
              <a:t>Eminönü Yenicami (1813) </a:t>
            </a:r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1D0B727-5F39-2ACC-7197-B8608504AE11}"/>
              </a:ext>
            </a:extLst>
          </p:cNvPr>
          <p:cNvSpPr txBox="1"/>
          <p:nvPr/>
        </p:nvSpPr>
        <p:spPr>
          <a:xfrm>
            <a:off x="7871058" y="9428594"/>
            <a:ext cx="18942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r-TR" i="1">
                <a:latin typeface="Times New Roman" panose="02020603050405020304" pitchFamily="18" charset="0"/>
                <a:cs typeface="Times New Roman" panose="02020603050405020304" pitchFamily="18" charset="0"/>
              </a:rPr>
              <a:t>Muvakkithane of 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Emirgan</a:t>
            </a:r>
            <a:r>
              <a:rPr lang="tr-TR">
                <a:latin typeface="Times New Roman" panose="02020603050405020304" pitchFamily="18" charset="0"/>
                <a:cs typeface="Times New Roman" panose="02020603050405020304" pitchFamily="18" charset="0"/>
              </a:rPr>
              <a:t> mosque (1844) </a:t>
            </a:r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953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8D2C54-0890-83AA-5384-84DBA0BD0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45" y="4788355"/>
            <a:ext cx="737865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altLang="tr-TR" sz="2800" b="0" i="0" u="none" strike="noStrike" cap="none" normalizeH="0" baseline="0">
              <a:ln>
                <a:noFill/>
              </a:ln>
              <a:solidFill>
                <a:srgbClr val="ECE7D7"/>
              </a:solidFill>
              <a:effectLst/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BBD4D2C-132B-D419-E1F2-F3235ACA9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916" y="1079647"/>
            <a:ext cx="7098205" cy="784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Problem: Royal observatories often had short lifespans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 – Royal patronage is unstable (succession can end support)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 – New rulers often prefer founding their own projects over funding predecessors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• Key difference: Muvakkithane durability through the </a:t>
            </a:r>
            <a:r>
              <a:rPr kumimoji="0" lang="tr-TR" altLang="tr-TR" sz="2800" b="1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waqf system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 – Waqf = (theoretically) permanent, inalienable endowment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 – </a:t>
            </a:r>
            <a:r>
              <a:rPr lang="tr-TR" altLang="tr-TR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"</a:t>
            </a:r>
            <a:r>
              <a:rPr kumimoji="0" lang="en-US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Waqf was, theoretically at least, a permanent and inalienable endowment which was completely harmonized with religious law and Moslem ideologies... The endowment of the observatory with waqf was therefore important not only as a mere source of income, but it also constituted a sign of a more complete integration and harmonization with Moslem culture.</a:t>
            </a: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"</a:t>
            </a:r>
            <a:r>
              <a:rPr lang="tr-TR" altLang="tr-TR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(Sayılı, 2016)</a:t>
            </a:r>
            <a:endParaRPr kumimoji="0" lang="tr-TR" altLang="tr-TR" sz="2800" b="0" i="0" u="none" strike="noStrike" cap="none" normalizeH="0" baseline="0">
              <a:ln>
                <a:noFill/>
              </a:ln>
              <a:solidFill>
                <a:srgbClr val="ECE7D7"/>
              </a:solidFill>
              <a:effectLst/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• How waqf stabilizes scientific work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 – Once founded (sultan / vizier / wealthy merchant) → legally independent entity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 – Salaries funded in perpetuity via dedicated revenues (shops / baths / agricultural land)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 – decentralized institutional survival (not tied to one court)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379727-D4AD-1830-F108-ECF864C6470F}"/>
              </a:ext>
            </a:extLst>
          </p:cNvPr>
          <p:cNvSpPr txBox="1"/>
          <p:nvPr/>
        </p:nvSpPr>
        <p:spPr>
          <a:xfrm>
            <a:off x="9084085" y="648760"/>
            <a:ext cx="8759370" cy="9140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• Heilbron (Catholic Europe): support via Church-linked patronage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 – Permissions + offices + patronage networks (e.g., cathedral meridiana projects)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 – Continuity can depend on people + relationships (patron ↔ scholar ties)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• Discussion question: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 – In a patronage-mediated system, what mechanisms make support durable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   across changes in patrons, personnel, or priorities?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tr-TR" altLang="tr-TR" sz="2800">
              <a:solidFill>
                <a:srgbClr val="ECE7D7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2800" b="0" i="0" u="none" strike="noStrike" cap="none" normalizeH="0" baseline="0">
              <a:ln>
                <a:noFill/>
              </a:ln>
              <a:solidFill>
                <a:srgbClr val="ECE7D7"/>
              </a:solidFill>
              <a:effectLst/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tr-TR" altLang="tr-TR" sz="2800">
              <a:solidFill>
                <a:srgbClr val="ECE7D7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2800" b="0" i="0" u="none" strike="noStrike" cap="none" normalizeH="0" baseline="0">
              <a:ln>
                <a:noFill/>
              </a:ln>
              <a:solidFill>
                <a:srgbClr val="ECE7D7"/>
              </a:solidFill>
              <a:effectLst/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tr-TR" altLang="tr-TR" sz="2800">
              <a:solidFill>
                <a:srgbClr val="ECE7D7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2800" b="0" i="0" u="none" strike="noStrike" cap="none" normalizeH="0" baseline="0">
              <a:ln>
                <a:noFill/>
              </a:ln>
              <a:solidFill>
                <a:srgbClr val="ECE7D7"/>
              </a:solidFill>
              <a:effectLst/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tr-TR" altLang="tr-TR" sz="2800">
              <a:solidFill>
                <a:srgbClr val="ECE7D7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2800" b="0" i="0" u="none" strike="noStrike" cap="none" normalizeH="0" baseline="0">
              <a:ln>
                <a:noFill/>
              </a:ln>
              <a:solidFill>
                <a:srgbClr val="ECE7D7"/>
              </a:solidFill>
              <a:effectLst/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2800" b="0" i="0" u="none" strike="noStrike" cap="none" normalizeH="0" baseline="0">
              <a:ln>
                <a:noFill/>
              </a:ln>
              <a:solidFill>
                <a:srgbClr val="ECE7D7"/>
              </a:solidFill>
              <a:effectLst/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2800" b="0" i="0" u="none" strike="noStrike" cap="none" normalizeH="0" baseline="0">
              <a:ln>
                <a:noFill/>
              </a:ln>
              <a:solidFill>
                <a:srgbClr val="ECE7D7"/>
              </a:solidFill>
              <a:effectLst/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• </a:t>
            </a:r>
            <a:r>
              <a:rPr lang="tr-TR" altLang="tr-TR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The </a:t>
            </a: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"innocence by association</a:t>
            </a:r>
            <a:r>
              <a:rPr lang="tr-TR" altLang="tr-TR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"</a:t>
            </a: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 applies: Ottoman exact sciences thrive with religious institutional alignment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• Mechanism differs: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 – Legitimacy: epistemological integration under ʿilm and </a:t>
            </a:r>
            <a:r>
              <a:rPr lang="tr-TR" altLang="tr-TR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institutional embedding</a:t>
            </a:r>
            <a:endParaRPr kumimoji="0" lang="tr-TR" altLang="tr-TR" sz="2800" b="0" i="0" u="none" strike="noStrike" cap="none" normalizeH="0" baseline="0">
              <a:ln>
                <a:noFill/>
              </a:ln>
              <a:solidFill>
                <a:srgbClr val="ECE7D7"/>
              </a:solidFill>
              <a:effectLst/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8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  – Durability: waqf’s decentralized financial base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19A7B9-34B0-D1A9-533E-8340CC5778B8}"/>
              </a:ext>
            </a:extLst>
          </p:cNvPr>
          <p:cNvSpPr txBox="1"/>
          <p:nvPr/>
        </p:nvSpPr>
        <p:spPr>
          <a:xfrm>
            <a:off x="4728029" y="4991426"/>
            <a:ext cx="94560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altLang="tr-TR" sz="1400" b="0" i="0" u="none" strike="noStrike" cap="none" normalizeH="0" baseline="0">
                <a:ln>
                  <a:noFill/>
                </a:ln>
                <a:solidFill>
                  <a:srgbClr val="ECE7D7"/>
                </a:solidFill>
                <a:effectLst/>
                <a:latin typeface="Arabic Typesetting" panose="03020402040406030203" pitchFamily="66" charset="-78"/>
                <a:cs typeface="Arabic Typesetting" panose="03020402040406030203" pitchFamily="66" charset="-78"/>
              </a:rPr>
              <a:t>op</a:t>
            </a:r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F66181-7475-6ED6-AF2F-ADEC0C020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798" y="3693835"/>
            <a:ext cx="5200287" cy="28993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E81C0CF-F269-0F07-C992-C8BC11C8625F}"/>
              </a:ext>
            </a:extLst>
          </p:cNvPr>
          <p:cNvSpPr txBox="1"/>
          <p:nvPr/>
        </p:nvSpPr>
        <p:spPr>
          <a:xfrm>
            <a:off x="8983798" y="6593165"/>
            <a:ext cx="19213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0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Heilborn (1999), p. 153.</a:t>
            </a:r>
            <a:endParaRPr lang="en-GB" sz="2000">
              <a:solidFill>
                <a:srgbClr val="ECE7D7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3BD3437-5924-BDC7-E101-EF23EF996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3295" y="2820474"/>
            <a:ext cx="1929931" cy="417280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72E9A96-3153-2361-E21B-419376DB553E}"/>
              </a:ext>
            </a:extLst>
          </p:cNvPr>
          <p:cNvSpPr txBox="1"/>
          <p:nvPr/>
        </p:nvSpPr>
        <p:spPr>
          <a:xfrm>
            <a:off x="14469388" y="6993275"/>
            <a:ext cx="44377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0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Sayılı (2016; </a:t>
            </a:r>
            <a:r>
              <a:rPr lang="tr-TR" sz="2000" i="1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Âlât-i Rasadîya li Zîc-i Shahinshâhîya</a:t>
            </a:r>
            <a:r>
              <a:rPr lang="tr-TR" sz="20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)</a:t>
            </a:r>
            <a:endParaRPr lang="en-GB" sz="2000">
              <a:solidFill>
                <a:srgbClr val="ECE7D7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953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24"/>
          <p:cNvGrpSpPr/>
          <p:nvPr/>
        </p:nvGrpSpPr>
        <p:grpSpPr>
          <a:xfrm>
            <a:off x="12103769" y="-180827"/>
            <a:ext cx="6444715" cy="10467894"/>
            <a:chOff x="0" y="-47625"/>
            <a:chExt cx="2009863" cy="2756958"/>
          </a:xfrm>
        </p:grpSpPr>
        <p:sp>
          <p:nvSpPr>
            <p:cNvPr id="260" name="Google Shape;260;p24"/>
            <p:cNvSpPr/>
            <p:nvPr/>
          </p:nvSpPr>
          <p:spPr>
            <a:xfrm>
              <a:off x="0" y="0"/>
              <a:ext cx="2009863" cy="2709333"/>
            </a:xfrm>
            <a:custGeom>
              <a:avLst/>
              <a:gdLst/>
              <a:ahLst/>
              <a:cxnLst/>
              <a:rect l="l" t="t" r="r" b="b"/>
              <a:pathLst>
                <a:path w="2009863" h="2709333" extrusionOk="0">
                  <a:moveTo>
                    <a:pt x="0" y="0"/>
                  </a:moveTo>
                  <a:lnTo>
                    <a:pt x="2009863" y="0"/>
                  </a:lnTo>
                  <a:lnTo>
                    <a:pt x="20098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0A34E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1" name="Google Shape;261;p24"/>
            <p:cNvSpPr txBox="1"/>
            <p:nvPr/>
          </p:nvSpPr>
          <p:spPr>
            <a:xfrm>
              <a:off x="0" y="-47625"/>
              <a:ext cx="2009863" cy="2756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3" name="Google Shape;263;p24"/>
          <p:cNvSpPr txBox="1"/>
          <p:nvPr/>
        </p:nvSpPr>
        <p:spPr>
          <a:xfrm>
            <a:off x="12551576" y="4632007"/>
            <a:ext cx="5549100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b="1" i="0" u="none" strike="noStrike" cap="none">
                <a:solidFill>
                  <a:srgbClr val="212953"/>
                </a:solidFill>
                <a:latin typeface="Noto Sans Arabic"/>
                <a:ea typeface="Noto Sans Arabic"/>
                <a:cs typeface="Noto Sans Arabic"/>
                <a:sym typeface="Noto Sans Arabic"/>
              </a:rPr>
              <a:t>Thank you</a:t>
            </a:r>
            <a:endParaRPr sz="3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ACE99E-B7CE-EA9F-C462-DAEF0F3BC03E}"/>
              </a:ext>
            </a:extLst>
          </p:cNvPr>
          <p:cNvSpPr txBox="1"/>
          <p:nvPr/>
        </p:nvSpPr>
        <p:spPr>
          <a:xfrm>
            <a:off x="908289" y="2017486"/>
            <a:ext cx="10551886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•	Aydüz, Salim. “Osmanlı Astronomi Müesseseleri.” Türkiye Araştırmaları Literatür Dergisi, no. 4 (2004): 411–54. https://dergipark.org.tr/tr/pub/talid/issue/43397/528854. </a:t>
            </a:r>
          </a:p>
          <a:p>
            <a:r>
              <a:rPr lang="en-GB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•	Deniz, Şefaattin. “Sultan Abdülmecid’in İnşa Ettirdiği Muvakkithaneler.” Osmanlı Araştırmaları, March 2017, 267–91. https://dergipark.org.tr/tr/pub/oa/issue/47404/590896.</a:t>
            </a:r>
          </a:p>
          <a:p>
            <a:r>
              <a:rPr lang="en-GB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•	Heilbron, J. L. “Science in the Church.” Science in Context 3, no. 1 (1989): 9–28.</a:t>
            </a:r>
          </a:p>
          <a:p>
            <a:r>
              <a:rPr lang="en-GB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•	Heilbron, J. L. The Sun in the Church: Cathedrals as Solar Observatories. Cambridge, Mass. :: Harvard University Press, Ann Arbor, Michigan: MPublishing, University of Michigan Library, 1999.</a:t>
            </a:r>
          </a:p>
          <a:p>
            <a:r>
              <a:rPr lang="en-GB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•	Malkawi, Fathi Hasan. Epistemological Integration: Essentials of an Islamic Methodology. Translated by Nancy Roberts. Abridged by Wanda Krause. Herndon, VA: International Institute of Islamic Thought, 2015.</a:t>
            </a:r>
          </a:p>
          <a:p>
            <a:r>
              <a:rPr lang="en-GB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•	Sayılı, Aydın. The Observatory in Islam: and Its Place in the General History of the Observatory. Edited by Remzi Demir. of Ord. Prof. Dr. Aydın Sayılı Külliyatı-4. Ankara: Atatürk Kültür Merkezi Başkanlığı, 2016.</a:t>
            </a:r>
          </a:p>
          <a:p>
            <a:r>
              <a:rPr lang="en-GB" sz="2800">
                <a:solidFill>
                  <a:srgbClr val="ECE7D7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•	Shefer-Mossensohn, Miri. Science among the Ottomans: The cultural creation and exchange of knowledge. Austin: University of Texas Press, 2021.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1468</Words>
  <Application>Microsoft Office PowerPoint</Application>
  <PresentationFormat>Custom</PresentationFormat>
  <Paragraphs>119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Times New Roman</vt:lpstr>
      <vt:lpstr>Calibri</vt:lpstr>
      <vt:lpstr>Arial</vt:lpstr>
      <vt:lpstr>Noto Sans Arabic</vt:lpstr>
      <vt:lpstr>Arabic Typesetting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giray kalkan</cp:lastModifiedBy>
  <cp:revision>38</cp:revision>
  <dcterms:modified xsi:type="dcterms:W3CDTF">2026-03-05T10:22:17Z</dcterms:modified>
</cp:coreProperties>
</file>