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ABF296-ACDD-4CA1-94A0-C13F10D7FE1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AAE8A1-EE41-4533-A6D3-CCD8C42234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04E9-A9E1-9D62-7BE8-ACD7C00EE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802" y="0"/>
            <a:ext cx="9867482" cy="432511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The Influence of World War I on Literature:</a:t>
            </a:r>
            <a:br>
              <a:rPr lang="en-US" sz="6000" b="1" dirty="0"/>
            </a:br>
            <a:r>
              <a:rPr lang="en-US" sz="6000" b="1" dirty="0"/>
              <a:t>A Comparison of Erich Maria Remarque, Mikhail Sholokhov, and Ernst </a:t>
            </a:r>
            <a:r>
              <a:rPr lang="en-US" sz="6000" b="1" dirty="0" err="1"/>
              <a:t>Jünger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B21FF-D25F-2C24-1964-4DCB11333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802" y="4325111"/>
            <a:ext cx="9867482" cy="1985253"/>
          </a:xfrm>
        </p:spPr>
        <p:txBody>
          <a:bodyPr anchor="ctr"/>
          <a:lstStyle/>
          <a:p>
            <a:pPr algn="ctr"/>
            <a:r>
              <a:rPr lang="en-US" b="1" dirty="0"/>
              <a:t>By Anton Dzutstsati</a:t>
            </a:r>
          </a:p>
        </p:txBody>
      </p:sp>
    </p:spTree>
    <p:extLst>
      <p:ext uri="{BB962C8B-B14F-4D97-AF65-F5344CB8AC3E}">
        <p14:creationId xmlns:p14="http://schemas.microsoft.com/office/powerpoint/2010/main" val="368300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65AF-966B-6659-B239-8E58D2AA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8365"/>
          </a:xfrm>
        </p:spPr>
        <p:txBody>
          <a:bodyPr anchor="ctr"/>
          <a:lstStyle/>
          <a:p>
            <a:pPr algn="ctr"/>
            <a:r>
              <a:rPr lang="en-US" b="1" dirty="0"/>
              <a:t>World War I and its Influence on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9E878-A11F-7A9D-46CB-318996D7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756" y="1738365"/>
            <a:ext cx="7998488" cy="455190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World War I as a major event that shaped literature of its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Literature as a way to reflect on war’s impact.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Themes included loss, disillusionment, and the search for meaning.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Realism and epic storytelling were common styles.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Focus on All Quiet on the Western Front, Quiet Flows the Don, and Ernst </a:t>
            </a:r>
            <a:r>
              <a:rPr lang="en-US" sz="2400" dirty="0" err="1"/>
              <a:t>Jünger’s</a:t>
            </a:r>
            <a:r>
              <a:rPr lang="en-US" sz="2400" dirty="0"/>
              <a:t> perspectives.</a:t>
            </a:r>
          </a:p>
        </p:txBody>
      </p:sp>
    </p:spTree>
    <p:extLst>
      <p:ext uri="{BB962C8B-B14F-4D97-AF65-F5344CB8AC3E}">
        <p14:creationId xmlns:p14="http://schemas.microsoft.com/office/powerpoint/2010/main" val="53844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B5CB-C89E-1BB9-322B-EAB5A6E9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86505" cy="1738364"/>
          </a:xfrm>
        </p:spPr>
        <p:txBody>
          <a:bodyPr/>
          <a:lstStyle/>
          <a:p>
            <a:r>
              <a:rPr lang="en-US" dirty="0"/>
              <a:t>Erich Maria Remarque</a:t>
            </a:r>
            <a:br>
              <a:rPr lang="en-US" dirty="0"/>
            </a:br>
            <a:r>
              <a:rPr lang="en-US" i="1" dirty="0"/>
              <a:t>All Quiet on the Western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3F3F-8F17-D2B5-E64B-F2FFFA19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7619"/>
            <a:ext cx="6096000" cy="402336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Themes of the book: the wastefulness of war, alienation, and friendship.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Style of the book: straightforward and realistic.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0298F-867E-AD42-1628-B88DA34A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471" y="0"/>
            <a:ext cx="2789529" cy="4023360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D09ED12-1E14-051A-8448-48363D07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57" y="2237619"/>
            <a:ext cx="3485607" cy="46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1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04EF-3F76-F9A1-F5B7-93A22CD4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7360"/>
          </a:xfrm>
        </p:spPr>
        <p:txBody>
          <a:bodyPr anchor="ctr"/>
          <a:lstStyle/>
          <a:p>
            <a:r>
              <a:rPr lang="en-US" dirty="0"/>
              <a:t>Key Passages from </a:t>
            </a:r>
            <a:r>
              <a:rPr lang="en-US" i="1" dirty="0"/>
              <a:t>All Quiet on the Western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29A0-9291-CBA2-CC6E-FE53C1CE1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" y="1737360"/>
            <a:ext cx="6025662" cy="456295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boots of a dead soldier symbolize dehumanization.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Paul’s reflections on the loss of innocence.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emotional impact of losing comrades.</a:t>
            </a:r>
          </a:p>
          <a:p>
            <a:endParaRPr lang="en-US" dirty="0"/>
          </a:p>
        </p:txBody>
      </p:sp>
      <p:pic>
        <p:nvPicPr>
          <p:cNvPr id="2050" name="Picture 2" descr="Болшевские лазареты для раненых Первой мировой войны — История Королёва">
            <a:extLst>
              <a:ext uri="{FF2B5EF4-FFF2-40B4-BE49-F238E27FC236}">
                <a16:creationId xmlns:a16="http://schemas.microsoft.com/office/drawing/2014/main" id="{9F9FD09E-7F32-C8ED-1724-BE47F093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82" y="1957519"/>
            <a:ext cx="5636235" cy="41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F5FB-D3E8-E6E3-C462-9B1A0F30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758462"/>
          </a:xfrm>
        </p:spPr>
        <p:txBody>
          <a:bodyPr anchor="ctr"/>
          <a:lstStyle/>
          <a:p>
            <a:r>
              <a:rPr lang="en-US" dirty="0"/>
              <a:t>Mikhail Sholokhov</a:t>
            </a:r>
            <a:br>
              <a:rPr lang="en-US" dirty="0"/>
            </a:br>
            <a:r>
              <a:rPr lang="en-US" i="1" dirty="0"/>
              <a:t>And Quiet Flows the 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5BA9-3BF7-0152-23A8-4C9953E1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" y="2247668"/>
            <a:ext cx="6479177" cy="402336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of the book: cultural identity, change, and personal conflict.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 of the book: epic storytelling with cultural detail.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87C40-347D-5CEE-DA63-BB441510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919" y="0"/>
            <a:ext cx="2857081" cy="4143295"/>
          </a:xfrm>
          <a:prstGeom prst="rect">
            <a:avLst/>
          </a:prstGeom>
        </p:spPr>
      </p:pic>
      <p:pic>
        <p:nvPicPr>
          <p:cNvPr id="3076" name="Picture 4" descr="Журнал «Роман-газета», 1928 г. Мих. Шолохов. «Тихий Дон», кн. 2-я. (Нынешняя 3 часть).">
            <a:extLst>
              <a:ext uri="{FF2B5EF4-FFF2-40B4-BE49-F238E27FC236}">
                <a16:creationId xmlns:a16="http://schemas.microsoft.com/office/drawing/2014/main" id="{42185682-B23E-EDB0-CDF7-D015AC85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07" y="2247668"/>
            <a:ext cx="3339402" cy="46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478B-288C-DED7-0C05-69EC2FAF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69688" cy="1728316"/>
          </a:xfrm>
        </p:spPr>
        <p:txBody>
          <a:bodyPr/>
          <a:lstStyle/>
          <a:p>
            <a:r>
              <a:rPr lang="en-US" dirty="0"/>
              <a:t>Key Passages from </a:t>
            </a:r>
            <a:br>
              <a:rPr lang="en-US" dirty="0"/>
            </a:b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i="1" dirty="0"/>
              <a:t>Quiet Flows the 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170A-316F-7763-EEAF-9BD62B9E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10637"/>
            <a:ext cx="6169688" cy="3475991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Grigori’s personal struggles.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Vivid descriptions of Cossack traditions.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devastating impact of war on families and communities.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3D1FF-DE78-0A5B-2578-B31E104F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01" y="1155560"/>
            <a:ext cx="5987799" cy="38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AC48-8FAB-9AF7-59CB-9DCC7B0F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90904" cy="1728316"/>
          </a:xfrm>
        </p:spPr>
        <p:txBody>
          <a:bodyPr/>
          <a:lstStyle/>
          <a:p>
            <a:r>
              <a:rPr lang="en-US" dirty="0"/>
              <a:t>Ernst </a:t>
            </a:r>
            <a:r>
              <a:rPr lang="en-US" dirty="0" err="1"/>
              <a:t>Jünger’s</a:t>
            </a:r>
            <a:r>
              <a:rPr lang="en-US" dirty="0"/>
              <a:t> Perspective on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ED11-C377-9223-C621-49AD9ED6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28316"/>
            <a:ext cx="7590905" cy="4561952"/>
          </a:xfrm>
        </p:spPr>
        <p:txBody>
          <a:bodyPr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Pro-German, heroic view of war.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Celebrated the “front experience” as a unifying and transformative force.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Emphasized technology’s beauty and power.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D0CE3-10F6-52A2-43DE-58BD4329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05" y="0"/>
            <a:ext cx="4601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9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8DA5EC-E8FC-4D23-11E5-5CA6A1F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2676"/>
          </a:xfrm>
        </p:spPr>
        <p:txBody>
          <a:bodyPr anchor="ctr"/>
          <a:lstStyle/>
          <a:p>
            <a:pPr algn="ctr"/>
            <a:r>
              <a:rPr lang="en-US" dirty="0"/>
              <a:t>Contrasts Among the Authors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58B31-E6E8-4B2C-0D87-F04E27C41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15423"/>
            <a:ext cx="4119824" cy="73628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1B4BB-A5D1-C1B0-6D47-0164CFD49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451706"/>
            <a:ext cx="4119824" cy="389885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as senseless, dehumanizing, and emotionally destructive.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ordinary soldier’s suffering and alienation.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realism to capture the brutal, day-to-day realities of the trenches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11EF08C-1C2D-C14A-4D48-44F4D196EACF}"/>
              </a:ext>
            </a:extLst>
          </p:cNvPr>
          <p:cNvSpPr txBox="1">
            <a:spLocks/>
          </p:cNvSpPr>
          <p:nvPr/>
        </p:nvSpPr>
        <p:spPr>
          <a:xfrm>
            <a:off x="4119823" y="1744977"/>
            <a:ext cx="3952355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Sholokhov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E1B2C97-0EA2-D971-AAE7-53AF07864B0F}"/>
              </a:ext>
            </a:extLst>
          </p:cNvPr>
          <p:cNvSpPr txBox="1">
            <a:spLocks/>
          </p:cNvSpPr>
          <p:nvPr/>
        </p:nvSpPr>
        <p:spPr>
          <a:xfrm>
            <a:off x="4119824" y="2582335"/>
            <a:ext cx="4119824" cy="37682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as a disruptor of tradition and cultural identity.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Depiction of the collective struggles of a community.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Epic storytelling combines personal and societal conflict.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F6ED882-FDA7-AF97-0E2F-0AD807DCBEAC}"/>
              </a:ext>
            </a:extLst>
          </p:cNvPr>
          <p:cNvSpPr txBox="1">
            <a:spLocks/>
          </p:cNvSpPr>
          <p:nvPr/>
        </p:nvSpPr>
        <p:spPr>
          <a:xfrm>
            <a:off x="8072178" y="1782917"/>
            <a:ext cx="4119822" cy="72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Jünger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BED5A8B-5924-7777-9A30-A3115A141BF9}"/>
              </a:ext>
            </a:extLst>
          </p:cNvPr>
          <p:cNvSpPr txBox="1">
            <a:spLocks/>
          </p:cNvSpPr>
          <p:nvPr/>
        </p:nvSpPr>
        <p:spPr>
          <a:xfrm>
            <a:off x="8072178" y="2519200"/>
            <a:ext cx="4119824" cy="38313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as a heroic and transformative experience.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“front experience” as a source of strength and unity.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Aestheticization of war’s chaos and technology’s power.</a:t>
            </a:r>
          </a:p>
        </p:txBody>
      </p:sp>
    </p:spTree>
    <p:extLst>
      <p:ext uri="{BB962C8B-B14F-4D97-AF65-F5344CB8AC3E}">
        <p14:creationId xmlns:p14="http://schemas.microsoft.com/office/powerpoint/2010/main" val="193045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BCF62B-C9DA-57E7-37D1-9FD89C27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AE779D8-6649-502A-E7C5-77B0DECE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6000" cy="1737360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C2E455-A803-ABC5-0163-D69B4305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37361"/>
            <a:ext cx="6096000" cy="512063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as a mirror to history.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War’s universal and unique effects on different cultures.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for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13388225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</TotalTime>
  <Words>380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Retrospect</vt:lpstr>
      <vt:lpstr>The Influence of World War I on Literature: A Comparison of Erich Maria Remarque, Mikhail Sholokhov, and Ernst Jünger</vt:lpstr>
      <vt:lpstr>World War I and its Influence on Literature</vt:lpstr>
      <vt:lpstr>Erich Maria Remarque All Quiet on the Western Front</vt:lpstr>
      <vt:lpstr>Key Passages from All Quiet on the Western Front</vt:lpstr>
      <vt:lpstr>Mikhail Sholokhov And Quiet Flows the Don</vt:lpstr>
      <vt:lpstr>Key Passages from  And Quiet Flows the Don</vt:lpstr>
      <vt:lpstr>Ernst Jünger’s Perspective on War</vt:lpstr>
      <vt:lpstr>Contrasts Among the Authors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 Dzutstsati</dc:creator>
  <cp:lastModifiedBy>Anton Dzutstsati</cp:lastModifiedBy>
  <cp:revision>3</cp:revision>
  <dcterms:created xsi:type="dcterms:W3CDTF">2024-12-12T09:33:51Z</dcterms:created>
  <dcterms:modified xsi:type="dcterms:W3CDTF">2024-12-12T12:42:59Z</dcterms:modified>
</cp:coreProperties>
</file>