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Canva Sans" charset="1" panose="020B0503030501040103"/>
      <p:regular r:id="rId18"/>
    </p:embeddedFont>
    <p:embeddedFont>
      <p:font typeface="Canva Sans Bold" charset="1" panose="020B0803030501040103"/>
      <p:regular r:id="rId19"/>
    </p:embeddedFont>
    <p:embeddedFont>
      <p:font typeface="Canva Sans Bold Italics" charset="1" panose="020B08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29087" y="6695180"/>
            <a:ext cx="12029827" cy="493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Anıl Atılgan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97666" y="3440816"/>
            <a:ext cx="15692667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99"/>
              </a:lnSpc>
              <a:spcBef>
                <a:spcPct val="0"/>
              </a:spcBef>
            </a:pPr>
            <a:r>
              <a:rPr lang="en-US" b="true" sz="4999" spc="-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Reception of US and the image of America within Turkish Intellectual Context: The Examples of </a:t>
            </a:r>
            <a:r>
              <a:rPr lang="en-US" b="true" sz="4999" i="true" spc="-99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Atsız</a:t>
            </a:r>
            <a:r>
              <a:rPr lang="en-US" b="true" sz="4999" spc="-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and </a:t>
            </a:r>
            <a:r>
              <a:rPr lang="en-US" b="true" sz="4999" i="true" spc="-99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Kadro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5355" y="1645045"/>
            <a:ext cx="5050086" cy="6208635"/>
          </a:xfrm>
          <a:custGeom>
            <a:avLst/>
            <a:gdLst/>
            <a:ahLst/>
            <a:cxnLst/>
            <a:rect r="r" b="b" t="t" l="l"/>
            <a:pathLst>
              <a:path h="6208635" w="5050086">
                <a:moveTo>
                  <a:pt x="0" y="0"/>
                </a:moveTo>
                <a:lnTo>
                  <a:pt x="5050086" y="0"/>
                </a:lnTo>
                <a:lnTo>
                  <a:pt x="5050086" y="6208635"/>
                </a:lnTo>
                <a:lnTo>
                  <a:pt x="0" y="620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029557"/>
            <a:ext cx="4483395" cy="85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Şevket Süreyya Aydemir (1897-1976)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347162" y="1587895"/>
            <a:ext cx="10609093" cy="5477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Writer, historian, public intellectual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chief editor of </a:t>
            </a:r>
            <a:r>
              <a:rPr lang="en-US" b="true" sz="2600" i="true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Kadro 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Spent time in Baku and Moscow in early 1920s, influenced by Bolshevik Revolution and aftermath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Former member of outlawed Turkish Communist Party, but left the party after the government crackdown in 1927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Afterwards, joined the ranks of the Kemalist regime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0118" y="845035"/>
            <a:ext cx="5782109" cy="7866815"/>
          </a:xfrm>
          <a:custGeom>
            <a:avLst/>
            <a:gdLst/>
            <a:ahLst/>
            <a:cxnLst/>
            <a:rect r="r" b="b" t="t" l="l"/>
            <a:pathLst>
              <a:path h="7866815" w="5782109">
                <a:moveTo>
                  <a:pt x="0" y="0"/>
                </a:moveTo>
                <a:lnTo>
                  <a:pt x="5782109" y="0"/>
                </a:lnTo>
                <a:lnTo>
                  <a:pt x="5782109" y="7866815"/>
                </a:lnTo>
                <a:lnTo>
                  <a:pt x="0" y="7866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99913" y="556577"/>
            <a:ext cx="746250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 i="true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Kadro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836025"/>
            <a:ext cx="4672364" cy="85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first issue of </a:t>
            </a:r>
            <a:r>
              <a:rPr lang="en-US" b="true" sz="2599" i="true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Kadro </a:t>
            </a: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(January 1932)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12014" y="1905068"/>
            <a:ext cx="10769412" cy="593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name translates as “Cadre”, pointing the elite characteristics of the journal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 only elite in the sense of authors, but also targeted elites, bureaucrats, and policy makers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“The most vocal voice of Statism in Turkey” (Hirst, 2013)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Envisioned a role of Turkish leadership for all countries struggling to get rid of their imperial colonizers.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Advocated for a Third Way against the Western-American type of bourgeois capitalism and communism of the Soviet Union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955979" y="962025"/>
            <a:ext cx="237604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References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058034"/>
            <a:ext cx="16706946" cy="5838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5129" indent="-242564" lvl="1">
              <a:lnSpc>
                <a:spcPts val="3145"/>
              </a:lnSpc>
              <a:buFont typeface="Arial"/>
              <a:buChar char="•"/>
            </a:pPr>
            <a:r>
              <a:rPr lang="en-US" sz="2247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Atsız Mecmua, ed. Hüseyin Nihal Atsız, No. 1-12, May 1931-April 1932.</a:t>
            </a:r>
          </a:p>
          <a:p>
            <a:pPr algn="l">
              <a:lnSpc>
                <a:spcPts val="3145"/>
              </a:lnSpc>
            </a:pPr>
          </a:p>
          <a:p>
            <a:pPr algn="l" marL="485129" indent="-242564" lvl="1">
              <a:lnSpc>
                <a:spcPts val="3145"/>
              </a:lnSpc>
              <a:buFont typeface="Arial"/>
              <a:buChar char="•"/>
            </a:pPr>
            <a:r>
              <a:rPr lang="en-US" sz="2247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Kadro, ed. Şevket Süreyya Aydemir, No. 1-34, January 1932-October 1934.</a:t>
            </a:r>
          </a:p>
          <a:p>
            <a:pPr algn="l">
              <a:lnSpc>
                <a:spcPts val="3145"/>
              </a:lnSpc>
            </a:pPr>
          </a:p>
          <a:p>
            <a:pPr algn="l" marL="485129" indent="-242564" lvl="1">
              <a:lnSpc>
                <a:spcPts val="3145"/>
              </a:lnSpc>
              <a:buFont typeface="Arial"/>
              <a:buChar char="•"/>
            </a:pPr>
            <a:r>
              <a:rPr lang="en-US" sz="2247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Hirst, Samuel J. “Anti-Westernism on the European Periphery: The Meaning of Soviet-Turkish Convergence in the 1930s.” Slavic Review 72, no. 1 (2013): 32–53. </a:t>
            </a:r>
          </a:p>
          <a:p>
            <a:pPr algn="l">
              <a:lnSpc>
                <a:spcPts val="3145"/>
              </a:lnSpc>
            </a:pPr>
          </a:p>
          <a:p>
            <a:pPr algn="l" marL="485129" indent="-242564" lvl="1">
              <a:lnSpc>
                <a:spcPts val="3145"/>
              </a:lnSpc>
              <a:buFont typeface="Arial"/>
              <a:buChar char="•"/>
            </a:pPr>
            <a:r>
              <a:rPr lang="en-US" sz="2247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Işık, Mehmet, and Şakir Eşitti. “Kadro Dergisinde Üçüncü Yol Söylemi.” Türkiye Sosyal Araştırmalar Dergisi 182, no. 182 (2014): 265–94.</a:t>
            </a:r>
          </a:p>
          <a:p>
            <a:pPr algn="l">
              <a:lnSpc>
                <a:spcPts val="3145"/>
              </a:lnSpc>
            </a:pPr>
          </a:p>
          <a:p>
            <a:pPr algn="l" marL="485129" indent="-242564" lvl="1">
              <a:lnSpc>
                <a:spcPts val="3145"/>
              </a:lnSpc>
              <a:buFont typeface="Arial"/>
              <a:buChar char="•"/>
            </a:pPr>
            <a:r>
              <a:rPr lang="en-US" sz="2247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Türkeş, Mustafa. “The Ideology of the Kadro [Cadre] Movement: A Patriotic Leftist Movement in Turkey.” Middle Eastern Studies 34, no. 4 (October 1998): 92–119.</a:t>
            </a:r>
          </a:p>
          <a:p>
            <a:pPr algn="l">
              <a:lnSpc>
                <a:spcPts val="3145"/>
              </a:lnSpc>
            </a:pPr>
          </a:p>
          <a:p>
            <a:pPr algn="l" marL="485129" indent="-242564" lvl="1">
              <a:lnSpc>
                <a:spcPts val="3145"/>
              </a:lnSpc>
              <a:buFont typeface="Arial"/>
              <a:buChar char="•"/>
            </a:pPr>
            <a:r>
              <a:rPr lang="en-US" sz="2247">
                <a:solidFill>
                  <a:srgbClr val="EFE7DD"/>
                </a:solidFill>
                <a:latin typeface="Canva Sans"/>
                <a:ea typeface="Canva Sans"/>
                <a:cs typeface="Canva Sans"/>
                <a:sym typeface="Canva Sans"/>
              </a:rPr>
              <a:t>Yilmaz, Şuhnaz. “Challenging the Stereotypes: Turkish–American Relations in the Inter-War Era.” Middle Eastern Studies 42, no. 2 (March 2006): 223–37.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-638078" y="4448905"/>
            <a:ext cx="4722745" cy="1389189"/>
            <a:chOff x="0" y="0"/>
            <a:chExt cx="6296994" cy="1852253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-10800000">
              <a:off x="0" y="0"/>
              <a:ext cx="1848345" cy="1848345"/>
              <a:chOff x="0" y="0"/>
              <a:chExt cx="2653030" cy="265303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653030" cy="2654300"/>
              </a:xfrm>
              <a:custGeom>
                <a:avLst/>
                <a:gdLst/>
                <a:ahLst/>
                <a:cxnLst/>
                <a:rect r="r" b="b" t="t" l="l"/>
                <a:pathLst>
                  <a:path h="2654300" w="2653030">
                    <a:moveTo>
                      <a:pt x="0" y="1535430"/>
                    </a:moveTo>
                    <a:lnTo>
                      <a:pt x="0" y="1463040"/>
                    </a:lnTo>
                    <a:lnTo>
                      <a:pt x="1463040" y="0"/>
                    </a:lnTo>
                    <a:lnTo>
                      <a:pt x="1535430" y="0"/>
                    </a:lnTo>
                    <a:lnTo>
                      <a:pt x="0" y="1535430"/>
                    </a:lnTo>
                    <a:close/>
                    <a:moveTo>
                      <a:pt x="1681480" y="0"/>
                    </a:moveTo>
                    <a:lnTo>
                      <a:pt x="1609090" y="0"/>
                    </a:lnTo>
                    <a:lnTo>
                      <a:pt x="0" y="1607820"/>
                    </a:lnTo>
                    <a:lnTo>
                      <a:pt x="0" y="1680210"/>
                    </a:lnTo>
                    <a:lnTo>
                      <a:pt x="1681480" y="0"/>
                    </a:lnTo>
                    <a:close/>
                    <a:moveTo>
                      <a:pt x="1390650" y="0"/>
                    </a:moveTo>
                    <a:lnTo>
                      <a:pt x="1318260" y="0"/>
                    </a:lnTo>
                    <a:lnTo>
                      <a:pt x="0" y="1318260"/>
                    </a:lnTo>
                    <a:lnTo>
                      <a:pt x="0" y="1390650"/>
                    </a:lnTo>
                    <a:lnTo>
                      <a:pt x="1390650" y="0"/>
                    </a:lnTo>
                    <a:close/>
                    <a:moveTo>
                      <a:pt x="1245870" y="0"/>
                    </a:moveTo>
                    <a:lnTo>
                      <a:pt x="1173480" y="0"/>
                    </a:lnTo>
                    <a:lnTo>
                      <a:pt x="0" y="1173480"/>
                    </a:lnTo>
                    <a:lnTo>
                      <a:pt x="0" y="1245870"/>
                    </a:lnTo>
                    <a:lnTo>
                      <a:pt x="1245870" y="0"/>
                    </a:lnTo>
                    <a:close/>
                    <a:moveTo>
                      <a:pt x="1826260" y="0"/>
                    </a:moveTo>
                    <a:lnTo>
                      <a:pt x="1753870" y="0"/>
                    </a:lnTo>
                    <a:lnTo>
                      <a:pt x="0" y="1753870"/>
                    </a:lnTo>
                    <a:lnTo>
                      <a:pt x="0" y="1826260"/>
                    </a:lnTo>
                    <a:lnTo>
                      <a:pt x="1826260" y="0"/>
                    </a:lnTo>
                    <a:close/>
                    <a:moveTo>
                      <a:pt x="2260600" y="0"/>
                    </a:moveTo>
                    <a:lnTo>
                      <a:pt x="2188210" y="0"/>
                    </a:lnTo>
                    <a:lnTo>
                      <a:pt x="0" y="2188210"/>
                    </a:lnTo>
                    <a:lnTo>
                      <a:pt x="0" y="2260600"/>
                    </a:lnTo>
                    <a:lnTo>
                      <a:pt x="2260600" y="0"/>
                    </a:lnTo>
                    <a:close/>
                    <a:moveTo>
                      <a:pt x="2551430" y="0"/>
                    </a:moveTo>
                    <a:lnTo>
                      <a:pt x="2479040" y="0"/>
                    </a:lnTo>
                    <a:lnTo>
                      <a:pt x="0" y="2479040"/>
                    </a:lnTo>
                    <a:lnTo>
                      <a:pt x="0" y="2551430"/>
                    </a:lnTo>
                    <a:lnTo>
                      <a:pt x="2551430" y="0"/>
                    </a:lnTo>
                    <a:close/>
                    <a:moveTo>
                      <a:pt x="2405380" y="0"/>
                    </a:moveTo>
                    <a:lnTo>
                      <a:pt x="2332990" y="0"/>
                    </a:lnTo>
                    <a:lnTo>
                      <a:pt x="0" y="2332990"/>
                    </a:lnTo>
                    <a:lnTo>
                      <a:pt x="0" y="2405380"/>
                    </a:lnTo>
                    <a:lnTo>
                      <a:pt x="2405380" y="0"/>
                    </a:lnTo>
                    <a:close/>
                    <a:moveTo>
                      <a:pt x="2115820" y="0"/>
                    </a:moveTo>
                    <a:lnTo>
                      <a:pt x="2043430" y="0"/>
                    </a:lnTo>
                    <a:lnTo>
                      <a:pt x="0" y="2043430"/>
                    </a:lnTo>
                    <a:lnTo>
                      <a:pt x="0" y="2115820"/>
                    </a:lnTo>
                    <a:lnTo>
                      <a:pt x="2115820" y="0"/>
                    </a:lnTo>
                    <a:close/>
                    <a:moveTo>
                      <a:pt x="375920" y="0"/>
                    </a:moveTo>
                    <a:lnTo>
                      <a:pt x="303530" y="0"/>
                    </a:lnTo>
                    <a:lnTo>
                      <a:pt x="0" y="30353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101090" y="0"/>
                    </a:moveTo>
                    <a:lnTo>
                      <a:pt x="1028700" y="0"/>
                    </a:lnTo>
                    <a:lnTo>
                      <a:pt x="0" y="1028700"/>
                    </a:lnTo>
                    <a:lnTo>
                      <a:pt x="0" y="1101090"/>
                    </a:lnTo>
                    <a:lnTo>
                      <a:pt x="1101090" y="0"/>
                    </a:lnTo>
                    <a:close/>
                    <a:moveTo>
                      <a:pt x="2653030" y="0"/>
                    </a:moveTo>
                    <a:lnTo>
                      <a:pt x="2623820" y="0"/>
                    </a:lnTo>
                    <a:lnTo>
                      <a:pt x="0" y="2623820"/>
                    </a:lnTo>
                    <a:lnTo>
                      <a:pt x="0" y="2653030"/>
                    </a:lnTo>
                    <a:lnTo>
                      <a:pt x="43180" y="2653030"/>
                    </a:lnTo>
                    <a:lnTo>
                      <a:pt x="2653030" y="43180"/>
                    </a:lnTo>
                    <a:lnTo>
                      <a:pt x="2653030" y="0"/>
                    </a:lnTo>
                    <a:close/>
                    <a:moveTo>
                      <a:pt x="520700" y="0"/>
                    </a:moveTo>
                    <a:lnTo>
                      <a:pt x="448310" y="0"/>
                    </a:lnTo>
                    <a:lnTo>
                      <a:pt x="0" y="448310"/>
                    </a:lnTo>
                    <a:lnTo>
                      <a:pt x="0" y="520700"/>
                    </a:lnTo>
                    <a:lnTo>
                      <a:pt x="520700" y="0"/>
                    </a:lnTo>
                    <a:close/>
                    <a:moveTo>
                      <a:pt x="85090" y="0"/>
                    </a:moveTo>
                    <a:lnTo>
                      <a:pt x="12700" y="0"/>
                    </a:lnTo>
                    <a:lnTo>
                      <a:pt x="0" y="12700"/>
                    </a:lnTo>
                    <a:lnTo>
                      <a:pt x="0" y="85090"/>
                    </a:lnTo>
                    <a:lnTo>
                      <a:pt x="85090" y="0"/>
                    </a:lnTo>
                    <a:close/>
                    <a:moveTo>
                      <a:pt x="231140" y="0"/>
                    </a:moveTo>
                    <a:lnTo>
                      <a:pt x="158750" y="0"/>
                    </a:lnTo>
                    <a:lnTo>
                      <a:pt x="0" y="157480"/>
                    </a:lnTo>
                    <a:lnTo>
                      <a:pt x="0" y="229870"/>
                    </a:lnTo>
                    <a:lnTo>
                      <a:pt x="231140" y="0"/>
                    </a:lnTo>
                    <a:close/>
                    <a:moveTo>
                      <a:pt x="0" y="956310"/>
                    </a:moveTo>
                    <a:lnTo>
                      <a:pt x="956310" y="0"/>
                    </a:lnTo>
                    <a:lnTo>
                      <a:pt x="883920" y="0"/>
                    </a:lnTo>
                    <a:lnTo>
                      <a:pt x="0" y="882650"/>
                    </a:lnTo>
                    <a:lnTo>
                      <a:pt x="0" y="956310"/>
                    </a:lnTo>
                    <a:close/>
                    <a:moveTo>
                      <a:pt x="665480" y="0"/>
                    </a:moveTo>
                    <a:lnTo>
                      <a:pt x="593090" y="0"/>
                    </a:lnTo>
                    <a:lnTo>
                      <a:pt x="0" y="593090"/>
                    </a:lnTo>
                    <a:lnTo>
                      <a:pt x="0" y="665480"/>
                    </a:lnTo>
                    <a:lnTo>
                      <a:pt x="665480" y="0"/>
                    </a:lnTo>
                    <a:close/>
                    <a:moveTo>
                      <a:pt x="810260" y="0"/>
                    </a:moveTo>
                    <a:lnTo>
                      <a:pt x="737870" y="0"/>
                    </a:lnTo>
                    <a:lnTo>
                      <a:pt x="0" y="737870"/>
                    </a:lnTo>
                    <a:lnTo>
                      <a:pt x="0" y="810260"/>
                    </a:lnTo>
                    <a:lnTo>
                      <a:pt x="810260" y="0"/>
                    </a:lnTo>
                    <a:close/>
                    <a:moveTo>
                      <a:pt x="1971040" y="0"/>
                    </a:moveTo>
                    <a:lnTo>
                      <a:pt x="1898650" y="0"/>
                    </a:lnTo>
                    <a:lnTo>
                      <a:pt x="0" y="1898650"/>
                    </a:lnTo>
                    <a:lnTo>
                      <a:pt x="0" y="1971040"/>
                    </a:lnTo>
                    <a:lnTo>
                      <a:pt x="1971040" y="0"/>
                    </a:lnTo>
                    <a:close/>
                    <a:moveTo>
                      <a:pt x="2653030" y="1783080"/>
                    </a:moveTo>
                    <a:lnTo>
                      <a:pt x="2653030" y="1710690"/>
                    </a:lnTo>
                    <a:lnTo>
                      <a:pt x="1710690" y="2653030"/>
                    </a:lnTo>
                    <a:lnTo>
                      <a:pt x="1783080" y="2653030"/>
                    </a:lnTo>
                    <a:lnTo>
                      <a:pt x="2653030" y="1783080"/>
                    </a:lnTo>
                    <a:close/>
                    <a:moveTo>
                      <a:pt x="2653030" y="1927860"/>
                    </a:moveTo>
                    <a:lnTo>
                      <a:pt x="2653030" y="1855470"/>
                    </a:lnTo>
                    <a:lnTo>
                      <a:pt x="1855470" y="2653030"/>
                    </a:lnTo>
                    <a:lnTo>
                      <a:pt x="1927860" y="2653030"/>
                    </a:lnTo>
                    <a:lnTo>
                      <a:pt x="2653030" y="1927860"/>
                    </a:lnTo>
                    <a:close/>
                    <a:moveTo>
                      <a:pt x="2653030" y="2072640"/>
                    </a:moveTo>
                    <a:lnTo>
                      <a:pt x="2653030" y="2000250"/>
                    </a:lnTo>
                    <a:lnTo>
                      <a:pt x="2000250" y="2653030"/>
                    </a:lnTo>
                    <a:lnTo>
                      <a:pt x="2072640" y="2653030"/>
                    </a:lnTo>
                    <a:lnTo>
                      <a:pt x="2653030" y="2072640"/>
                    </a:lnTo>
                    <a:close/>
                    <a:moveTo>
                      <a:pt x="2653030" y="1638300"/>
                    </a:moveTo>
                    <a:lnTo>
                      <a:pt x="2653030" y="1565910"/>
                    </a:lnTo>
                    <a:lnTo>
                      <a:pt x="1564640" y="2654300"/>
                    </a:lnTo>
                    <a:lnTo>
                      <a:pt x="1637030" y="2654300"/>
                    </a:lnTo>
                    <a:lnTo>
                      <a:pt x="2653030" y="1638300"/>
                    </a:lnTo>
                    <a:close/>
                    <a:moveTo>
                      <a:pt x="2217420" y="2653030"/>
                    </a:moveTo>
                    <a:lnTo>
                      <a:pt x="2653030" y="2217420"/>
                    </a:lnTo>
                    <a:lnTo>
                      <a:pt x="2653030" y="2145030"/>
                    </a:lnTo>
                    <a:lnTo>
                      <a:pt x="2145030" y="2653030"/>
                    </a:lnTo>
                    <a:lnTo>
                      <a:pt x="2217420" y="2653030"/>
                    </a:lnTo>
                    <a:close/>
                    <a:moveTo>
                      <a:pt x="2653030" y="2580640"/>
                    </a:moveTo>
                    <a:lnTo>
                      <a:pt x="2580640" y="2653030"/>
                    </a:lnTo>
                    <a:lnTo>
                      <a:pt x="2653030" y="2653030"/>
                    </a:lnTo>
                    <a:lnTo>
                      <a:pt x="2653030" y="2580640"/>
                    </a:lnTo>
                    <a:close/>
                    <a:moveTo>
                      <a:pt x="2653030" y="2508250"/>
                    </a:moveTo>
                    <a:lnTo>
                      <a:pt x="2653030" y="2435860"/>
                    </a:lnTo>
                    <a:lnTo>
                      <a:pt x="2435860" y="2653030"/>
                    </a:lnTo>
                    <a:lnTo>
                      <a:pt x="2508250" y="2653030"/>
                    </a:lnTo>
                    <a:lnTo>
                      <a:pt x="2653030" y="2508250"/>
                    </a:lnTo>
                    <a:close/>
                    <a:moveTo>
                      <a:pt x="2653030" y="2363470"/>
                    </a:moveTo>
                    <a:lnTo>
                      <a:pt x="2653030" y="2291080"/>
                    </a:lnTo>
                    <a:lnTo>
                      <a:pt x="2291080" y="2653030"/>
                    </a:lnTo>
                    <a:lnTo>
                      <a:pt x="2363470" y="2653030"/>
                    </a:lnTo>
                    <a:lnTo>
                      <a:pt x="2653030" y="2363470"/>
                    </a:lnTo>
                    <a:close/>
                    <a:moveTo>
                      <a:pt x="2653030" y="1492250"/>
                    </a:moveTo>
                    <a:lnTo>
                      <a:pt x="2653030" y="1419860"/>
                    </a:lnTo>
                    <a:lnTo>
                      <a:pt x="1419860" y="2653030"/>
                    </a:lnTo>
                    <a:lnTo>
                      <a:pt x="1492250" y="2653030"/>
                    </a:lnTo>
                    <a:lnTo>
                      <a:pt x="2653030" y="1492250"/>
                    </a:lnTo>
                    <a:close/>
                    <a:moveTo>
                      <a:pt x="2653030" y="187960"/>
                    </a:moveTo>
                    <a:lnTo>
                      <a:pt x="2653030" y="115570"/>
                    </a:lnTo>
                    <a:lnTo>
                      <a:pt x="115570" y="2653030"/>
                    </a:lnTo>
                    <a:lnTo>
                      <a:pt x="187960" y="2653030"/>
                    </a:lnTo>
                    <a:lnTo>
                      <a:pt x="2653030" y="187960"/>
                    </a:lnTo>
                    <a:close/>
                    <a:moveTo>
                      <a:pt x="2653030" y="622300"/>
                    </a:moveTo>
                    <a:lnTo>
                      <a:pt x="2653030" y="549910"/>
                    </a:lnTo>
                    <a:lnTo>
                      <a:pt x="549910" y="2653030"/>
                    </a:lnTo>
                    <a:lnTo>
                      <a:pt x="622300" y="2653030"/>
                    </a:lnTo>
                    <a:lnTo>
                      <a:pt x="2653030" y="622300"/>
                    </a:lnTo>
                    <a:close/>
                    <a:moveTo>
                      <a:pt x="2653030" y="477520"/>
                    </a:moveTo>
                    <a:lnTo>
                      <a:pt x="2653030" y="405130"/>
                    </a:lnTo>
                    <a:lnTo>
                      <a:pt x="405130" y="2653030"/>
                    </a:lnTo>
                    <a:lnTo>
                      <a:pt x="477520" y="2653030"/>
                    </a:lnTo>
                    <a:lnTo>
                      <a:pt x="2653030" y="477520"/>
                    </a:lnTo>
                    <a:close/>
                    <a:moveTo>
                      <a:pt x="2653030" y="1347470"/>
                    </a:moveTo>
                    <a:lnTo>
                      <a:pt x="2653030" y="1275080"/>
                    </a:lnTo>
                    <a:lnTo>
                      <a:pt x="1275080" y="2653030"/>
                    </a:lnTo>
                    <a:lnTo>
                      <a:pt x="1347470" y="2653030"/>
                    </a:lnTo>
                    <a:lnTo>
                      <a:pt x="2653030" y="1347470"/>
                    </a:lnTo>
                    <a:close/>
                    <a:moveTo>
                      <a:pt x="2653030" y="767080"/>
                    </a:moveTo>
                    <a:lnTo>
                      <a:pt x="2653030" y="694690"/>
                    </a:lnTo>
                    <a:lnTo>
                      <a:pt x="694690" y="2653030"/>
                    </a:lnTo>
                    <a:lnTo>
                      <a:pt x="767080" y="2653030"/>
                    </a:lnTo>
                    <a:lnTo>
                      <a:pt x="2653030" y="767080"/>
                    </a:lnTo>
                    <a:close/>
                    <a:moveTo>
                      <a:pt x="2653030" y="332740"/>
                    </a:moveTo>
                    <a:lnTo>
                      <a:pt x="2653030" y="260350"/>
                    </a:lnTo>
                    <a:lnTo>
                      <a:pt x="260350" y="2653030"/>
                    </a:lnTo>
                    <a:lnTo>
                      <a:pt x="332740" y="2653030"/>
                    </a:lnTo>
                    <a:lnTo>
                      <a:pt x="2653030" y="332740"/>
                    </a:lnTo>
                    <a:close/>
                    <a:moveTo>
                      <a:pt x="2653030" y="1202690"/>
                    </a:moveTo>
                    <a:lnTo>
                      <a:pt x="2653030" y="1130300"/>
                    </a:lnTo>
                    <a:lnTo>
                      <a:pt x="1130300" y="2653030"/>
                    </a:lnTo>
                    <a:lnTo>
                      <a:pt x="1202690" y="2653030"/>
                    </a:lnTo>
                    <a:lnTo>
                      <a:pt x="2653030" y="1202690"/>
                    </a:lnTo>
                    <a:close/>
                    <a:moveTo>
                      <a:pt x="2653030" y="913130"/>
                    </a:moveTo>
                    <a:lnTo>
                      <a:pt x="2653030" y="840740"/>
                    </a:lnTo>
                    <a:lnTo>
                      <a:pt x="840740" y="2653030"/>
                    </a:lnTo>
                    <a:lnTo>
                      <a:pt x="913130" y="2653030"/>
                    </a:lnTo>
                    <a:lnTo>
                      <a:pt x="2653030" y="913130"/>
                    </a:lnTo>
                    <a:close/>
                    <a:moveTo>
                      <a:pt x="2653030" y="1057910"/>
                    </a:moveTo>
                    <a:lnTo>
                      <a:pt x="2653030" y="985520"/>
                    </a:lnTo>
                    <a:lnTo>
                      <a:pt x="985520" y="2653030"/>
                    </a:lnTo>
                    <a:lnTo>
                      <a:pt x="1057910" y="2653030"/>
                    </a:lnTo>
                    <a:lnTo>
                      <a:pt x="2653030" y="1057910"/>
                    </a:lnTo>
                    <a:close/>
                  </a:path>
                </a:pathLst>
              </a:custGeom>
              <a:solidFill>
                <a:srgbClr val="B86239"/>
              </a:solidFill>
            </p:spPr>
          </p:sp>
        </p:grpSp>
        <p:sp>
          <p:nvSpPr>
            <p:cNvPr name="AutoShape 5" id="5"/>
            <p:cNvSpPr/>
            <p:nvPr/>
          </p:nvSpPr>
          <p:spPr>
            <a:xfrm rot="-10800000">
              <a:off x="4448649" y="7814"/>
              <a:ext cx="1848345" cy="1840531"/>
            </a:xfrm>
            <a:prstGeom prst="rect">
              <a:avLst/>
            </a:prstGeom>
            <a:solidFill>
              <a:srgbClr val="B86239"/>
            </a:solidFill>
          </p:spPr>
        </p: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-10800000">
              <a:off x="2224324" y="3907"/>
              <a:ext cx="1848345" cy="1848345"/>
              <a:chOff x="0" y="0"/>
              <a:chExt cx="1708150" cy="17081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B86239"/>
              </a:solidFill>
            </p:spPr>
          </p:sp>
        </p:grpSp>
      </p:grpSp>
      <p:grpSp>
        <p:nvGrpSpPr>
          <p:cNvPr name="Group 8" id="8"/>
          <p:cNvGrpSpPr/>
          <p:nvPr/>
        </p:nvGrpSpPr>
        <p:grpSpPr>
          <a:xfrm rot="0">
            <a:off x="3102588" y="2091807"/>
            <a:ext cx="13387236" cy="6035684"/>
            <a:chOff x="0" y="0"/>
            <a:chExt cx="17849648" cy="804757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38100"/>
              <a:ext cx="17849648" cy="846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199"/>
                </a:lnSpc>
              </a:pPr>
              <a:r>
                <a:rPr lang="en-US" b="true" sz="3999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Overview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056143"/>
              <a:ext cx="17849648" cy="59914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Brief Ottoman context</a:t>
              </a:r>
            </a:p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Early Republic and its contextualization</a:t>
              </a:r>
            </a:p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Restoration of American-Turkish diplomatic ties</a:t>
              </a:r>
            </a:p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Great Depression and its reception</a:t>
              </a:r>
            </a:p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Soviet-Turkish rapproachment </a:t>
              </a:r>
            </a:p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Atsız and Kadro cases</a:t>
              </a:r>
            </a:p>
            <a:p>
              <a:pPr algn="just" marL="561341" indent="-280670" lvl="1">
                <a:lnSpc>
                  <a:spcPts val="5200"/>
                </a:lnSpc>
                <a:buFont typeface="Arial"/>
                <a:buChar char="•"/>
              </a:pPr>
              <a:r>
                <a:rPr lang="en-US" b="true" sz="2600">
                  <a:solidFill>
                    <a:srgbClr val="EFE7D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Conclusion</a:t>
              </a:r>
            </a:p>
          </p:txBody>
        </p:sp>
        <p:sp>
          <p:nvSpPr>
            <p:cNvPr name="AutoShape 11" id="11"/>
            <p:cNvSpPr/>
            <p:nvPr/>
          </p:nvSpPr>
          <p:spPr>
            <a:xfrm rot="0">
              <a:off x="0" y="1292755"/>
              <a:ext cx="1308020" cy="220323"/>
            </a:xfrm>
            <a:prstGeom prst="rect">
              <a:avLst/>
            </a:prstGeom>
            <a:solidFill>
              <a:srgbClr val="B86239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3773005" y="1637957"/>
            <a:ext cx="2097790" cy="1625787"/>
          </a:xfrm>
          <a:custGeom>
            <a:avLst/>
            <a:gdLst/>
            <a:ahLst/>
            <a:cxnLst/>
            <a:rect r="r" b="b" t="t" l="l"/>
            <a:pathLst>
              <a:path h="1625787" w="2097790">
                <a:moveTo>
                  <a:pt x="0" y="0"/>
                </a:moveTo>
                <a:lnTo>
                  <a:pt x="2097790" y="0"/>
                </a:lnTo>
                <a:lnTo>
                  <a:pt x="2097790" y="1625788"/>
                </a:lnTo>
                <a:lnTo>
                  <a:pt x="0" y="162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9219" y="1617271"/>
            <a:ext cx="7955969" cy="6285215"/>
          </a:xfrm>
          <a:custGeom>
            <a:avLst/>
            <a:gdLst/>
            <a:ahLst/>
            <a:cxnLst/>
            <a:rect r="r" b="b" t="t" l="l"/>
            <a:pathLst>
              <a:path h="6285215" w="7955969">
                <a:moveTo>
                  <a:pt x="0" y="0"/>
                </a:moveTo>
                <a:lnTo>
                  <a:pt x="7955969" y="0"/>
                </a:lnTo>
                <a:lnTo>
                  <a:pt x="7955969" y="6285215"/>
                </a:lnTo>
                <a:lnTo>
                  <a:pt x="0" y="6285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745009" y="381619"/>
            <a:ext cx="358035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Early Republic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79219" y="8087360"/>
            <a:ext cx="7955969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b="true" sz="2600" i="true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Cumhuriyet  </a:t>
            </a:r>
            <a:r>
              <a:rPr lang="en-US" sz="2600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Newspaper (29 October 1929)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67141" y="1886504"/>
            <a:ext cx="9420859" cy="593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definition of Turkish identity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discourse focusing on the effort “elevating” Turkish culture to the level of modern civilization (</a:t>
            </a:r>
            <a:r>
              <a:rPr lang="en-US" b="true" sz="2600" i="true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muasır medeniyet</a:t>
            </a: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)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Firm belief in the coming of another war that would certainly be an existential threat for the nascent republic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Adoption of non-irredentist policies in the region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Radical reforms in all aspects of social life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58193" y="2023161"/>
            <a:ext cx="11771615" cy="5944665"/>
          </a:xfrm>
          <a:custGeom>
            <a:avLst/>
            <a:gdLst/>
            <a:ahLst/>
            <a:cxnLst/>
            <a:rect r="r" b="b" t="t" l="l"/>
            <a:pathLst>
              <a:path h="5944665" w="11771615">
                <a:moveTo>
                  <a:pt x="0" y="0"/>
                </a:moveTo>
                <a:lnTo>
                  <a:pt x="11771614" y="0"/>
                </a:lnTo>
                <a:lnTo>
                  <a:pt x="11771614" y="5944666"/>
                </a:lnTo>
                <a:lnTo>
                  <a:pt x="0" y="5944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37535" y="710370"/>
            <a:ext cx="654977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US is back to the table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261794" y="8355423"/>
            <a:ext cx="11301259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John Dewey in Turkey (1924)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12623" y="1216669"/>
            <a:ext cx="12799601" cy="7199775"/>
          </a:xfrm>
          <a:custGeom>
            <a:avLst/>
            <a:gdLst/>
            <a:ahLst/>
            <a:cxnLst/>
            <a:rect r="r" b="b" t="t" l="l"/>
            <a:pathLst>
              <a:path h="7199775" w="12799601">
                <a:moveTo>
                  <a:pt x="0" y="0"/>
                </a:moveTo>
                <a:lnTo>
                  <a:pt x="12799601" y="0"/>
                </a:lnTo>
                <a:lnTo>
                  <a:pt x="12799601" y="7199775"/>
                </a:lnTo>
                <a:lnTo>
                  <a:pt x="0" y="7199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26935" y="8634429"/>
            <a:ext cx="12170977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Ford Motor Company Factory in Tophane, Istanbul (1929)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4504" y="1546750"/>
            <a:ext cx="6868427" cy="2592831"/>
          </a:xfrm>
          <a:custGeom>
            <a:avLst/>
            <a:gdLst/>
            <a:ahLst/>
            <a:cxnLst/>
            <a:rect r="r" b="b" t="t" l="l"/>
            <a:pathLst>
              <a:path h="2592831" w="6868427">
                <a:moveTo>
                  <a:pt x="0" y="0"/>
                </a:moveTo>
                <a:lnTo>
                  <a:pt x="6868427" y="0"/>
                </a:lnTo>
                <a:lnTo>
                  <a:pt x="6868427" y="2592831"/>
                </a:lnTo>
                <a:lnTo>
                  <a:pt x="0" y="2592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4504" y="5778467"/>
            <a:ext cx="6868427" cy="2400050"/>
          </a:xfrm>
          <a:custGeom>
            <a:avLst/>
            <a:gdLst/>
            <a:ahLst/>
            <a:cxnLst/>
            <a:rect r="r" b="b" t="t" l="l"/>
            <a:pathLst>
              <a:path h="2400050" w="6868427">
                <a:moveTo>
                  <a:pt x="0" y="0"/>
                </a:moveTo>
                <a:lnTo>
                  <a:pt x="6868427" y="0"/>
                </a:lnTo>
                <a:lnTo>
                  <a:pt x="6868427" y="2400050"/>
                </a:lnTo>
                <a:lnTo>
                  <a:pt x="0" y="2400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39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857403" y="2108796"/>
            <a:ext cx="9401897" cy="593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 politics vs low politics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increasing attention to the US 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Discussions about the future of capitalism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Emergence of “Third Wayism” within the Turkish intellectual elite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Increasing emphasis on the neccessity of a “national economy”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090467" y="358166"/>
            <a:ext cx="1010706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Great Depression and ‘Cultural Turn’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4504" y="4222607"/>
            <a:ext cx="6868427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“The Crisis of Capitalism IV: The Capital of the Communists” - Atsız Mecmua (December-1931)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4504" y="8264242"/>
            <a:ext cx="6868427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“National Economy” - Atsız Mecmua (December 1931)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5589" y="1585921"/>
            <a:ext cx="5616313" cy="6777024"/>
          </a:xfrm>
          <a:custGeom>
            <a:avLst/>
            <a:gdLst/>
            <a:ahLst/>
            <a:cxnLst/>
            <a:rect r="r" b="b" t="t" l="l"/>
            <a:pathLst>
              <a:path h="6777024" w="5616313">
                <a:moveTo>
                  <a:pt x="0" y="0"/>
                </a:moveTo>
                <a:lnTo>
                  <a:pt x="5616312" y="0"/>
                </a:lnTo>
                <a:lnTo>
                  <a:pt x="5616312" y="6777024"/>
                </a:lnTo>
                <a:lnTo>
                  <a:pt x="0" y="67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0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26120" y="6091881"/>
            <a:ext cx="7824694" cy="3266810"/>
          </a:xfrm>
          <a:custGeom>
            <a:avLst/>
            <a:gdLst/>
            <a:ahLst/>
            <a:cxnLst/>
            <a:rect r="r" b="b" t="t" l="l"/>
            <a:pathLst>
              <a:path h="3266810" w="7824694">
                <a:moveTo>
                  <a:pt x="0" y="0"/>
                </a:moveTo>
                <a:lnTo>
                  <a:pt x="7824694" y="0"/>
                </a:lnTo>
                <a:lnTo>
                  <a:pt x="7824694" y="3266810"/>
                </a:lnTo>
                <a:lnTo>
                  <a:pt x="0" y="3266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64816" y="299721"/>
            <a:ext cx="1483801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‘Statist Turn’: The Soviet Union and the Republic, 1928-1933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364528" y="1319221"/>
            <a:ext cx="11688533" cy="4563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Increasing cooperation of the Soviet Union and Turkey in terms of policymaking, culture, and economics based on the peripheral dynamics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Although Turkey remained anti-communist vocally, there were numerous exchanges and visits between two states.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Did not aim to revert the policies of the previous decade but it was born out of demands for “equal partnership” in “Western Civilization”.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64528" y="9527786"/>
            <a:ext cx="9347878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Return of Soviet Workers from the Factory built in Kayseri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825030"/>
            <a:ext cx="5050945" cy="6323562"/>
          </a:xfrm>
          <a:custGeom>
            <a:avLst/>
            <a:gdLst/>
            <a:ahLst/>
            <a:cxnLst/>
            <a:rect r="r" b="b" t="t" l="l"/>
            <a:pathLst>
              <a:path h="6323562" w="5050945">
                <a:moveTo>
                  <a:pt x="0" y="0"/>
                </a:moveTo>
                <a:lnTo>
                  <a:pt x="5050945" y="0"/>
                </a:lnTo>
                <a:lnTo>
                  <a:pt x="5050945" y="6323562"/>
                </a:lnTo>
                <a:lnTo>
                  <a:pt x="0" y="6323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246110"/>
            <a:ext cx="4721058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true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Hüseyin Nihal Atsız (1905-1975)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98651" y="1990881"/>
            <a:ext cx="9328663" cy="593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 of the most prominent figures of Turkish racism starting from 1930s</a:t>
            </a:r>
          </a:p>
          <a:p>
            <a:pPr algn="l">
              <a:lnSpc>
                <a:spcPts val="3639"/>
              </a:lnSpc>
            </a:pPr>
          </a:p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Former military officer dismissed because of his racist discourse</a:t>
            </a:r>
          </a:p>
          <a:p>
            <a:pPr algn="l">
              <a:lnSpc>
                <a:spcPts val="3639"/>
              </a:lnSpc>
            </a:pPr>
          </a:p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Having done his PhD at the University of Istanbul under the supervision of Fuad Köprülü, the most prominent Ottoman historian of his time, became historian</a:t>
            </a:r>
          </a:p>
          <a:p>
            <a:pPr algn="l">
              <a:lnSpc>
                <a:spcPts val="3639"/>
              </a:lnSpc>
            </a:pPr>
          </a:p>
          <a:p>
            <a:pPr algn="l" marL="561339" indent="-280669" lvl="1">
              <a:lnSpc>
                <a:spcPts val="3639"/>
              </a:lnSpc>
              <a:buFont typeface="Arial"/>
              <a:buChar char="•"/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Actively involved in publishing sector starting from late 1920s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49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1212" y="772379"/>
            <a:ext cx="5267817" cy="7406421"/>
          </a:xfrm>
          <a:custGeom>
            <a:avLst/>
            <a:gdLst/>
            <a:ahLst/>
            <a:cxnLst/>
            <a:rect r="r" b="b" t="t" l="l"/>
            <a:pathLst>
              <a:path h="7406421" w="5267817">
                <a:moveTo>
                  <a:pt x="0" y="0"/>
                </a:moveTo>
                <a:lnTo>
                  <a:pt x="5267818" y="0"/>
                </a:lnTo>
                <a:lnTo>
                  <a:pt x="5267818" y="7406421"/>
                </a:lnTo>
                <a:lnTo>
                  <a:pt x="0" y="7406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34428" y="8442325"/>
            <a:ext cx="4521386" cy="85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first issue of </a:t>
            </a:r>
            <a:r>
              <a:rPr lang="en-US" b="true" sz="2599" i="true">
                <a:solidFill>
                  <a:srgbClr val="EFE7D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Atsız Mecmua</a:t>
            </a:r>
            <a:r>
              <a:rPr lang="en-US" b="true" sz="25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(May 1931)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197822" y="300256"/>
            <a:ext cx="6593235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Atsız Mecmua (1931-1932)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52595" y="2051050"/>
            <a:ext cx="9127499" cy="684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Published by Hüseyin Nihal Atsız and contributed by prominent figures like historians Fuad Köprülü and Zeki Velidi Togan and even Sabahattin Ali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Political agenda of raising Turkish national consciousness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Criticized the Kemalist elite based on their strict orientation towards ‘Western civilization’, and their reluctance for irredentist policies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Pro-capitalist but also advocates for state intervention 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b="true" sz="2600">
                <a:solidFill>
                  <a:srgbClr val="EFE7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Opposes the homogenization of Turkish culture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DAGYDddQbeo</dc:identifier>
  <dcterms:modified xsi:type="dcterms:W3CDTF">2011-08-01T06:04:30Z</dcterms:modified>
  <cp:revision>1</cp:revision>
  <dc:title>Amerikanism</dc:title>
</cp:coreProperties>
</file>