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oco Gothic" pitchFamily="2" charset="0"/>
      <p:regular r:id="rId14"/>
    </p:embeddedFont>
    <p:embeddedFont>
      <p:font typeface="Coco Gothic Bold" pitchFamily="2" charset="0"/>
      <p:regular r:id="rId15"/>
      <p:bold r:id="rId16"/>
    </p:embeddedFont>
    <p:embeddedFont>
      <p:font typeface="TAN Headline" pitchFamily="2"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48" autoAdjust="0"/>
  </p:normalViewPr>
  <p:slideViewPr>
    <p:cSldViewPr>
      <p:cViewPr varScale="1">
        <p:scale>
          <a:sx n="78" d="100"/>
          <a:sy n="78" d="100"/>
        </p:scale>
        <p:origin x="36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591004">
            <a:off x="9668359" y="1549428"/>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rot="5755965">
            <a:off x="-1219276" y="1280946"/>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4" name="Freeform 4"/>
          <p:cNvSpPr/>
          <p:nvPr/>
        </p:nvSpPr>
        <p:spPr>
          <a:xfrm flipH="1">
            <a:off x="1844355" y="5705171"/>
            <a:ext cx="14599291" cy="9163657"/>
          </a:xfrm>
          <a:custGeom>
            <a:avLst/>
            <a:gdLst/>
            <a:ahLst/>
            <a:cxnLst/>
            <a:rect l="l" t="t" r="r" b="b"/>
            <a:pathLst>
              <a:path w="14599291" h="9163657">
                <a:moveTo>
                  <a:pt x="14599290" y="0"/>
                </a:moveTo>
                <a:lnTo>
                  <a:pt x="0" y="0"/>
                </a:lnTo>
                <a:lnTo>
                  <a:pt x="0" y="9163658"/>
                </a:lnTo>
                <a:lnTo>
                  <a:pt x="14599290" y="9163658"/>
                </a:lnTo>
                <a:lnTo>
                  <a:pt x="1459929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sp>
        <p:nvSpPr>
          <p:cNvPr id="5" name="Freeform 5"/>
          <p:cNvSpPr/>
          <p:nvPr/>
        </p:nvSpPr>
        <p:spPr>
          <a:xfrm>
            <a:off x="5216366" y="5042801"/>
            <a:ext cx="4127261" cy="5717869"/>
          </a:xfrm>
          <a:custGeom>
            <a:avLst/>
            <a:gdLst/>
            <a:ahLst/>
            <a:cxnLst/>
            <a:rect l="l" t="t" r="r" b="b"/>
            <a:pathLst>
              <a:path w="4127261" h="5717869">
                <a:moveTo>
                  <a:pt x="0" y="0"/>
                </a:moveTo>
                <a:lnTo>
                  <a:pt x="4127262" y="0"/>
                </a:lnTo>
                <a:lnTo>
                  <a:pt x="4127262" y="5717869"/>
                </a:lnTo>
                <a:lnTo>
                  <a:pt x="0" y="57178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u-HU"/>
          </a:p>
        </p:txBody>
      </p:sp>
      <p:sp>
        <p:nvSpPr>
          <p:cNvPr id="6" name="Freeform 6"/>
          <p:cNvSpPr/>
          <p:nvPr/>
        </p:nvSpPr>
        <p:spPr>
          <a:xfrm>
            <a:off x="9144000" y="4573289"/>
            <a:ext cx="4364916" cy="6187381"/>
          </a:xfrm>
          <a:custGeom>
            <a:avLst/>
            <a:gdLst/>
            <a:ahLst/>
            <a:cxnLst/>
            <a:rect l="l" t="t" r="r" b="b"/>
            <a:pathLst>
              <a:path w="4364916" h="6187381">
                <a:moveTo>
                  <a:pt x="0" y="0"/>
                </a:moveTo>
                <a:lnTo>
                  <a:pt x="4364916" y="0"/>
                </a:lnTo>
                <a:lnTo>
                  <a:pt x="4364916" y="6187381"/>
                </a:lnTo>
                <a:lnTo>
                  <a:pt x="0" y="61873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hu-HU"/>
          </a:p>
        </p:txBody>
      </p:sp>
      <p:sp>
        <p:nvSpPr>
          <p:cNvPr id="7" name="Freeform 7"/>
          <p:cNvSpPr/>
          <p:nvPr/>
        </p:nvSpPr>
        <p:spPr>
          <a:xfrm rot="-5673258">
            <a:off x="14043717" y="5998074"/>
            <a:ext cx="3778768" cy="3807323"/>
          </a:xfrm>
          <a:custGeom>
            <a:avLst/>
            <a:gdLst/>
            <a:ahLst/>
            <a:cxnLst/>
            <a:rect l="l" t="t" r="r" b="b"/>
            <a:pathLst>
              <a:path w="3778768" h="3807323">
                <a:moveTo>
                  <a:pt x="0" y="0"/>
                </a:moveTo>
                <a:lnTo>
                  <a:pt x="3778768" y="0"/>
                </a:lnTo>
                <a:lnTo>
                  <a:pt x="3778768" y="3807323"/>
                </a:lnTo>
                <a:lnTo>
                  <a:pt x="0" y="38073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hu-HU"/>
          </a:p>
        </p:txBody>
      </p:sp>
      <p:grpSp>
        <p:nvGrpSpPr>
          <p:cNvPr id="8" name="Group 8"/>
          <p:cNvGrpSpPr/>
          <p:nvPr/>
        </p:nvGrpSpPr>
        <p:grpSpPr>
          <a:xfrm>
            <a:off x="4334614" y="935351"/>
            <a:ext cx="627698" cy="634365"/>
            <a:chOff x="0" y="0"/>
            <a:chExt cx="836930" cy="845820"/>
          </a:xfrm>
        </p:grpSpPr>
        <p:sp>
          <p:nvSpPr>
            <p:cNvPr id="9" name="Freeform 9"/>
            <p:cNvSpPr/>
            <p:nvPr/>
          </p:nvSpPr>
          <p:spPr>
            <a:xfrm>
              <a:off x="45720" y="48260"/>
              <a:ext cx="746760" cy="748030"/>
            </a:xfrm>
            <a:custGeom>
              <a:avLst/>
              <a:gdLst/>
              <a:ahLst/>
              <a:cxnLst/>
              <a:rect l="l" t="t" r="r" b="b"/>
              <a:pathLst>
                <a:path w="746760" h="748030">
                  <a:moveTo>
                    <a:pt x="541020" y="712470"/>
                  </a:moveTo>
                  <a:cubicBezTo>
                    <a:pt x="17780" y="205740"/>
                    <a:pt x="15240" y="201930"/>
                    <a:pt x="10160" y="186690"/>
                  </a:cubicBezTo>
                  <a:cubicBezTo>
                    <a:pt x="3810" y="163830"/>
                    <a:pt x="0" y="124460"/>
                    <a:pt x="8890" y="99060"/>
                  </a:cubicBezTo>
                  <a:cubicBezTo>
                    <a:pt x="16510" y="72390"/>
                    <a:pt x="38100" y="44450"/>
                    <a:pt x="59690" y="27940"/>
                  </a:cubicBezTo>
                  <a:cubicBezTo>
                    <a:pt x="82550" y="11430"/>
                    <a:pt x="116840" y="1270"/>
                    <a:pt x="143510" y="2540"/>
                  </a:cubicBezTo>
                  <a:cubicBezTo>
                    <a:pt x="171450" y="3810"/>
                    <a:pt x="207010" y="20320"/>
                    <a:pt x="226060" y="33020"/>
                  </a:cubicBezTo>
                  <a:cubicBezTo>
                    <a:pt x="240030" y="43180"/>
                    <a:pt x="247650" y="52070"/>
                    <a:pt x="255270" y="66040"/>
                  </a:cubicBezTo>
                  <a:cubicBezTo>
                    <a:pt x="266700" y="87630"/>
                    <a:pt x="275590" y="128270"/>
                    <a:pt x="275590" y="151130"/>
                  </a:cubicBezTo>
                  <a:cubicBezTo>
                    <a:pt x="275590" y="168910"/>
                    <a:pt x="273050" y="180340"/>
                    <a:pt x="265430" y="194310"/>
                  </a:cubicBezTo>
                  <a:cubicBezTo>
                    <a:pt x="254000" y="215900"/>
                    <a:pt x="229870" y="246380"/>
                    <a:pt x="205740" y="259080"/>
                  </a:cubicBezTo>
                  <a:cubicBezTo>
                    <a:pt x="181610" y="273050"/>
                    <a:pt x="143510" y="276860"/>
                    <a:pt x="120650" y="275590"/>
                  </a:cubicBezTo>
                  <a:cubicBezTo>
                    <a:pt x="102870" y="274320"/>
                    <a:pt x="91440" y="270510"/>
                    <a:pt x="77470" y="261620"/>
                  </a:cubicBezTo>
                  <a:cubicBezTo>
                    <a:pt x="57150" y="250190"/>
                    <a:pt x="27940" y="224790"/>
                    <a:pt x="16510" y="199390"/>
                  </a:cubicBezTo>
                  <a:cubicBezTo>
                    <a:pt x="3810" y="175260"/>
                    <a:pt x="0" y="139700"/>
                    <a:pt x="5080" y="113030"/>
                  </a:cubicBezTo>
                  <a:cubicBezTo>
                    <a:pt x="10160" y="86360"/>
                    <a:pt x="27940" y="55880"/>
                    <a:pt x="48260" y="36830"/>
                  </a:cubicBezTo>
                  <a:cubicBezTo>
                    <a:pt x="69850" y="19050"/>
                    <a:pt x="105410" y="6350"/>
                    <a:pt x="129540" y="2540"/>
                  </a:cubicBezTo>
                  <a:cubicBezTo>
                    <a:pt x="146050" y="0"/>
                    <a:pt x="157480" y="1270"/>
                    <a:pt x="173990" y="6350"/>
                  </a:cubicBezTo>
                  <a:cubicBezTo>
                    <a:pt x="195580" y="13970"/>
                    <a:pt x="214630" y="27940"/>
                    <a:pt x="246380" y="54610"/>
                  </a:cubicBezTo>
                  <a:cubicBezTo>
                    <a:pt x="337820" y="129540"/>
                    <a:pt x="645160" y="457200"/>
                    <a:pt x="708660" y="537210"/>
                  </a:cubicBezTo>
                  <a:cubicBezTo>
                    <a:pt x="726440" y="560070"/>
                    <a:pt x="734060" y="566420"/>
                    <a:pt x="739140" y="585470"/>
                  </a:cubicBezTo>
                  <a:cubicBezTo>
                    <a:pt x="745490" y="609600"/>
                    <a:pt x="746760" y="646430"/>
                    <a:pt x="736600" y="671830"/>
                  </a:cubicBezTo>
                  <a:cubicBezTo>
                    <a:pt x="726440" y="695960"/>
                    <a:pt x="698500" y="722630"/>
                    <a:pt x="676910" y="734060"/>
                  </a:cubicBezTo>
                  <a:cubicBezTo>
                    <a:pt x="659130" y="744220"/>
                    <a:pt x="641350" y="748030"/>
                    <a:pt x="621030" y="746760"/>
                  </a:cubicBezTo>
                  <a:cubicBezTo>
                    <a:pt x="595630" y="744220"/>
                    <a:pt x="541020" y="712470"/>
                    <a:pt x="541020" y="712470"/>
                  </a:cubicBezTo>
                </a:path>
              </a:pathLst>
            </a:custGeom>
            <a:solidFill>
              <a:srgbClr val="88A3CE"/>
            </a:solidFill>
            <a:ln cap="sq">
              <a:noFill/>
              <a:prstDash val="solid"/>
              <a:miter/>
            </a:ln>
          </p:spPr>
          <p:txBody>
            <a:bodyPr/>
            <a:lstStyle/>
            <a:p>
              <a:endParaRPr lang="hu-HU"/>
            </a:p>
          </p:txBody>
        </p:sp>
      </p:grpSp>
      <p:grpSp>
        <p:nvGrpSpPr>
          <p:cNvPr id="10" name="Group 10"/>
          <p:cNvGrpSpPr/>
          <p:nvPr/>
        </p:nvGrpSpPr>
        <p:grpSpPr>
          <a:xfrm>
            <a:off x="5155675" y="845816"/>
            <a:ext cx="296228" cy="615315"/>
            <a:chOff x="0" y="0"/>
            <a:chExt cx="394970" cy="820420"/>
          </a:xfrm>
        </p:grpSpPr>
        <p:sp>
          <p:nvSpPr>
            <p:cNvPr id="11" name="Freeform 11"/>
            <p:cNvSpPr/>
            <p:nvPr/>
          </p:nvSpPr>
          <p:spPr>
            <a:xfrm>
              <a:off x="48260" y="49530"/>
              <a:ext cx="311150" cy="722630"/>
            </a:xfrm>
            <a:custGeom>
              <a:avLst/>
              <a:gdLst/>
              <a:ahLst/>
              <a:cxnLst/>
              <a:rect l="l" t="t" r="r" b="b"/>
              <a:pathLst>
                <a:path w="311150" h="722630">
                  <a:moveTo>
                    <a:pt x="66040" y="626110"/>
                  </a:moveTo>
                  <a:cubicBezTo>
                    <a:pt x="2540" y="208280"/>
                    <a:pt x="11430" y="87630"/>
                    <a:pt x="33020" y="48260"/>
                  </a:cubicBezTo>
                  <a:cubicBezTo>
                    <a:pt x="40640" y="31750"/>
                    <a:pt x="49530" y="27940"/>
                    <a:pt x="63500" y="20320"/>
                  </a:cubicBezTo>
                  <a:cubicBezTo>
                    <a:pt x="83820" y="10160"/>
                    <a:pt x="118110" y="0"/>
                    <a:pt x="143510" y="2540"/>
                  </a:cubicBezTo>
                  <a:cubicBezTo>
                    <a:pt x="168910" y="5080"/>
                    <a:pt x="199390" y="19050"/>
                    <a:pt x="218440" y="36830"/>
                  </a:cubicBezTo>
                  <a:cubicBezTo>
                    <a:pt x="237490" y="53340"/>
                    <a:pt x="252730" y="82550"/>
                    <a:pt x="257810" y="107950"/>
                  </a:cubicBezTo>
                  <a:cubicBezTo>
                    <a:pt x="261620" y="133350"/>
                    <a:pt x="256540" y="166370"/>
                    <a:pt x="245110" y="189230"/>
                  </a:cubicBezTo>
                  <a:cubicBezTo>
                    <a:pt x="232410" y="212090"/>
                    <a:pt x="204470" y="234950"/>
                    <a:pt x="185420" y="246380"/>
                  </a:cubicBezTo>
                  <a:cubicBezTo>
                    <a:pt x="172720" y="254000"/>
                    <a:pt x="161290" y="256540"/>
                    <a:pt x="146050" y="257810"/>
                  </a:cubicBezTo>
                  <a:cubicBezTo>
                    <a:pt x="124460" y="257810"/>
                    <a:pt x="85090" y="250190"/>
                    <a:pt x="66040" y="240030"/>
                  </a:cubicBezTo>
                  <a:cubicBezTo>
                    <a:pt x="52070" y="233680"/>
                    <a:pt x="43180" y="226060"/>
                    <a:pt x="34290" y="214630"/>
                  </a:cubicBezTo>
                  <a:cubicBezTo>
                    <a:pt x="20320" y="196850"/>
                    <a:pt x="6350" y="160020"/>
                    <a:pt x="2540" y="138430"/>
                  </a:cubicBezTo>
                  <a:cubicBezTo>
                    <a:pt x="0" y="123190"/>
                    <a:pt x="1270" y="111760"/>
                    <a:pt x="7620" y="96520"/>
                  </a:cubicBezTo>
                  <a:cubicBezTo>
                    <a:pt x="13970" y="76200"/>
                    <a:pt x="31750" y="44450"/>
                    <a:pt x="52070" y="29210"/>
                  </a:cubicBezTo>
                  <a:cubicBezTo>
                    <a:pt x="72390" y="12700"/>
                    <a:pt x="107950" y="3810"/>
                    <a:pt x="129540" y="1270"/>
                  </a:cubicBezTo>
                  <a:cubicBezTo>
                    <a:pt x="146050" y="0"/>
                    <a:pt x="156210" y="2540"/>
                    <a:pt x="171450" y="7620"/>
                  </a:cubicBezTo>
                  <a:cubicBezTo>
                    <a:pt x="191770" y="16510"/>
                    <a:pt x="222250" y="35560"/>
                    <a:pt x="236220" y="57150"/>
                  </a:cubicBezTo>
                  <a:cubicBezTo>
                    <a:pt x="251460" y="78740"/>
                    <a:pt x="260350" y="110490"/>
                    <a:pt x="259080" y="135890"/>
                  </a:cubicBezTo>
                  <a:cubicBezTo>
                    <a:pt x="257810" y="161290"/>
                    <a:pt x="227330" y="210820"/>
                    <a:pt x="229870" y="212090"/>
                  </a:cubicBezTo>
                  <a:cubicBezTo>
                    <a:pt x="231140" y="213360"/>
                    <a:pt x="243840" y="182880"/>
                    <a:pt x="250190" y="185420"/>
                  </a:cubicBezTo>
                  <a:cubicBezTo>
                    <a:pt x="273050" y="191770"/>
                    <a:pt x="311150" y="562610"/>
                    <a:pt x="294640" y="636270"/>
                  </a:cubicBezTo>
                  <a:cubicBezTo>
                    <a:pt x="289560" y="661670"/>
                    <a:pt x="280670" y="670560"/>
                    <a:pt x="266700" y="684530"/>
                  </a:cubicBezTo>
                  <a:cubicBezTo>
                    <a:pt x="248920" y="701040"/>
                    <a:pt x="217170" y="717550"/>
                    <a:pt x="190500" y="720090"/>
                  </a:cubicBezTo>
                  <a:cubicBezTo>
                    <a:pt x="165100" y="722630"/>
                    <a:pt x="132080" y="712470"/>
                    <a:pt x="110490" y="695960"/>
                  </a:cubicBezTo>
                  <a:cubicBezTo>
                    <a:pt x="90170" y="680720"/>
                    <a:pt x="66040" y="626110"/>
                    <a:pt x="66040" y="626110"/>
                  </a:cubicBezTo>
                </a:path>
              </a:pathLst>
            </a:custGeom>
            <a:solidFill>
              <a:srgbClr val="88A3CE"/>
            </a:solidFill>
            <a:ln cap="sq">
              <a:noFill/>
              <a:prstDash val="solid"/>
              <a:miter/>
            </a:ln>
          </p:spPr>
          <p:txBody>
            <a:bodyPr/>
            <a:lstStyle/>
            <a:p>
              <a:endParaRPr lang="hu-HU"/>
            </a:p>
          </p:txBody>
        </p:sp>
      </p:grpSp>
      <p:grpSp>
        <p:nvGrpSpPr>
          <p:cNvPr id="12" name="Group 12"/>
          <p:cNvGrpSpPr/>
          <p:nvPr/>
        </p:nvGrpSpPr>
        <p:grpSpPr>
          <a:xfrm>
            <a:off x="4344139" y="1590671"/>
            <a:ext cx="592455" cy="303847"/>
            <a:chOff x="0" y="0"/>
            <a:chExt cx="789940" cy="405130"/>
          </a:xfrm>
        </p:grpSpPr>
        <p:sp>
          <p:nvSpPr>
            <p:cNvPr id="13" name="Freeform 13"/>
            <p:cNvSpPr/>
            <p:nvPr/>
          </p:nvSpPr>
          <p:spPr>
            <a:xfrm>
              <a:off x="48260" y="48260"/>
              <a:ext cx="692150" cy="309880"/>
            </a:xfrm>
            <a:custGeom>
              <a:avLst/>
              <a:gdLst/>
              <a:ahLst/>
              <a:cxnLst/>
              <a:rect l="l" t="t" r="r" b="b"/>
              <a:pathLst>
                <a:path w="692150" h="309880">
                  <a:moveTo>
                    <a:pt x="553720" y="278130"/>
                  </a:moveTo>
                  <a:cubicBezTo>
                    <a:pt x="351790" y="256540"/>
                    <a:pt x="271780" y="250190"/>
                    <a:pt x="234950" y="262890"/>
                  </a:cubicBezTo>
                  <a:cubicBezTo>
                    <a:pt x="214630" y="270510"/>
                    <a:pt x="210820" y="288290"/>
                    <a:pt x="191770" y="294640"/>
                  </a:cubicBezTo>
                  <a:cubicBezTo>
                    <a:pt x="170180" y="303530"/>
                    <a:pt x="133350" y="309880"/>
                    <a:pt x="106680" y="303530"/>
                  </a:cubicBezTo>
                  <a:cubicBezTo>
                    <a:pt x="80010" y="297180"/>
                    <a:pt x="49530" y="275590"/>
                    <a:pt x="33020" y="259080"/>
                  </a:cubicBezTo>
                  <a:cubicBezTo>
                    <a:pt x="21590" y="246380"/>
                    <a:pt x="16510" y="234950"/>
                    <a:pt x="11430" y="220980"/>
                  </a:cubicBezTo>
                  <a:cubicBezTo>
                    <a:pt x="6350" y="207010"/>
                    <a:pt x="1270" y="194310"/>
                    <a:pt x="2540" y="177800"/>
                  </a:cubicBezTo>
                  <a:cubicBezTo>
                    <a:pt x="3810" y="154940"/>
                    <a:pt x="10160" y="118110"/>
                    <a:pt x="26670" y="95250"/>
                  </a:cubicBezTo>
                  <a:cubicBezTo>
                    <a:pt x="41910" y="73660"/>
                    <a:pt x="69850" y="52070"/>
                    <a:pt x="95250" y="44450"/>
                  </a:cubicBezTo>
                  <a:cubicBezTo>
                    <a:pt x="120650" y="35560"/>
                    <a:pt x="158750" y="39370"/>
                    <a:pt x="181610" y="45720"/>
                  </a:cubicBezTo>
                  <a:cubicBezTo>
                    <a:pt x="196850" y="49530"/>
                    <a:pt x="207010" y="54610"/>
                    <a:pt x="219710" y="66040"/>
                  </a:cubicBezTo>
                  <a:cubicBezTo>
                    <a:pt x="236220" y="81280"/>
                    <a:pt x="260350" y="111760"/>
                    <a:pt x="266700" y="137160"/>
                  </a:cubicBezTo>
                  <a:cubicBezTo>
                    <a:pt x="274320" y="163830"/>
                    <a:pt x="271780" y="198120"/>
                    <a:pt x="261620" y="223520"/>
                  </a:cubicBezTo>
                  <a:cubicBezTo>
                    <a:pt x="251460" y="248920"/>
                    <a:pt x="228600" y="274320"/>
                    <a:pt x="205740" y="288290"/>
                  </a:cubicBezTo>
                  <a:cubicBezTo>
                    <a:pt x="181610" y="302260"/>
                    <a:pt x="148590" y="309880"/>
                    <a:pt x="120650" y="306070"/>
                  </a:cubicBezTo>
                  <a:cubicBezTo>
                    <a:pt x="93980" y="303530"/>
                    <a:pt x="63500" y="288290"/>
                    <a:pt x="43180" y="269240"/>
                  </a:cubicBezTo>
                  <a:cubicBezTo>
                    <a:pt x="24130" y="250190"/>
                    <a:pt x="8890" y="215900"/>
                    <a:pt x="3810" y="193040"/>
                  </a:cubicBezTo>
                  <a:cubicBezTo>
                    <a:pt x="0" y="176530"/>
                    <a:pt x="0" y="165100"/>
                    <a:pt x="3810" y="148590"/>
                  </a:cubicBezTo>
                  <a:cubicBezTo>
                    <a:pt x="10160" y="127000"/>
                    <a:pt x="29210" y="93980"/>
                    <a:pt x="45720" y="73660"/>
                  </a:cubicBezTo>
                  <a:cubicBezTo>
                    <a:pt x="59690" y="55880"/>
                    <a:pt x="71120" y="43180"/>
                    <a:pt x="93980" y="31750"/>
                  </a:cubicBezTo>
                  <a:cubicBezTo>
                    <a:pt x="132080" y="13970"/>
                    <a:pt x="207010" y="6350"/>
                    <a:pt x="264160" y="2540"/>
                  </a:cubicBezTo>
                  <a:cubicBezTo>
                    <a:pt x="322580" y="0"/>
                    <a:pt x="383540" y="7620"/>
                    <a:pt x="441960" y="15240"/>
                  </a:cubicBezTo>
                  <a:cubicBezTo>
                    <a:pt x="501650" y="22860"/>
                    <a:pt x="575310" y="27940"/>
                    <a:pt x="617220" y="49530"/>
                  </a:cubicBezTo>
                  <a:cubicBezTo>
                    <a:pt x="645160" y="63500"/>
                    <a:pt x="666750" y="86360"/>
                    <a:pt x="678180" y="106680"/>
                  </a:cubicBezTo>
                  <a:cubicBezTo>
                    <a:pt x="688340" y="124460"/>
                    <a:pt x="692150" y="143510"/>
                    <a:pt x="690880" y="162560"/>
                  </a:cubicBezTo>
                  <a:cubicBezTo>
                    <a:pt x="688340" y="186690"/>
                    <a:pt x="674370" y="222250"/>
                    <a:pt x="657860" y="241300"/>
                  </a:cubicBezTo>
                  <a:cubicBezTo>
                    <a:pt x="645160" y="256540"/>
                    <a:pt x="627380" y="266700"/>
                    <a:pt x="610870" y="273050"/>
                  </a:cubicBezTo>
                  <a:cubicBezTo>
                    <a:pt x="593090" y="278130"/>
                    <a:pt x="553720" y="278130"/>
                    <a:pt x="553720" y="278130"/>
                  </a:cubicBezTo>
                </a:path>
              </a:pathLst>
            </a:custGeom>
            <a:solidFill>
              <a:srgbClr val="88A3CE"/>
            </a:solidFill>
            <a:ln cap="sq">
              <a:noFill/>
              <a:prstDash val="solid"/>
              <a:miter/>
            </a:ln>
          </p:spPr>
          <p:txBody>
            <a:bodyPr/>
            <a:lstStyle/>
            <a:p>
              <a:endParaRPr lang="hu-HU"/>
            </a:p>
          </p:txBody>
        </p:sp>
      </p:grpSp>
      <p:grpSp>
        <p:nvGrpSpPr>
          <p:cNvPr id="14" name="Group 14"/>
          <p:cNvGrpSpPr/>
          <p:nvPr/>
        </p:nvGrpSpPr>
        <p:grpSpPr>
          <a:xfrm rot="-5466542">
            <a:off x="13240199" y="1103624"/>
            <a:ext cx="552469" cy="522858"/>
            <a:chOff x="0" y="0"/>
            <a:chExt cx="900430" cy="852170"/>
          </a:xfrm>
        </p:grpSpPr>
        <p:sp>
          <p:nvSpPr>
            <p:cNvPr id="15" name="Freeform 15"/>
            <p:cNvSpPr/>
            <p:nvPr/>
          </p:nvSpPr>
          <p:spPr>
            <a:xfrm>
              <a:off x="45720" y="48260"/>
              <a:ext cx="807720" cy="755650"/>
            </a:xfrm>
            <a:custGeom>
              <a:avLst/>
              <a:gdLst/>
              <a:ahLst/>
              <a:cxnLst/>
              <a:rect l="l" t="t" r="r" b="b"/>
              <a:pathLst>
                <a:path w="807720" h="755650">
                  <a:moveTo>
                    <a:pt x="208280" y="41910"/>
                  </a:moveTo>
                  <a:cubicBezTo>
                    <a:pt x="571500" y="396240"/>
                    <a:pt x="746760" y="495300"/>
                    <a:pt x="786130" y="544830"/>
                  </a:cubicBezTo>
                  <a:cubicBezTo>
                    <a:pt x="798830" y="561340"/>
                    <a:pt x="800100" y="568960"/>
                    <a:pt x="802640" y="585470"/>
                  </a:cubicBezTo>
                  <a:cubicBezTo>
                    <a:pt x="806450" y="608330"/>
                    <a:pt x="805180" y="646430"/>
                    <a:pt x="795020" y="671830"/>
                  </a:cubicBezTo>
                  <a:cubicBezTo>
                    <a:pt x="783590" y="697230"/>
                    <a:pt x="759460" y="722630"/>
                    <a:pt x="735330" y="735330"/>
                  </a:cubicBezTo>
                  <a:cubicBezTo>
                    <a:pt x="711200" y="749300"/>
                    <a:pt x="676910" y="755650"/>
                    <a:pt x="650240" y="750570"/>
                  </a:cubicBezTo>
                  <a:cubicBezTo>
                    <a:pt x="622300" y="746760"/>
                    <a:pt x="591820" y="731520"/>
                    <a:pt x="572770" y="711200"/>
                  </a:cubicBezTo>
                  <a:cubicBezTo>
                    <a:pt x="553720" y="692150"/>
                    <a:pt x="539750" y="655320"/>
                    <a:pt x="534670" y="632460"/>
                  </a:cubicBezTo>
                  <a:cubicBezTo>
                    <a:pt x="532130" y="615950"/>
                    <a:pt x="533400" y="603250"/>
                    <a:pt x="537210" y="589280"/>
                  </a:cubicBezTo>
                  <a:cubicBezTo>
                    <a:pt x="539750" y="574040"/>
                    <a:pt x="543560" y="561340"/>
                    <a:pt x="552450" y="547370"/>
                  </a:cubicBezTo>
                  <a:cubicBezTo>
                    <a:pt x="566420" y="528320"/>
                    <a:pt x="593090" y="501650"/>
                    <a:pt x="618490" y="490220"/>
                  </a:cubicBezTo>
                  <a:cubicBezTo>
                    <a:pt x="643890" y="480060"/>
                    <a:pt x="681990" y="480060"/>
                    <a:pt x="704850" y="485140"/>
                  </a:cubicBezTo>
                  <a:cubicBezTo>
                    <a:pt x="721360" y="487680"/>
                    <a:pt x="731520" y="492760"/>
                    <a:pt x="745490" y="502920"/>
                  </a:cubicBezTo>
                  <a:cubicBezTo>
                    <a:pt x="763270" y="516890"/>
                    <a:pt x="789940" y="544830"/>
                    <a:pt x="798830" y="571500"/>
                  </a:cubicBezTo>
                  <a:cubicBezTo>
                    <a:pt x="807720" y="596900"/>
                    <a:pt x="807720" y="632460"/>
                    <a:pt x="800100" y="657860"/>
                  </a:cubicBezTo>
                  <a:cubicBezTo>
                    <a:pt x="791210" y="684530"/>
                    <a:pt x="770890" y="712470"/>
                    <a:pt x="748030" y="727710"/>
                  </a:cubicBezTo>
                  <a:cubicBezTo>
                    <a:pt x="725170" y="744220"/>
                    <a:pt x="688340" y="751840"/>
                    <a:pt x="664210" y="751840"/>
                  </a:cubicBezTo>
                  <a:cubicBezTo>
                    <a:pt x="647700" y="753110"/>
                    <a:pt x="638810" y="749300"/>
                    <a:pt x="621030" y="742950"/>
                  </a:cubicBezTo>
                  <a:cubicBezTo>
                    <a:pt x="594360" y="732790"/>
                    <a:pt x="552450" y="708660"/>
                    <a:pt x="518160" y="684530"/>
                  </a:cubicBezTo>
                  <a:cubicBezTo>
                    <a:pt x="481330" y="659130"/>
                    <a:pt x="450850" y="635000"/>
                    <a:pt x="407670" y="594360"/>
                  </a:cubicBezTo>
                  <a:cubicBezTo>
                    <a:pt x="335280" y="530860"/>
                    <a:pt x="210820" y="405130"/>
                    <a:pt x="139700" y="326390"/>
                  </a:cubicBezTo>
                  <a:cubicBezTo>
                    <a:pt x="87630" y="270510"/>
                    <a:pt x="33020" y="220980"/>
                    <a:pt x="13970" y="175260"/>
                  </a:cubicBezTo>
                  <a:cubicBezTo>
                    <a:pt x="1270" y="144780"/>
                    <a:pt x="0" y="115570"/>
                    <a:pt x="5080" y="91440"/>
                  </a:cubicBezTo>
                  <a:cubicBezTo>
                    <a:pt x="7620" y="72390"/>
                    <a:pt x="19050" y="54610"/>
                    <a:pt x="30480" y="41910"/>
                  </a:cubicBezTo>
                  <a:cubicBezTo>
                    <a:pt x="43180" y="27940"/>
                    <a:pt x="60960" y="16510"/>
                    <a:pt x="77470" y="10160"/>
                  </a:cubicBezTo>
                  <a:cubicBezTo>
                    <a:pt x="95250" y="2540"/>
                    <a:pt x="114300" y="0"/>
                    <a:pt x="134620" y="2540"/>
                  </a:cubicBezTo>
                  <a:cubicBezTo>
                    <a:pt x="157480" y="7620"/>
                    <a:pt x="208280" y="41910"/>
                    <a:pt x="208280" y="41910"/>
                  </a:cubicBezTo>
                </a:path>
              </a:pathLst>
            </a:custGeom>
            <a:solidFill>
              <a:srgbClr val="88A3CE"/>
            </a:solidFill>
            <a:ln cap="sq">
              <a:noFill/>
              <a:prstDash val="solid"/>
              <a:miter/>
            </a:ln>
          </p:spPr>
          <p:txBody>
            <a:bodyPr/>
            <a:lstStyle/>
            <a:p>
              <a:endParaRPr lang="hu-HU"/>
            </a:p>
          </p:txBody>
        </p:sp>
      </p:grpSp>
      <p:grpSp>
        <p:nvGrpSpPr>
          <p:cNvPr id="16" name="Group 16"/>
          <p:cNvGrpSpPr/>
          <p:nvPr/>
        </p:nvGrpSpPr>
        <p:grpSpPr>
          <a:xfrm rot="-5466542">
            <a:off x="12824695" y="1117985"/>
            <a:ext cx="621819" cy="241559"/>
            <a:chOff x="0" y="0"/>
            <a:chExt cx="1013460" cy="393700"/>
          </a:xfrm>
        </p:grpSpPr>
        <p:sp>
          <p:nvSpPr>
            <p:cNvPr id="17" name="Freeform 17"/>
            <p:cNvSpPr/>
            <p:nvPr/>
          </p:nvSpPr>
          <p:spPr>
            <a:xfrm>
              <a:off x="49530" y="46990"/>
              <a:ext cx="918210" cy="308610"/>
            </a:xfrm>
            <a:custGeom>
              <a:avLst/>
              <a:gdLst/>
              <a:ahLst/>
              <a:cxnLst/>
              <a:rect l="l" t="t" r="r" b="b"/>
              <a:pathLst>
                <a:path w="918210" h="308610">
                  <a:moveTo>
                    <a:pt x="124460" y="46990"/>
                  </a:moveTo>
                  <a:cubicBezTo>
                    <a:pt x="711200" y="30480"/>
                    <a:pt x="711200" y="19050"/>
                    <a:pt x="726440" y="13970"/>
                  </a:cubicBezTo>
                  <a:cubicBezTo>
                    <a:pt x="749300" y="6350"/>
                    <a:pt x="786130" y="0"/>
                    <a:pt x="812800" y="6350"/>
                  </a:cubicBezTo>
                  <a:cubicBezTo>
                    <a:pt x="839470" y="12700"/>
                    <a:pt x="869950" y="35560"/>
                    <a:pt x="885190" y="52070"/>
                  </a:cubicBezTo>
                  <a:cubicBezTo>
                    <a:pt x="896620" y="63500"/>
                    <a:pt x="902970" y="73660"/>
                    <a:pt x="906780" y="90170"/>
                  </a:cubicBezTo>
                  <a:cubicBezTo>
                    <a:pt x="913130" y="111760"/>
                    <a:pt x="918210" y="149860"/>
                    <a:pt x="909320" y="175260"/>
                  </a:cubicBezTo>
                  <a:cubicBezTo>
                    <a:pt x="901700" y="201930"/>
                    <a:pt x="881380" y="229870"/>
                    <a:pt x="859790" y="246380"/>
                  </a:cubicBezTo>
                  <a:cubicBezTo>
                    <a:pt x="838200" y="261620"/>
                    <a:pt x="801370" y="270510"/>
                    <a:pt x="777240" y="271780"/>
                  </a:cubicBezTo>
                  <a:cubicBezTo>
                    <a:pt x="760730" y="273050"/>
                    <a:pt x="749300" y="270510"/>
                    <a:pt x="735330" y="264160"/>
                  </a:cubicBezTo>
                  <a:cubicBezTo>
                    <a:pt x="713740" y="254000"/>
                    <a:pt x="681990" y="232410"/>
                    <a:pt x="668020" y="209550"/>
                  </a:cubicBezTo>
                  <a:cubicBezTo>
                    <a:pt x="652780" y="186690"/>
                    <a:pt x="643890" y="153670"/>
                    <a:pt x="646430" y="127000"/>
                  </a:cubicBezTo>
                  <a:cubicBezTo>
                    <a:pt x="648970" y="99060"/>
                    <a:pt x="661670" y="67310"/>
                    <a:pt x="679450" y="46990"/>
                  </a:cubicBezTo>
                  <a:cubicBezTo>
                    <a:pt x="698500" y="26670"/>
                    <a:pt x="732790" y="11430"/>
                    <a:pt x="754380" y="5080"/>
                  </a:cubicBezTo>
                  <a:cubicBezTo>
                    <a:pt x="770890" y="0"/>
                    <a:pt x="782320" y="0"/>
                    <a:pt x="798830" y="3810"/>
                  </a:cubicBezTo>
                  <a:cubicBezTo>
                    <a:pt x="820420" y="7620"/>
                    <a:pt x="857250" y="26670"/>
                    <a:pt x="875030" y="40640"/>
                  </a:cubicBezTo>
                  <a:cubicBezTo>
                    <a:pt x="887730" y="52070"/>
                    <a:pt x="895350" y="60960"/>
                    <a:pt x="901700" y="76200"/>
                  </a:cubicBezTo>
                  <a:cubicBezTo>
                    <a:pt x="909320" y="97790"/>
                    <a:pt x="918210" y="134620"/>
                    <a:pt x="913130" y="161290"/>
                  </a:cubicBezTo>
                  <a:cubicBezTo>
                    <a:pt x="908050" y="187960"/>
                    <a:pt x="896620" y="217170"/>
                    <a:pt x="871220" y="236220"/>
                  </a:cubicBezTo>
                  <a:cubicBezTo>
                    <a:pt x="829310" y="269240"/>
                    <a:pt x="735330" y="284480"/>
                    <a:pt x="651510" y="295910"/>
                  </a:cubicBezTo>
                  <a:cubicBezTo>
                    <a:pt x="544830" y="308610"/>
                    <a:pt x="383540" y="297180"/>
                    <a:pt x="279400" y="292100"/>
                  </a:cubicBezTo>
                  <a:cubicBezTo>
                    <a:pt x="204470" y="289560"/>
                    <a:pt x="132080" y="294640"/>
                    <a:pt x="85090" y="278130"/>
                  </a:cubicBezTo>
                  <a:cubicBezTo>
                    <a:pt x="55880" y="265430"/>
                    <a:pt x="33020" y="246380"/>
                    <a:pt x="19050" y="227330"/>
                  </a:cubicBezTo>
                  <a:cubicBezTo>
                    <a:pt x="7620" y="210820"/>
                    <a:pt x="2540" y="191770"/>
                    <a:pt x="1270" y="172720"/>
                  </a:cubicBezTo>
                  <a:cubicBezTo>
                    <a:pt x="0" y="154940"/>
                    <a:pt x="3810" y="134620"/>
                    <a:pt x="11430" y="118110"/>
                  </a:cubicBezTo>
                  <a:cubicBezTo>
                    <a:pt x="19050" y="100330"/>
                    <a:pt x="29210" y="83820"/>
                    <a:pt x="45720" y="72390"/>
                  </a:cubicBezTo>
                  <a:cubicBezTo>
                    <a:pt x="64770" y="58420"/>
                    <a:pt x="124460" y="46990"/>
                    <a:pt x="124460" y="46990"/>
                  </a:cubicBezTo>
                </a:path>
              </a:pathLst>
            </a:custGeom>
            <a:solidFill>
              <a:srgbClr val="88A3CE"/>
            </a:solidFill>
            <a:ln cap="sq">
              <a:noFill/>
              <a:prstDash val="solid"/>
              <a:miter/>
            </a:ln>
          </p:spPr>
          <p:txBody>
            <a:bodyPr/>
            <a:lstStyle/>
            <a:p>
              <a:endParaRPr lang="hu-HU"/>
            </a:p>
          </p:txBody>
        </p:sp>
      </p:grpSp>
      <p:grpSp>
        <p:nvGrpSpPr>
          <p:cNvPr id="18" name="Group 18"/>
          <p:cNvGrpSpPr/>
          <p:nvPr/>
        </p:nvGrpSpPr>
        <p:grpSpPr>
          <a:xfrm rot="-5466542">
            <a:off x="13493857" y="1462123"/>
            <a:ext cx="287533" cy="490131"/>
            <a:chOff x="0" y="0"/>
            <a:chExt cx="468630" cy="798830"/>
          </a:xfrm>
        </p:grpSpPr>
        <p:sp>
          <p:nvSpPr>
            <p:cNvPr id="19" name="Freeform 19"/>
            <p:cNvSpPr/>
            <p:nvPr/>
          </p:nvSpPr>
          <p:spPr>
            <a:xfrm>
              <a:off x="44450" y="43180"/>
              <a:ext cx="379730" cy="706120"/>
            </a:xfrm>
            <a:custGeom>
              <a:avLst/>
              <a:gdLst/>
              <a:ahLst/>
              <a:cxnLst/>
              <a:rect l="l" t="t" r="r" b="b"/>
              <a:pathLst>
                <a:path w="379730" h="706120">
                  <a:moveTo>
                    <a:pt x="236220" y="106680"/>
                  </a:moveTo>
                  <a:cubicBezTo>
                    <a:pt x="299720" y="463550"/>
                    <a:pt x="356870" y="494030"/>
                    <a:pt x="369570" y="533400"/>
                  </a:cubicBezTo>
                  <a:cubicBezTo>
                    <a:pt x="379730" y="562610"/>
                    <a:pt x="377190" y="591820"/>
                    <a:pt x="369570" y="617220"/>
                  </a:cubicBezTo>
                  <a:cubicBezTo>
                    <a:pt x="360680" y="641350"/>
                    <a:pt x="339090" y="668020"/>
                    <a:pt x="317500" y="683260"/>
                  </a:cubicBezTo>
                  <a:cubicBezTo>
                    <a:pt x="295910" y="697230"/>
                    <a:pt x="262890" y="706120"/>
                    <a:pt x="236220" y="703580"/>
                  </a:cubicBezTo>
                  <a:cubicBezTo>
                    <a:pt x="210820" y="702310"/>
                    <a:pt x="179070" y="689610"/>
                    <a:pt x="160020" y="671830"/>
                  </a:cubicBezTo>
                  <a:cubicBezTo>
                    <a:pt x="139700" y="655320"/>
                    <a:pt x="121920" y="626110"/>
                    <a:pt x="116840" y="599440"/>
                  </a:cubicBezTo>
                  <a:cubicBezTo>
                    <a:pt x="111760" y="574040"/>
                    <a:pt x="119380" y="538480"/>
                    <a:pt x="127000" y="516890"/>
                  </a:cubicBezTo>
                  <a:cubicBezTo>
                    <a:pt x="133350" y="501650"/>
                    <a:pt x="139700" y="492760"/>
                    <a:pt x="151130" y="482600"/>
                  </a:cubicBezTo>
                  <a:cubicBezTo>
                    <a:pt x="168910" y="467360"/>
                    <a:pt x="203200" y="449580"/>
                    <a:pt x="226060" y="444500"/>
                  </a:cubicBezTo>
                  <a:cubicBezTo>
                    <a:pt x="241300" y="440690"/>
                    <a:pt x="252730" y="440690"/>
                    <a:pt x="267970" y="444500"/>
                  </a:cubicBezTo>
                  <a:cubicBezTo>
                    <a:pt x="289560" y="449580"/>
                    <a:pt x="325120" y="469900"/>
                    <a:pt x="341630" y="485140"/>
                  </a:cubicBezTo>
                  <a:cubicBezTo>
                    <a:pt x="353060" y="495300"/>
                    <a:pt x="359410" y="504190"/>
                    <a:pt x="364490" y="519430"/>
                  </a:cubicBezTo>
                  <a:cubicBezTo>
                    <a:pt x="372110" y="541020"/>
                    <a:pt x="375920" y="580390"/>
                    <a:pt x="373380" y="603250"/>
                  </a:cubicBezTo>
                  <a:cubicBezTo>
                    <a:pt x="370840" y="618490"/>
                    <a:pt x="365760" y="629920"/>
                    <a:pt x="356870" y="642620"/>
                  </a:cubicBezTo>
                  <a:cubicBezTo>
                    <a:pt x="342900" y="660400"/>
                    <a:pt x="312420" y="685800"/>
                    <a:pt x="292100" y="695960"/>
                  </a:cubicBezTo>
                  <a:cubicBezTo>
                    <a:pt x="278130" y="702310"/>
                    <a:pt x="266700" y="704850"/>
                    <a:pt x="251460" y="704850"/>
                  </a:cubicBezTo>
                  <a:cubicBezTo>
                    <a:pt x="228600" y="703580"/>
                    <a:pt x="198120" y="695960"/>
                    <a:pt x="170180" y="680720"/>
                  </a:cubicBezTo>
                  <a:cubicBezTo>
                    <a:pt x="135890" y="662940"/>
                    <a:pt x="90170" y="631190"/>
                    <a:pt x="67310" y="594360"/>
                  </a:cubicBezTo>
                  <a:cubicBezTo>
                    <a:pt x="43180" y="554990"/>
                    <a:pt x="41910" y="508000"/>
                    <a:pt x="31750" y="449580"/>
                  </a:cubicBezTo>
                  <a:cubicBezTo>
                    <a:pt x="19050" y="364490"/>
                    <a:pt x="0" y="200660"/>
                    <a:pt x="6350" y="130810"/>
                  </a:cubicBezTo>
                  <a:cubicBezTo>
                    <a:pt x="10160" y="95250"/>
                    <a:pt x="15240" y="71120"/>
                    <a:pt x="27940" y="52070"/>
                  </a:cubicBezTo>
                  <a:cubicBezTo>
                    <a:pt x="38100" y="35560"/>
                    <a:pt x="52070" y="22860"/>
                    <a:pt x="69850" y="15240"/>
                  </a:cubicBezTo>
                  <a:cubicBezTo>
                    <a:pt x="91440" y="6350"/>
                    <a:pt x="125730" y="0"/>
                    <a:pt x="151130" y="7620"/>
                  </a:cubicBezTo>
                  <a:cubicBezTo>
                    <a:pt x="175260" y="13970"/>
                    <a:pt x="203200" y="35560"/>
                    <a:pt x="217170" y="54610"/>
                  </a:cubicBezTo>
                  <a:cubicBezTo>
                    <a:pt x="228600" y="69850"/>
                    <a:pt x="236220" y="106680"/>
                    <a:pt x="236220" y="106680"/>
                  </a:cubicBezTo>
                </a:path>
              </a:pathLst>
            </a:custGeom>
            <a:solidFill>
              <a:srgbClr val="88A3CE"/>
            </a:solidFill>
            <a:ln cap="sq">
              <a:noFill/>
              <a:prstDash val="solid"/>
              <a:miter/>
            </a:ln>
          </p:spPr>
          <p:txBody>
            <a:bodyPr/>
            <a:lstStyle/>
            <a:p>
              <a:endParaRPr lang="hu-HU"/>
            </a:p>
          </p:txBody>
        </p:sp>
      </p:grpSp>
      <p:sp>
        <p:nvSpPr>
          <p:cNvPr id="20" name="Freeform 20"/>
          <p:cNvSpPr/>
          <p:nvPr/>
        </p:nvSpPr>
        <p:spPr>
          <a:xfrm rot="-1008282" flipH="1">
            <a:off x="-484410" y="6692363"/>
            <a:ext cx="2659752" cy="3491322"/>
          </a:xfrm>
          <a:custGeom>
            <a:avLst/>
            <a:gdLst/>
            <a:ahLst/>
            <a:cxnLst/>
            <a:rect l="l" t="t" r="r" b="b"/>
            <a:pathLst>
              <a:path w="2659752" h="3491322">
                <a:moveTo>
                  <a:pt x="2659753" y="0"/>
                </a:moveTo>
                <a:lnTo>
                  <a:pt x="0" y="0"/>
                </a:lnTo>
                <a:lnTo>
                  <a:pt x="0" y="3491322"/>
                </a:lnTo>
                <a:lnTo>
                  <a:pt x="2659753" y="3491322"/>
                </a:lnTo>
                <a:lnTo>
                  <a:pt x="265975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hu-HU"/>
          </a:p>
        </p:txBody>
      </p:sp>
      <p:grpSp>
        <p:nvGrpSpPr>
          <p:cNvPr id="21" name="Group 21"/>
          <p:cNvGrpSpPr/>
          <p:nvPr/>
        </p:nvGrpSpPr>
        <p:grpSpPr>
          <a:xfrm>
            <a:off x="6039068" y="1032785"/>
            <a:ext cx="7139300" cy="674404"/>
            <a:chOff x="0" y="0"/>
            <a:chExt cx="6233768" cy="658678"/>
          </a:xfrm>
        </p:grpSpPr>
        <p:sp>
          <p:nvSpPr>
            <p:cNvPr id="22" name="Freeform 22"/>
            <p:cNvSpPr/>
            <p:nvPr/>
          </p:nvSpPr>
          <p:spPr>
            <a:xfrm>
              <a:off x="53874" y="31694"/>
              <a:ext cx="6124603" cy="593913"/>
            </a:xfrm>
            <a:custGeom>
              <a:avLst/>
              <a:gdLst/>
              <a:ahLst/>
              <a:cxnLst/>
              <a:rect l="l" t="t" r="r" b="b"/>
              <a:pathLst>
                <a:path w="6124603" h="593913">
                  <a:moveTo>
                    <a:pt x="260863" y="38583"/>
                  </a:moveTo>
                  <a:cubicBezTo>
                    <a:pt x="3585445" y="55119"/>
                    <a:pt x="5531991" y="0"/>
                    <a:pt x="5841057" y="23426"/>
                  </a:cubicBezTo>
                  <a:cubicBezTo>
                    <a:pt x="5892095" y="27559"/>
                    <a:pt x="5902019" y="28937"/>
                    <a:pt x="5930374" y="37205"/>
                  </a:cubicBezTo>
                  <a:cubicBezTo>
                    <a:pt x="5958728" y="46851"/>
                    <a:pt x="5987083" y="62009"/>
                    <a:pt x="6011184" y="79923"/>
                  </a:cubicBezTo>
                  <a:cubicBezTo>
                    <a:pt x="6035286" y="96459"/>
                    <a:pt x="6057970" y="119885"/>
                    <a:pt x="6073565" y="143310"/>
                  </a:cubicBezTo>
                  <a:cubicBezTo>
                    <a:pt x="6090577" y="168114"/>
                    <a:pt x="6104755" y="195674"/>
                    <a:pt x="6111843" y="224612"/>
                  </a:cubicBezTo>
                  <a:cubicBezTo>
                    <a:pt x="6120350" y="252171"/>
                    <a:pt x="6124603" y="283865"/>
                    <a:pt x="6121768" y="312803"/>
                  </a:cubicBezTo>
                  <a:cubicBezTo>
                    <a:pt x="6120350" y="341741"/>
                    <a:pt x="6113261" y="372056"/>
                    <a:pt x="6103337" y="399616"/>
                  </a:cubicBezTo>
                  <a:cubicBezTo>
                    <a:pt x="6091995" y="425798"/>
                    <a:pt x="6074983" y="453358"/>
                    <a:pt x="6055134" y="475405"/>
                  </a:cubicBezTo>
                  <a:cubicBezTo>
                    <a:pt x="6036703" y="497453"/>
                    <a:pt x="6011184" y="516745"/>
                    <a:pt x="5985665" y="531903"/>
                  </a:cubicBezTo>
                  <a:cubicBezTo>
                    <a:pt x="5960146" y="547061"/>
                    <a:pt x="5930374" y="559463"/>
                    <a:pt x="5902019" y="564975"/>
                  </a:cubicBezTo>
                  <a:cubicBezTo>
                    <a:pt x="5872246" y="571865"/>
                    <a:pt x="5839639" y="573243"/>
                    <a:pt x="5809867" y="570487"/>
                  </a:cubicBezTo>
                  <a:cubicBezTo>
                    <a:pt x="5780094" y="566353"/>
                    <a:pt x="5750322" y="558085"/>
                    <a:pt x="5721967" y="545683"/>
                  </a:cubicBezTo>
                  <a:cubicBezTo>
                    <a:pt x="5695030" y="534659"/>
                    <a:pt x="5668093" y="516745"/>
                    <a:pt x="5646827" y="496075"/>
                  </a:cubicBezTo>
                  <a:cubicBezTo>
                    <a:pt x="5625561" y="476783"/>
                    <a:pt x="5605713" y="451980"/>
                    <a:pt x="5591536" y="425798"/>
                  </a:cubicBezTo>
                  <a:cubicBezTo>
                    <a:pt x="5577359" y="399616"/>
                    <a:pt x="5567434" y="370678"/>
                    <a:pt x="5563181" y="341741"/>
                  </a:cubicBezTo>
                  <a:cubicBezTo>
                    <a:pt x="5557510" y="312803"/>
                    <a:pt x="5557510" y="282487"/>
                    <a:pt x="5563181" y="253549"/>
                  </a:cubicBezTo>
                  <a:cubicBezTo>
                    <a:pt x="5567434" y="224612"/>
                    <a:pt x="5577359" y="194296"/>
                    <a:pt x="5591536" y="169492"/>
                  </a:cubicBezTo>
                  <a:cubicBezTo>
                    <a:pt x="5605713" y="143310"/>
                    <a:pt x="5625561" y="118507"/>
                    <a:pt x="5646827" y="99215"/>
                  </a:cubicBezTo>
                  <a:cubicBezTo>
                    <a:pt x="5668093" y="78545"/>
                    <a:pt x="5695030" y="60631"/>
                    <a:pt x="5721967" y="48229"/>
                  </a:cubicBezTo>
                  <a:cubicBezTo>
                    <a:pt x="5750322" y="37205"/>
                    <a:pt x="5780094" y="27559"/>
                    <a:pt x="5809867" y="24803"/>
                  </a:cubicBezTo>
                  <a:cubicBezTo>
                    <a:pt x="5839639" y="22048"/>
                    <a:pt x="5872246" y="23426"/>
                    <a:pt x="5902019" y="30315"/>
                  </a:cubicBezTo>
                  <a:cubicBezTo>
                    <a:pt x="5930374" y="35827"/>
                    <a:pt x="5960146" y="48229"/>
                    <a:pt x="5985665" y="63387"/>
                  </a:cubicBezTo>
                  <a:cubicBezTo>
                    <a:pt x="6012602" y="77167"/>
                    <a:pt x="6036703" y="97837"/>
                    <a:pt x="6055134" y="119885"/>
                  </a:cubicBezTo>
                  <a:cubicBezTo>
                    <a:pt x="6074983" y="141932"/>
                    <a:pt x="6091995" y="169492"/>
                    <a:pt x="6103337" y="195674"/>
                  </a:cubicBezTo>
                  <a:cubicBezTo>
                    <a:pt x="6113261" y="223234"/>
                    <a:pt x="6120350" y="253549"/>
                    <a:pt x="6121768" y="282487"/>
                  </a:cubicBezTo>
                  <a:cubicBezTo>
                    <a:pt x="6124603" y="311425"/>
                    <a:pt x="6120350" y="343119"/>
                    <a:pt x="6111843" y="370678"/>
                  </a:cubicBezTo>
                  <a:cubicBezTo>
                    <a:pt x="6104755" y="399616"/>
                    <a:pt x="6090577" y="427176"/>
                    <a:pt x="6073565" y="451980"/>
                  </a:cubicBezTo>
                  <a:cubicBezTo>
                    <a:pt x="6057970" y="475405"/>
                    <a:pt x="6035286" y="497453"/>
                    <a:pt x="6011184" y="515367"/>
                  </a:cubicBezTo>
                  <a:cubicBezTo>
                    <a:pt x="5987083" y="533281"/>
                    <a:pt x="5958728" y="548439"/>
                    <a:pt x="5930374" y="556707"/>
                  </a:cubicBezTo>
                  <a:cubicBezTo>
                    <a:pt x="5902019" y="566353"/>
                    <a:pt x="5892095" y="567731"/>
                    <a:pt x="5841057" y="571865"/>
                  </a:cubicBezTo>
                  <a:cubicBezTo>
                    <a:pt x="5531991" y="593912"/>
                    <a:pt x="3506052" y="542927"/>
                    <a:pt x="2593032" y="538793"/>
                  </a:cubicBezTo>
                  <a:cubicBezTo>
                    <a:pt x="1926698" y="536037"/>
                    <a:pt x="1295807" y="547061"/>
                    <a:pt x="863399" y="540171"/>
                  </a:cubicBezTo>
                  <a:cubicBezTo>
                    <a:pt x="603954" y="537415"/>
                    <a:pt x="365775" y="540171"/>
                    <a:pt x="241014" y="522257"/>
                  </a:cubicBezTo>
                  <a:cubicBezTo>
                    <a:pt x="187140" y="513989"/>
                    <a:pt x="155950" y="502965"/>
                    <a:pt x="127596" y="489185"/>
                  </a:cubicBezTo>
                  <a:cubicBezTo>
                    <a:pt x="106330" y="479539"/>
                    <a:pt x="93570" y="468515"/>
                    <a:pt x="79393" y="454736"/>
                  </a:cubicBezTo>
                  <a:cubicBezTo>
                    <a:pt x="65215" y="440956"/>
                    <a:pt x="52456" y="428554"/>
                    <a:pt x="41114" y="409262"/>
                  </a:cubicBezTo>
                  <a:cubicBezTo>
                    <a:pt x="25519" y="381702"/>
                    <a:pt x="7088" y="337607"/>
                    <a:pt x="2835" y="299023"/>
                  </a:cubicBezTo>
                  <a:cubicBezTo>
                    <a:pt x="0" y="261817"/>
                    <a:pt x="7088" y="219100"/>
                    <a:pt x="22684" y="184650"/>
                  </a:cubicBezTo>
                  <a:cubicBezTo>
                    <a:pt x="36861" y="150200"/>
                    <a:pt x="63798" y="117129"/>
                    <a:pt x="93570" y="92325"/>
                  </a:cubicBezTo>
                  <a:cubicBezTo>
                    <a:pt x="123343" y="68899"/>
                    <a:pt x="170128" y="50985"/>
                    <a:pt x="201318" y="42717"/>
                  </a:cubicBezTo>
                  <a:cubicBezTo>
                    <a:pt x="224001" y="37205"/>
                    <a:pt x="260863" y="38583"/>
                    <a:pt x="260863" y="38583"/>
                  </a:cubicBezTo>
                </a:path>
              </a:pathLst>
            </a:custGeom>
            <a:solidFill>
              <a:srgbClr val="88A3CE"/>
            </a:solidFill>
            <a:ln cap="sq">
              <a:noFill/>
              <a:prstDash val="solid"/>
              <a:miter/>
            </a:ln>
          </p:spPr>
          <p:txBody>
            <a:bodyPr/>
            <a:lstStyle/>
            <a:p>
              <a:endParaRPr lang="hu-HU"/>
            </a:p>
          </p:txBody>
        </p:sp>
      </p:grpSp>
      <p:sp>
        <p:nvSpPr>
          <p:cNvPr id="23" name="TextBox 23"/>
          <p:cNvSpPr txBox="1"/>
          <p:nvPr/>
        </p:nvSpPr>
        <p:spPr>
          <a:xfrm>
            <a:off x="5952647" y="1141267"/>
            <a:ext cx="6555438" cy="410686"/>
          </a:xfrm>
          <a:prstGeom prst="rect">
            <a:avLst/>
          </a:prstGeom>
        </p:spPr>
        <p:txBody>
          <a:bodyPr lIns="0" tIns="0" rIns="0" bIns="0" rtlCol="0" anchor="t">
            <a:spAutoFit/>
          </a:bodyPr>
          <a:lstStyle/>
          <a:p>
            <a:pPr algn="ctr">
              <a:lnSpc>
                <a:spcPts val="3219"/>
              </a:lnSpc>
            </a:pPr>
            <a:r>
              <a:rPr lang="en-US" sz="2299" b="1">
                <a:solidFill>
                  <a:srgbClr val="3B365F"/>
                </a:solidFill>
                <a:latin typeface="Coco Gothic Bold"/>
                <a:ea typeface="Coco Gothic Bold"/>
                <a:cs typeface="Coco Gothic Bold"/>
                <a:sym typeface="Coco Gothic Bold"/>
              </a:rPr>
              <a:t>Intellectuals and World War I (Fall 2024)</a:t>
            </a:r>
          </a:p>
        </p:txBody>
      </p:sp>
      <p:sp>
        <p:nvSpPr>
          <p:cNvPr id="24" name="TextBox 24"/>
          <p:cNvSpPr txBox="1"/>
          <p:nvPr/>
        </p:nvSpPr>
        <p:spPr>
          <a:xfrm>
            <a:off x="2753652" y="2125428"/>
            <a:ext cx="12643019" cy="1309369"/>
          </a:xfrm>
          <a:prstGeom prst="rect">
            <a:avLst/>
          </a:prstGeom>
        </p:spPr>
        <p:txBody>
          <a:bodyPr lIns="0" tIns="0" rIns="0" bIns="0" rtlCol="0" anchor="t">
            <a:spAutoFit/>
          </a:bodyPr>
          <a:lstStyle/>
          <a:p>
            <a:pPr algn="ctr">
              <a:lnSpc>
                <a:spcPts val="10780"/>
              </a:lnSpc>
            </a:pPr>
            <a:r>
              <a:rPr lang="en-US" sz="7700">
                <a:solidFill>
                  <a:srgbClr val="3B365F"/>
                </a:solidFill>
                <a:latin typeface="TAN Headline"/>
                <a:ea typeface="TAN Headline"/>
                <a:cs typeface="TAN Headline"/>
                <a:sym typeface="TAN Headline"/>
              </a:rPr>
              <a:t>On the medical front</a:t>
            </a:r>
          </a:p>
        </p:txBody>
      </p:sp>
      <p:grpSp>
        <p:nvGrpSpPr>
          <p:cNvPr id="25" name="Group 25"/>
          <p:cNvGrpSpPr/>
          <p:nvPr/>
        </p:nvGrpSpPr>
        <p:grpSpPr>
          <a:xfrm>
            <a:off x="5883863" y="3633189"/>
            <a:ext cx="6382597" cy="674404"/>
            <a:chOff x="0" y="0"/>
            <a:chExt cx="6233768" cy="658678"/>
          </a:xfrm>
        </p:grpSpPr>
        <p:sp>
          <p:nvSpPr>
            <p:cNvPr id="26" name="Freeform 26"/>
            <p:cNvSpPr/>
            <p:nvPr/>
          </p:nvSpPr>
          <p:spPr>
            <a:xfrm>
              <a:off x="53874" y="31694"/>
              <a:ext cx="6124603" cy="593913"/>
            </a:xfrm>
            <a:custGeom>
              <a:avLst/>
              <a:gdLst/>
              <a:ahLst/>
              <a:cxnLst/>
              <a:rect l="l" t="t" r="r" b="b"/>
              <a:pathLst>
                <a:path w="6124603" h="593913">
                  <a:moveTo>
                    <a:pt x="260863" y="38583"/>
                  </a:moveTo>
                  <a:cubicBezTo>
                    <a:pt x="3585445" y="55119"/>
                    <a:pt x="5531991" y="0"/>
                    <a:pt x="5841057" y="23426"/>
                  </a:cubicBezTo>
                  <a:cubicBezTo>
                    <a:pt x="5892095" y="27559"/>
                    <a:pt x="5902019" y="28937"/>
                    <a:pt x="5930374" y="37205"/>
                  </a:cubicBezTo>
                  <a:cubicBezTo>
                    <a:pt x="5958728" y="46851"/>
                    <a:pt x="5987083" y="62009"/>
                    <a:pt x="6011184" y="79923"/>
                  </a:cubicBezTo>
                  <a:cubicBezTo>
                    <a:pt x="6035286" y="96459"/>
                    <a:pt x="6057970" y="119885"/>
                    <a:pt x="6073565" y="143310"/>
                  </a:cubicBezTo>
                  <a:cubicBezTo>
                    <a:pt x="6090577" y="168114"/>
                    <a:pt x="6104755" y="195674"/>
                    <a:pt x="6111843" y="224612"/>
                  </a:cubicBezTo>
                  <a:cubicBezTo>
                    <a:pt x="6120350" y="252171"/>
                    <a:pt x="6124603" y="283865"/>
                    <a:pt x="6121768" y="312803"/>
                  </a:cubicBezTo>
                  <a:cubicBezTo>
                    <a:pt x="6120350" y="341741"/>
                    <a:pt x="6113261" y="372056"/>
                    <a:pt x="6103337" y="399616"/>
                  </a:cubicBezTo>
                  <a:cubicBezTo>
                    <a:pt x="6091995" y="425798"/>
                    <a:pt x="6074983" y="453358"/>
                    <a:pt x="6055134" y="475405"/>
                  </a:cubicBezTo>
                  <a:cubicBezTo>
                    <a:pt x="6036703" y="497453"/>
                    <a:pt x="6011184" y="516745"/>
                    <a:pt x="5985665" y="531903"/>
                  </a:cubicBezTo>
                  <a:cubicBezTo>
                    <a:pt x="5960146" y="547061"/>
                    <a:pt x="5930374" y="559463"/>
                    <a:pt x="5902019" y="564975"/>
                  </a:cubicBezTo>
                  <a:cubicBezTo>
                    <a:pt x="5872246" y="571865"/>
                    <a:pt x="5839639" y="573243"/>
                    <a:pt x="5809867" y="570487"/>
                  </a:cubicBezTo>
                  <a:cubicBezTo>
                    <a:pt x="5780094" y="566353"/>
                    <a:pt x="5750322" y="558085"/>
                    <a:pt x="5721967" y="545683"/>
                  </a:cubicBezTo>
                  <a:cubicBezTo>
                    <a:pt x="5695030" y="534659"/>
                    <a:pt x="5668093" y="516745"/>
                    <a:pt x="5646827" y="496075"/>
                  </a:cubicBezTo>
                  <a:cubicBezTo>
                    <a:pt x="5625561" y="476783"/>
                    <a:pt x="5605713" y="451980"/>
                    <a:pt x="5591536" y="425798"/>
                  </a:cubicBezTo>
                  <a:cubicBezTo>
                    <a:pt x="5577359" y="399616"/>
                    <a:pt x="5567434" y="370678"/>
                    <a:pt x="5563181" y="341741"/>
                  </a:cubicBezTo>
                  <a:cubicBezTo>
                    <a:pt x="5557510" y="312803"/>
                    <a:pt x="5557510" y="282487"/>
                    <a:pt x="5563181" y="253549"/>
                  </a:cubicBezTo>
                  <a:cubicBezTo>
                    <a:pt x="5567434" y="224612"/>
                    <a:pt x="5577359" y="194296"/>
                    <a:pt x="5591536" y="169492"/>
                  </a:cubicBezTo>
                  <a:cubicBezTo>
                    <a:pt x="5605713" y="143310"/>
                    <a:pt x="5625561" y="118507"/>
                    <a:pt x="5646827" y="99215"/>
                  </a:cubicBezTo>
                  <a:cubicBezTo>
                    <a:pt x="5668093" y="78545"/>
                    <a:pt x="5695030" y="60631"/>
                    <a:pt x="5721967" y="48229"/>
                  </a:cubicBezTo>
                  <a:cubicBezTo>
                    <a:pt x="5750322" y="37205"/>
                    <a:pt x="5780094" y="27559"/>
                    <a:pt x="5809867" y="24803"/>
                  </a:cubicBezTo>
                  <a:cubicBezTo>
                    <a:pt x="5839639" y="22048"/>
                    <a:pt x="5872246" y="23426"/>
                    <a:pt x="5902019" y="30315"/>
                  </a:cubicBezTo>
                  <a:cubicBezTo>
                    <a:pt x="5930374" y="35827"/>
                    <a:pt x="5960146" y="48229"/>
                    <a:pt x="5985665" y="63387"/>
                  </a:cubicBezTo>
                  <a:cubicBezTo>
                    <a:pt x="6012602" y="77167"/>
                    <a:pt x="6036703" y="97837"/>
                    <a:pt x="6055134" y="119885"/>
                  </a:cubicBezTo>
                  <a:cubicBezTo>
                    <a:pt x="6074983" y="141932"/>
                    <a:pt x="6091995" y="169492"/>
                    <a:pt x="6103337" y="195674"/>
                  </a:cubicBezTo>
                  <a:cubicBezTo>
                    <a:pt x="6113261" y="223234"/>
                    <a:pt x="6120350" y="253549"/>
                    <a:pt x="6121768" y="282487"/>
                  </a:cubicBezTo>
                  <a:cubicBezTo>
                    <a:pt x="6124603" y="311425"/>
                    <a:pt x="6120350" y="343119"/>
                    <a:pt x="6111843" y="370678"/>
                  </a:cubicBezTo>
                  <a:cubicBezTo>
                    <a:pt x="6104755" y="399616"/>
                    <a:pt x="6090577" y="427176"/>
                    <a:pt x="6073565" y="451980"/>
                  </a:cubicBezTo>
                  <a:cubicBezTo>
                    <a:pt x="6057970" y="475405"/>
                    <a:pt x="6035286" y="497453"/>
                    <a:pt x="6011184" y="515367"/>
                  </a:cubicBezTo>
                  <a:cubicBezTo>
                    <a:pt x="5987083" y="533281"/>
                    <a:pt x="5958728" y="548439"/>
                    <a:pt x="5930374" y="556707"/>
                  </a:cubicBezTo>
                  <a:cubicBezTo>
                    <a:pt x="5902019" y="566353"/>
                    <a:pt x="5892095" y="567731"/>
                    <a:pt x="5841057" y="571865"/>
                  </a:cubicBezTo>
                  <a:cubicBezTo>
                    <a:pt x="5531991" y="593912"/>
                    <a:pt x="3506052" y="542927"/>
                    <a:pt x="2593032" y="538793"/>
                  </a:cubicBezTo>
                  <a:cubicBezTo>
                    <a:pt x="1926698" y="536037"/>
                    <a:pt x="1295807" y="547061"/>
                    <a:pt x="863399" y="540171"/>
                  </a:cubicBezTo>
                  <a:cubicBezTo>
                    <a:pt x="603954" y="537415"/>
                    <a:pt x="365775" y="540171"/>
                    <a:pt x="241014" y="522257"/>
                  </a:cubicBezTo>
                  <a:cubicBezTo>
                    <a:pt x="187140" y="513989"/>
                    <a:pt x="155950" y="502965"/>
                    <a:pt x="127596" y="489185"/>
                  </a:cubicBezTo>
                  <a:cubicBezTo>
                    <a:pt x="106330" y="479539"/>
                    <a:pt x="93570" y="468515"/>
                    <a:pt x="79393" y="454736"/>
                  </a:cubicBezTo>
                  <a:cubicBezTo>
                    <a:pt x="65215" y="440956"/>
                    <a:pt x="52456" y="428554"/>
                    <a:pt x="41114" y="409262"/>
                  </a:cubicBezTo>
                  <a:cubicBezTo>
                    <a:pt x="25519" y="381702"/>
                    <a:pt x="7088" y="337607"/>
                    <a:pt x="2835" y="299023"/>
                  </a:cubicBezTo>
                  <a:cubicBezTo>
                    <a:pt x="0" y="261817"/>
                    <a:pt x="7088" y="219100"/>
                    <a:pt x="22684" y="184650"/>
                  </a:cubicBezTo>
                  <a:cubicBezTo>
                    <a:pt x="36861" y="150200"/>
                    <a:pt x="63798" y="117129"/>
                    <a:pt x="93570" y="92325"/>
                  </a:cubicBezTo>
                  <a:cubicBezTo>
                    <a:pt x="123343" y="68899"/>
                    <a:pt x="170128" y="50985"/>
                    <a:pt x="201318" y="42717"/>
                  </a:cubicBezTo>
                  <a:cubicBezTo>
                    <a:pt x="224001" y="37205"/>
                    <a:pt x="260863" y="38583"/>
                    <a:pt x="260863" y="38583"/>
                  </a:cubicBezTo>
                </a:path>
              </a:pathLst>
            </a:custGeom>
            <a:solidFill>
              <a:srgbClr val="88A3CE"/>
            </a:solidFill>
            <a:ln cap="sq">
              <a:noFill/>
              <a:prstDash val="solid"/>
              <a:miter/>
            </a:ln>
          </p:spPr>
          <p:txBody>
            <a:bodyPr/>
            <a:lstStyle/>
            <a:p>
              <a:endParaRPr lang="hu-HU"/>
            </a:p>
          </p:txBody>
        </p:sp>
      </p:grpSp>
      <p:sp>
        <p:nvSpPr>
          <p:cNvPr id="27" name="TextBox 27"/>
          <p:cNvSpPr txBox="1"/>
          <p:nvPr/>
        </p:nvSpPr>
        <p:spPr>
          <a:xfrm>
            <a:off x="5797442" y="3741672"/>
            <a:ext cx="6555438" cy="408305"/>
          </a:xfrm>
          <a:prstGeom prst="rect">
            <a:avLst/>
          </a:prstGeom>
        </p:spPr>
        <p:txBody>
          <a:bodyPr lIns="0" tIns="0" rIns="0" bIns="0" rtlCol="0" anchor="t">
            <a:spAutoFit/>
          </a:bodyPr>
          <a:lstStyle/>
          <a:p>
            <a:pPr algn="ctr">
              <a:lnSpc>
                <a:spcPts val="3219"/>
              </a:lnSpc>
            </a:pPr>
            <a:r>
              <a:rPr lang="en-US" sz="2299">
                <a:solidFill>
                  <a:srgbClr val="3B365F"/>
                </a:solidFill>
                <a:latin typeface="Coco Gothic"/>
                <a:ea typeface="Coco Gothic"/>
                <a:cs typeface="Coco Gothic"/>
                <a:sym typeface="Coco Gothic"/>
              </a:rPr>
              <a:t>Nikoletta Kende, 11.11.2024.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1202183" flipH="1">
            <a:off x="8204133" y="4626950"/>
            <a:ext cx="13445762" cy="8439612"/>
          </a:xfrm>
          <a:custGeom>
            <a:avLst/>
            <a:gdLst/>
            <a:ahLst/>
            <a:cxnLst/>
            <a:rect l="l" t="t" r="r" b="b"/>
            <a:pathLst>
              <a:path w="13445762" h="8439612">
                <a:moveTo>
                  <a:pt x="13445762" y="0"/>
                </a:moveTo>
                <a:lnTo>
                  <a:pt x="0" y="0"/>
                </a:lnTo>
                <a:lnTo>
                  <a:pt x="0" y="8439612"/>
                </a:lnTo>
                <a:lnTo>
                  <a:pt x="13445762" y="8439612"/>
                </a:lnTo>
                <a:lnTo>
                  <a:pt x="1344576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a:off x="9660573" y="1242057"/>
            <a:ext cx="7992427" cy="5964348"/>
          </a:xfrm>
          <a:custGeom>
            <a:avLst/>
            <a:gdLst/>
            <a:ahLst/>
            <a:cxnLst/>
            <a:rect l="l" t="t" r="r" b="b"/>
            <a:pathLst>
              <a:path w="7992427" h="5964348">
                <a:moveTo>
                  <a:pt x="0" y="0"/>
                </a:moveTo>
                <a:lnTo>
                  <a:pt x="7992427" y="0"/>
                </a:lnTo>
                <a:lnTo>
                  <a:pt x="7992427" y="5964349"/>
                </a:lnTo>
                <a:lnTo>
                  <a:pt x="0" y="5964349"/>
                </a:lnTo>
                <a:lnTo>
                  <a:pt x="0" y="0"/>
                </a:lnTo>
                <a:close/>
              </a:path>
            </a:pathLst>
          </a:custGeom>
          <a:blipFill>
            <a:blip r:embed="rId4"/>
            <a:stretch>
              <a:fillRect/>
            </a:stretch>
          </a:blipFill>
        </p:spPr>
        <p:txBody>
          <a:bodyPr/>
          <a:lstStyle/>
          <a:p>
            <a:endParaRPr lang="hu-HU"/>
          </a:p>
        </p:txBody>
      </p:sp>
      <p:sp>
        <p:nvSpPr>
          <p:cNvPr id="4" name="TextBox 4"/>
          <p:cNvSpPr txBox="1"/>
          <p:nvPr/>
        </p:nvSpPr>
        <p:spPr>
          <a:xfrm>
            <a:off x="11464303" y="539115"/>
            <a:ext cx="4384968" cy="481330"/>
          </a:xfrm>
          <a:prstGeom prst="rect">
            <a:avLst/>
          </a:prstGeom>
        </p:spPr>
        <p:txBody>
          <a:bodyPr lIns="0" tIns="0" rIns="0" bIns="0" rtlCol="0" anchor="t">
            <a:spAutoFit/>
          </a:bodyPr>
          <a:lstStyle/>
          <a:p>
            <a:pPr algn="ctr">
              <a:lnSpc>
                <a:spcPts val="3919"/>
              </a:lnSpc>
            </a:pPr>
            <a:r>
              <a:rPr lang="en-US" sz="2799" dirty="0">
                <a:solidFill>
                  <a:srgbClr val="3B365F"/>
                </a:solidFill>
                <a:latin typeface="TAN Headline"/>
                <a:ea typeface="TAN Headline"/>
                <a:cs typeface="TAN Headline"/>
                <a:sym typeface="TAN Headline"/>
              </a:rPr>
              <a:t>The Evening  (1918.)</a:t>
            </a:r>
          </a:p>
        </p:txBody>
      </p:sp>
      <p:sp>
        <p:nvSpPr>
          <p:cNvPr id="5" name="TextBox 5"/>
          <p:cNvSpPr txBox="1"/>
          <p:nvPr/>
        </p:nvSpPr>
        <p:spPr>
          <a:xfrm>
            <a:off x="339537" y="167910"/>
            <a:ext cx="7776633" cy="969645"/>
          </a:xfrm>
          <a:prstGeom prst="rect">
            <a:avLst/>
          </a:prstGeom>
        </p:spPr>
        <p:txBody>
          <a:bodyPr lIns="0" tIns="0" rIns="0" bIns="0" rtlCol="0" anchor="t">
            <a:spAutoFit/>
          </a:bodyPr>
          <a:lstStyle/>
          <a:p>
            <a:pPr algn="l">
              <a:lnSpc>
                <a:spcPts val="7980"/>
              </a:lnSpc>
            </a:pPr>
            <a:r>
              <a:rPr lang="en-US" sz="5700" dirty="0">
                <a:solidFill>
                  <a:srgbClr val="3B365F"/>
                </a:solidFill>
                <a:latin typeface="TAN Headline"/>
                <a:ea typeface="TAN Headline"/>
                <a:cs typeface="TAN Headline"/>
                <a:sym typeface="TAN Headline"/>
              </a:rPr>
              <a:t>Future questions</a:t>
            </a:r>
          </a:p>
        </p:txBody>
      </p:sp>
      <p:sp>
        <p:nvSpPr>
          <p:cNvPr id="6" name="TextBox 6"/>
          <p:cNvSpPr txBox="1"/>
          <p:nvPr/>
        </p:nvSpPr>
        <p:spPr>
          <a:xfrm>
            <a:off x="339537" y="1227026"/>
            <a:ext cx="8292995" cy="8892064"/>
          </a:xfrm>
          <a:prstGeom prst="rect">
            <a:avLst/>
          </a:prstGeom>
        </p:spPr>
        <p:txBody>
          <a:bodyPr lIns="0" tIns="0" rIns="0" bIns="0" rtlCol="0" anchor="t">
            <a:spAutoFit/>
          </a:bodyPr>
          <a:lstStyle/>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As Grósz said, the other important progress in the development of public health</a:t>
            </a:r>
          </a:p>
          <a:p>
            <a:pPr marL="1165857" lvl="2" indent="-388619" algn="l">
              <a:lnSpc>
                <a:spcPts val="3779"/>
              </a:lnSpc>
              <a:buFont typeface="Arial"/>
              <a:buChar char="⚬"/>
            </a:pPr>
            <a:r>
              <a:rPr lang="en-US" sz="2699">
                <a:solidFill>
                  <a:srgbClr val="3B365F"/>
                </a:solidFill>
                <a:latin typeface="Coco Gothic"/>
                <a:ea typeface="Coco Gothic"/>
                <a:cs typeface="Coco Gothic"/>
                <a:sym typeface="Coco Gothic"/>
              </a:rPr>
              <a:t>He used the example of Semmelweis “the savior of mothers”</a:t>
            </a:r>
          </a:p>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Conflicts and changes caused by wartime violence in --&gt; Women's self-determination in pregnancy</a:t>
            </a:r>
          </a:p>
          <a:p>
            <a:pPr marL="1165857" lvl="2" indent="-388619" algn="l">
              <a:lnSpc>
                <a:spcPts val="3779"/>
              </a:lnSpc>
              <a:buFont typeface="Arial"/>
              <a:buChar char="⚬"/>
            </a:pPr>
            <a:r>
              <a:rPr lang="en-US" sz="2699">
                <a:solidFill>
                  <a:srgbClr val="3B365F"/>
                </a:solidFill>
                <a:latin typeface="Coco Gothic"/>
                <a:ea typeface="Coco Gothic"/>
                <a:cs typeface="Coco Gothic"/>
                <a:sym typeface="Coco Gothic"/>
              </a:rPr>
              <a:t>Atrocities were committed against civilians by Austrian and Hungarian soldiers as well as Russian, German, and Serbian soldiers</a:t>
            </a:r>
          </a:p>
          <a:p>
            <a:pPr marL="1165857" lvl="2" indent="-388619" algn="l">
              <a:lnSpc>
                <a:spcPts val="3779"/>
              </a:lnSpc>
              <a:buFont typeface="Arial"/>
              <a:buChar char="⚬"/>
            </a:pPr>
            <a:r>
              <a:rPr lang="en-US" sz="2699">
                <a:solidFill>
                  <a:srgbClr val="3B365F"/>
                </a:solidFill>
                <a:latin typeface="Coco Gothic"/>
                <a:ea typeface="Coco Gothic"/>
                <a:cs typeface="Coco Gothic"/>
                <a:sym typeface="Coco Gothic"/>
              </a:rPr>
              <a:t>In the eastern and southern border regions</a:t>
            </a:r>
          </a:p>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Consequences of violence: </a:t>
            </a:r>
          </a:p>
          <a:p>
            <a:pPr marL="1165857" lvl="2" indent="-388619" algn="l">
              <a:lnSpc>
                <a:spcPts val="3779"/>
              </a:lnSpc>
              <a:buFont typeface="Arial"/>
              <a:buChar char="⚬"/>
            </a:pPr>
            <a:r>
              <a:rPr lang="en-US" sz="2699">
                <a:solidFill>
                  <a:srgbClr val="3B365F"/>
                </a:solidFill>
                <a:latin typeface="Coco Gothic"/>
                <a:ea typeface="Coco Gothic"/>
                <a:cs typeface="Coco Gothic"/>
                <a:sym typeface="Coco Gothic"/>
              </a:rPr>
              <a:t>The debate over the authorization of abortions</a:t>
            </a:r>
          </a:p>
          <a:p>
            <a:pPr marL="1165857" lvl="2" indent="-388619" algn="l">
              <a:lnSpc>
                <a:spcPts val="3779"/>
              </a:lnSpc>
              <a:buFont typeface="Arial"/>
              <a:buChar char="⚬"/>
            </a:pPr>
            <a:r>
              <a:rPr lang="en-US" sz="2699">
                <a:solidFill>
                  <a:srgbClr val="3B365F"/>
                </a:solidFill>
                <a:latin typeface="Coco Gothic"/>
                <a:ea typeface="Coco Gothic"/>
                <a:cs typeface="Coco Gothic"/>
                <a:sym typeface="Coco Gothic"/>
              </a:rPr>
              <a:t>Intensified the legal, medical, moral, and ultimately ideological debates </a:t>
            </a:r>
          </a:p>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How the appearance of the doctor (gynaecologist) change in the articles? </a:t>
            </a:r>
          </a:p>
        </p:txBody>
      </p:sp>
      <p:sp>
        <p:nvSpPr>
          <p:cNvPr id="7" name="TextBox 7"/>
          <p:cNvSpPr txBox="1"/>
          <p:nvPr/>
        </p:nvSpPr>
        <p:spPr>
          <a:xfrm>
            <a:off x="8780699" y="7565537"/>
            <a:ext cx="9274468" cy="1903095"/>
          </a:xfrm>
          <a:prstGeom prst="rect">
            <a:avLst/>
          </a:prstGeom>
        </p:spPr>
        <p:txBody>
          <a:bodyPr lIns="0" tIns="0" rIns="0" bIns="0" rtlCol="0" anchor="t">
            <a:spAutoFit/>
          </a:bodyPr>
          <a:lstStyle/>
          <a:p>
            <a:pPr algn="ctr">
              <a:lnSpc>
                <a:spcPts val="3779"/>
              </a:lnSpc>
            </a:pPr>
            <a:r>
              <a:rPr lang="en-US" sz="2699">
                <a:solidFill>
                  <a:srgbClr val="3B365F"/>
                </a:solidFill>
                <a:latin typeface="Coco Gothic"/>
                <a:ea typeface="Coco Gothic"/>
                <a:cs typeface="Coco Gothic"/>
                <a:sym typeface="Coco Gothic"/>
              </a:rPr>
              <a:t>"Many women, often seduced by midwives, quacks and unscrupulous doctors who misuse medical science, pay with their lives because they cannot and will not confront social prejudices."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5755965">
            <a:off x="-2596635" y="-6569350"/>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rot="-2386301">
            <a:off x="10358985" y="-3230434"/>
            <a:ext cx="9743832" cy="10202966"/>
          </a:xfrm>
          <a:custGeom>
            <a:avLst/>
            <a:gdLst/>
            <a:ahLst/>
            <a:cxnLst/>
            <a:rect l="l" t="t" r="r" b="b"/>
            <a:pathLst>
              <a:path w="9743832" h="10202966">
                <a:moveTo>
                  <a:pt x="0" y="0"/>
                </a:moveTo>
                <a:lnTo>
                  <a:pt x="9743833" y="0"/>
                </a:lnTo>
                <a:lnTo>
                  <a:pt x="9743833" y="10202965"/>
                </a:lnTo>
                <a:lnTo>
                  <a:pt x="0" y="102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4" name="Freeform 4"/>
          <p:cNvSpPr/>
          <p:nvPr/>
        </p:nvSpPr>
        <p:spPr>
          <a:xfrm rot="-441338" flipH="1">
            <a:off x="-1275146" y="181155"/>
            <a:ext cx="21749777" cy="13651862"/>
          </a:xfrm>
          <a:custGeom>
            <a:avLst/>
            <a:gdLst/>
            <a:ahLst/>
            <a:cxnLst/>
            <a:rect l="l" t="t" r="r" b="b"/>
            <a:pathLst>
              <a:path w="21749777" h="13651862">
                <a:moveTo>
                  <a:pt x="21749777" y="0"/>
                </a:moveTo>
                <a:lnTo>
                  <a:pt x="0" y="0"/>
                </a:lnTo>
                <a:lnTo>
                  <a:pt x="0" y="13651862"/>
                </a:lnTo>
                <a:lnTo>
                  <a:pt x="21749777" y="13651862"/>
                </a:lnTo>
                <a:lnTo>
                  <a:pt x="217497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sp>
        <p:nvSpPr>
          <p:cNvPr id="5" name="Freeform 5"/>
          <p:cNvSpPr/>
          <p:nvPr/>
        </p:nvSpPr>
        <p:spPr>
          <a:xfrm flipH="1">
            <a:off x="14547103" y="3258132"/>
            <a:ext cx="3740897" cy="10287468"/>
          </a:xfrm>
          <a:custGeom>
            <a:avLst/>
            <a:gdLst/>
            <a:ahLst/>
            <a:cxnLst/>
            <a:rect l="l" t="t" r="r" b="b"/>
            <a:pathLst>
              <a:path w="3740897" h="10287468">
                <a:moveTo>
                  <a:pt x="3740897" y="0"/>
                </a:moveTo>
                <a:lnTo>
                  <a:pt x="0" y="0"/>
                </a:lnTo>
                <a:lnTo>
                  <a:pt x="0" y="10287468"/>
                </a:lnTo>
                <a:lnTo>
                  <a:pt x="3740897" y="10287468"/>
                </a:lnTo>
                <a:lnTo>
                  <a:pt x="374089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u-HU"/>
          </a:p>
        </p:txBody>
      </p:sp>
      <p:sp>
        <p:nvSpPr>
          <p:cNvPr id="6" name="TextBox 6"/>
          <p:cNvSpPr txBox="1"/>
          <p:nvPr/>
        </p:nvSpPr>
        <p:spPr>
          <a:xfrm>
            <a:off x="3298201" y="567804"/>
            <a:ext cx="11691598" cy="1295400"/>
          </a:xfrm>
          <a:prstGeom prst="rect">
            <a:avLst/>
          </a:prstGeom>
        </p:spPr>
        <p:txBody>
          <a:bodyPr lIns="0" tIns="0" rIns="0" bIns="0" rtlCol="0" anchor="t">
            <a:spAutoFit/>
          </a:bodyPr>
          <a:lstStyle/>
          <a:p>
            <a:pPr algn="ctr">
              <a:lnSpc>
                <a:spcPts val="10500"/>
              </a:lnSpc>
            </a:pPr>
            <a:r>
              <a:rPr lang="en-US" sz="7500">
                <a:solidFill>
                  <a:srgbClr val="3B365F"/>
                </a:solidFill>
                <a:latin typeface="TAN Headline"/>
                <a:ea typeface="TAN Headline"/>
                <a:cs typeface="TAN Headline"/>
                <a:sym typeface="TAN Headline"/>
              </a:rPr>
              <a:t>Bibliography </a:t>
            </a:r>
          </a:p>
        </p:txBody>
      </p:sp>
      <p:sp>
        <p:nvSpPr>
          <p:cNvPr id="7" name="TextBox 7"/>
          <p:cNvSpPr txBox="1"/>
          <p:nvPr/>
        </p:nvSpPr>
        <p:spPr>
          <a:xfrm>
            <a:off x="552676" y="3191457"/>
            <a:ext cx="14600662" cy="6439376"/>
          </a:xfrm>
          <a:prstGeom prst="rect">
            <a:avLst/>
          </a:prstGeom>
        </p:spPr>
        <p:txBody>
          <a:bodyPr lIns="0" tIns="0" rIns="0" bIns="0" rtlCol="0" anchor="t">
            <a:spAutoFit/>
          </a:bodyPr>
          <a:lstStyle/>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Emil Grósz, "Az orvosi tudomány a háborúban" Budapesti szemle 161 (1915): 75-83.</a:t>
            </a:r>
          </a:p>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Barclay LC, Mandarano G. Australian medical imaging and world war one. J Med Radiat Sci. 2022 Dec; 69(4): 510-517. doi: 10.1002/jmrs.610. </a:t>
            </a:r>
          </a:p>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Imre Gergő (Dr.), "Uj typusú tábori Röntgen-automobil." Orvosi Hetilap, 1914. 58 (14): 272-275.</a:t>
            </a:r>
          </a:p>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Cohn M., Die Therapie der Gegenwart, 1915 (2) quoted in Budapest Orvosi Újság "A röntgenologia a háborúban." Budapesti Orvosi Újság, 1915. 13 (17): 132-133. </a:t>
            </a:r>
          </a:p>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Vilmos Müller (Dr.), “A Háború egészségügye.” Pesti Hírlap, 1914. 36 (196): 6-7.</a:t>
            </a:r>
          </a:p>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Fanni Svégel “Nemi erőszak az első világháborúban-Kérdések, források, problémák” Sic itur ad astra, 72 (2020): 103-131.</a:t>
            </a:r>
          </a:p>
          <a:p>
            <a:pPr marL="582928" lvl="1" indent="-291464" algn="l">
              <a:lnSpc>
                <a:spcPts val="3779"/>
              </a:lnSpc>
              <a:buFont typeface="Arial"/>
              <a:buChar char="•"/>
            </a:pPr>
            <a:r>
              <a:rPr lang="en-US" sz="2699">
                <a:solidFill>
                  <a:srgbClr val="3B365F"/>
                </a:solidFill>
                <a:latin typeface="Coco Gothic"/>
                <a:ea typeface="Coco Gothic"/>
                <a:cs typeface="Coco Gothic"/>
                <a:sym typeface="Coco Gothic"/>
              </a:rPr>
              <a:t>Andrea Pető, Fanni Svégel, "A háborús nemi erőszak és a nőgyógyász lobbi hatása a magyarországi születésszabályozási rendszerre." Per Aspera ad Astra 8.1 (2021): 50-70.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591004">
            <a:off x="9581993" y="1000174"/>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rot="5755965">
            <a:off x="-1305642" y="731692"/>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4" name="Freeform 4"/>
          <p:cNvSpPr/>
          <p:nvPr/>
        </p:nvSpPr>
        <p:spPr>
          <a:xfrm flipH="1">
            <a:off x="1844355" y="5705171"/>
            <a:ext cx="14599291" cy="9163657"/>
          </a:xfrm>
          <a:custGeom>
            <a:avLst/>
            <a:gdLst/>
            <a:ahLst/>
            <a:cxnLst/>
            <a:rect l="l" t="t" r="r" b="b"/>
            <a:pathLst>
              <a:path w="14599291" h="9163657">
                <a:moveTo>
                  <a:pt x="14599290" y="0"/>
                </a:moveTo>
                <a:lnTo>
                  <a:pt x="0" y="0"/>
                </a:lnTo>
                <a:lnTo>
                  <a:pt x="0" y="9163658"/>
                </a:lnTo>
                <a:lnTo>
                  <a:pt x="14599290" y="9163658"/>
                </a:lnTo>
                <a:lnTo>
                  <a:pt x="1459929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sp>
        <p:nvSpPr>
          <p:cNvPr id="5" name="Freeform 5"/>
          <p:cNvSpPr/>
          <p:nvPr/>
        </p:nvSpPr>
        <p:spPr>
          <a:xfrm>
            <a:off x="538390" y="606533"/>
            <a:ext cx="1828678" cy="1399770"/>
          </a:xfrm>
          <a:custGeom>
            <a:avLst/>
            <a:gdLst/>
            <a:ahLst/>
            <a:cxnLst/>
            <a:rect l="l" t="t" r="r" b="b"/>
            <a:pathLst>
              <a:path w="1828678" h="1399770">
                <a:moveTo>
                  <a:pt x="0" y="0"/>
                </a:moveTo>
                <a:lnTo>
                  <a:pt x="1828678" y="0"/>
                </a:lnTo>
                <a:lnTo>
                  <a:pt x="1828678" y="1399770"/>
                </a:lnTo>
                <a:lnTo>
                  <a:pt x="0" y="1399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u-HU"/>
          </a:p>
        </p:txBody>
      </p:sp>
      <p:grpSp>
        <p:nvGrpSpPr>
          <p:cNvPr id="6" name="Group 6"/>
          <p:cNvGrpSpPr/>
          <p:nvPr/>
        </p:nvGrpSpPr>
        <p:grpSpPr>
          <a:xfrm>
            <a:off x="4460558" y="573066"/>
            <a:ext cx="627698" cy="634365"/>
            <a:chOff x="0" y="0"/>
            <a:chExt cx="836930" cy="845820"/>
          </a:xfrm>
        </p:grpSpPr>
        <p:sp>
          <p:nvSpPr>
            <p:cNvPr id="7" name="Freeform 7"/>
            <p:cNvSpPr/>
            <p:nvPr/>
          </p:nvSpPr>
          <p:spPr>
            <a:xfrm>
              <a:off x="45720" y="48260"/>
              <a:ext cx="746760" cy="748030"/>
            </a:xfrm>
            <a:custGeom>
              <a:avLst/>
              <a:gdLst/>
              <a:ahLst/>
              <a:cxnLst/>
              <a:rect l="l" t="t" r="r" b="b"/>
              <a:pathLst>
                <a:path w="746760" h="748030">
                  <a:moveTo>
                    <a:pt x="541020" y="712470"/>
                  </a:moveTo>
                  <a:cubicBezTo>
                    <a:pt x="17780" y="205740"/>
                    <a:pt x="15240" y="201930"/>
                    <a:pt x="10160" y="186690"/>
                  </a:cubicBezTo>
                  <a:cubicBezTo>
                    <a:pt x="3810" y="163830"/>
                    <a:pt x="0" y="124460"/>
                    <a:pt x="8890" y="99060"/>
                  </a:cubicBezTo>
                  <a:cubicBezTo>
                    <a:pt x="16510" y="72390"/>
                    <a:pt x="38100" y="44450"/>
                    <a:pt x="59690" y="27940"/>
                  </a:cubicBezTo>
                  <a:cubicBezTo>
                    <a:pt x="82550" y="11430"/>
                    <a:pt x="116840" y="1270"/>
                    <a:pt x="143510" y="2540"/>
                  </a:cubicBezTo>
                  <a:cubicBezTo>
                    <a:pt x="171450" y="3810"/>
                    <a:pt x="207010" y="20320"/>
                    <a:pt x="226060" y="33020"/>
                  </a:cubicBezTo>
                  <a:cubicBezTo>
                    <a:pt x="240030" y="43180"/>
                    <a:pt x="247650" y="52070"/>
                    <a:pt x="255270" y="66040"/>
                  </a:cubicBezTo>
                  <a:cubicBezTo>
                    <a:pt x="266700" y="87630"/>
                    <a:pt x="275590" y="128270"/>
                    <a:pt x="275590" y="151130"/>
                  </a:cubicBezTo>
                  <a:cubicBezTo>
                    <a:pt x="275590" y="168910"/>
                    <a:pt x="273050" y="180340"/>
                    <a:pt x="265430" y="194310"/>
                  </a:cubicBezTo>
                  <a:cubicBezTo>
                    <a:pt x="254000" y="215900"/>
                    <a:pt x="229870" y="246380"/>
                    <a:pt x="205740" y="259080"/>
                  </a:cubicBezTo>
                  <a:cubicBezTo>
                    <a:pt x="181610" y="273050"/>
                    <a:pt x="143510" y="276860"/>
                    <a:pt x="120650" y="275590"/>
                  </a:cubicBezTo>
                  <a:cubicBezTo>
                    <a:pt x="102870" y="274320"/>
                    <a:pt x="91440" y="270510"/>
                    <a:pt x="77470" y="261620"/>
                  </a:cubicBezTo>
                  <a:cubicBezTo>
                    <a:pt x="57150" y="250190"/>
                    <a:pt x="27940" y="224790"/>
                    <a:pt x="16510" y="199390"/>
                  </a:cubicBezTo>
                  <a:cubicBezTo>
                    <a:pt x="3810" y="175260"/>
                    <a:pt x="0" y="139700"/>
                    <a:pt x="5080" y="113030"/>
                  </a:cubicBezTo>
                  <a:cubicBezTo>
                    <a:pt x="10160" y="86360"/>
                    <a:pt x="27940" y="55880"/>
                    <a:pt x="48260" y="36830"/>
                  </a:cubicBezTo>
                  <a:cubicBezTo>
                    <a:pt x="69850" y="19050"/>
                    <a:pt x="105410" y="6350"/>
                    <a:pt x="129540" y="2540"/>
                  </a:cubicBezTo>
                  <a:cubicBezTo>
                    <a:pt x="146050" y="0"/>
                    <a:pt x="157480" y="1270"/>
                    <a:pt x="173990" y="6350"/>
                  </a:cubicBezTo>
                  <a:cubicBezTo>
                    <a:pt x="195580" y="13970"/>
                    <a:pt x="214630" y="27940"/>
                    <a:pt x="246380" y="54610"/>
                  </a:cubicBezTo>
                  <a:cubicBezTo>
                    <a:pt x="337820" y="129540"/>
                    <a:pt x="645160" y="457200"/>
                    <a:pt x="708660" y="537210"/>
                  </a:cubicBezTo>
                  <a:cubicBezTo>
                    <a:pt x="726440" y="560070"/>
                    <a:pt x="734060" y="566420"/>
                    <a:pt x="739140" y="585470"/>
                  </a:cubicBezTo>
                  <a:cubicBezTo>
                    <a:pt x="745490" y="609600"/>
                    <a:pt x="746760" y="646430"/>
                    <a:pt x="736600" y="671830"/>
                  </a:cubicBezTo>
                  <a:cubicBezTo>
                    <a:pt x="726440" y="695960"/>
                    <a:pt x="698500" y="722630"/>
                    <a:pt x="676910" y="734060"/>
                  </a:cubicBezTo>
                  <a:cubicBezTo>
                    <a:pt x="659130" y="744220"/>
                    <a:pt x="641350" y="748030"/>
                    <a:pt x="621030" y="746760"/>
                  </a:cubicBezTo>
                  <a:cubicBezTo>
                    <a:pt x="595630" y="744220"/>
                    <a:pt x="541020" y="712470"/>
                    <a:pt x="541020" y="712470"/>
                  </a:cubicBezTo>
                </a:path>
              </a:pathLst>
            </a:custGeom>
            <a:solidFill>
              <a:srgbClr val="88A3CE"/>
            </a:solidFill>
            <a:ln cap="sq">
              <a:noFill/>
              <a:prstDash val="solid"/>
              <a:miter/>
            </a:ln>
          </p:spPr>
          <p:txBody>
            <a:bodyPr/>
            <a:lstStyle/>
            <a:p>
              <a:endParaRPr lang="hu-HU"/>
            </a:p>
          </p:txBody>
        </p:sp>
      </p:grpSp>
      <p:grpSp>
        <p:nvGrpSpPr>
          <p:cNvPr id="8" name="Group 8"/>
          <p:cNvGrpSpPr/>
          <p:nvPr/>
        </p:nvGrpSpPr>
        <p:grpSpPr>
          <a:xfrm>
            <a:off x="5068253" y="483531"/>
            <a:ext cx="296228" cy="615315"/>
            <a:chOff x="0" y="0"/>
            <a:chExt cx="394970" cy="820420"/>
          </a:xfrm>
        </p:grpSpPr>
        <p:sp>
          <p:nvSpPr>
            <p:cNvPr id="9" name="Freeform 9"/>
            <p:cNvSpPr/>
            <p:nvPr/>
          </p:nvSpPr>
          <p:spPr>
            <a:xfrm>
              <a:off x="48260" y="49530"/>
              <a:ext cx="311150" cy="722630"/>
            </a:xfrm>
            <a:custGeom>
              <a:avLst/>
              <a:gdLst/>
              <a:ahLst/>
              <a:cxnLst/>
              <a:rect l="l" t="t" r="r" b="b"/>
              <a:pathLst>
                <a:path w="311150" h="722630">
                  <a:moveTo>
                    <a:pt x="66040" y="626110"/>
                  </a:moveTo>
                  <a:cubicBezTo>
                    <a:pt x="2540" y="208280"/>
                    <a:pt x="11430" y="87630"/>
                    <a:pt x="33020" y="48260"/>
                  </a:cubicBezTo>
                  <a:cubicBezTo>
                    <a:pt x="40640" y="31750"/>
                    <a:pt x="49530" y="27940"/>
                    <a:pt x="63500" y="20320"/>
                  </a:cubicBezTo>
                  <a:cubicBezTo>
                    <a:pt x="83820" y="10160"/>
                    <a:pt x="118110" y="0"/>
                    <a:pt x="143510" y="2540"/>
                  </a:cubicBezTo>
                  <a:cubicBezTo>
                    <a:pt x="168910" y="5080"/>
                    <a:pt x="199390" y="19050"/>
                    <a:pt x="218440" y="36830"/>
                  </a:cubicBezTo>
                  <a:cubicBezTo>
                    <a:pt x="237490" y="53340"/>
                    <a:pt x="252730" y="82550"/>
                    <a:pt x="257810" y="107950"/>
                  </a:cubicBezTo>
                  <a:cubicBezTo>
                    <a:pt x="261620" y="133350"/>
                    <a:pt x="256540" y="166370"/>
                    <a:pt x="245110" y="189230"/>
                  </a:cubicBezTo>
                  <a:cubicBezTo>
                    <a:pt x="232410" y="212090"/>
                    <a:pt x="204470" y="234950"/>
                    <a:pt x="185420" y="246380"/>
                  </a:cubicBezTo>
                  <a:cubicBezTo>
                    <a:pt x="172720" y="254000"/>
                    <a:pt x="161290" y="256540"/>
                    <a:pt x="146050" y="257810"/>
                  </a:cubicBezTo>
                  <a:cubicBezTo>
                    <a:pt x="124460" y="257810"/>
                    <a:pt x="85090" y="250190"/>
                    <a:pt x="66040" y="240030"/>
                  </a:cubicBezTo>
                  <a:cubicBezTo>
                    <a:pt x="52070" y="233680"/>
                    <a:pt x="43180" y="226060"/>
                    <a:pt x="34290" y="214630"/>
                  </a:cubicBezTo>
                  <a:cubicBezTo>
                    <a:pt x="20320" y="196850"/>
                    <a:pt x="6350" y="160020"/>
                    <a:pt x="2540" y="138430"/>
                  </a:cubicBezTo>
                  <a:cubicBezTo>
                    <a:pt x="0" y="123190"/>
                    <a:pt x="1270" y="111760"/>
                    <a:pt x="7620" y="96520"/>
                  </a:cubicBezTo>
                  <a:cubicBezTo>
                    <a:pt x="13970" y="76200"/>
                    <a:pt x="31750" y="44450"/>
                    <a:pt x="52070" y="29210"/>
                  </a:cubicBezTo>
                  <a:cubicBezTo>
                    <a:pt x="72390" y="12700"/>
                    <a:pt x="107950" y="3810"/>
                    <a:pt x="129540" y="1270"/>
                  </a:cubicBezTo>
                  <a:cubicBezTo>
                    <a:pt x="146050" y="0"/>
                    <a:pt x="156210" y="2540"/>
                    <a:pt x="171450" y="7620"/>
                  </a:cubicBezTo>
                  <a:cubicBezTo>
                    <a:pt x="191770" y="16510"/>
                    <a:pt x="222250" y="35560"/>
                    <a:pt x="236220" y="57150"/>
                  </a:cubicBezTo>
                  <a:cubicBezTo>
                    <a:pt x="251460" y="78740"/>
                    <a:pt x="260350" y="110490"/>
                    <a:pt x="259080" y="135890"/>
                  </a:cubicBezTo>
                  <a:cubicBezTo>
                    <a:pt x="257810" y="161290"/>
                    <a:pt x="227330" y="210820"/>
                    <a:pt x="229870" y="212090"/>
                  </a:cubicBezTo>
                  <a:cubicBezTo>
                    <a:pt x="231140" y="213360"/>
                    <a:pt x="243840" y="182880"/>
                    <a:pt x="250190" y="185420"/>
                  </a:cubicBezTo>
                  <a:cubicBezTo>
                    <a:pt x="273050" y="191770"/>
                    <a:pt x="311150" y="562610"/>
                    <a:pt x="294640" y="636270"/>
                  </a:cubicBezTo>
                  <a:cubicBezTo>
                    <a:pt x="289560" y="661670"/>
                    <a:pt x="280670" y="670560"/>
                    <a:pt x="266700" y="684530"/>
                  </a:cubicBezTo>
                  <a:cubicBezTo>
                    <a:pt x="248920" y="701040"/>
                    <a:pt x="217170" y="717550"/>
                    <a:pt x="190500" y="720090"/>
                  </a:cubicBezTo>
                  <a:cubicBezTo>
                    <a:pt x="165100" y="722630"/>
                    <a:pt x="132080" y="712470"/>
                    <a:pt x="110490" y="695960"/>
                  </a:cubicBezTo>
                  <a:cubicBezTo>
                    <a:pt x="90170" y="680720"/>
                    <a:pt x="66040" y="626110"/>
                    <a:pt x="66040" y="626110"/>
                  </a:cubicBezTo>
                </a:path>
              </a:pathLst>
            </a:custGeom>
            <a:solidFill>
              <a:srgbClr val="88A3CE"/>
            </a:solidFill>
            <a:ln cap="sq">
              <a:noFill/>
              <a:prstDash val="solid"/>
              <a:miter/>
            </a:ln>
          </p:spPr>
          <p:txBody>
            <a:bodyPr/>
            <a:lstStyle/>
            <a:p>
              <a:endParaRPr lang="hu-HU"/>
            </a:p>
          </p:txBody>
        </p:sp>
      </p:grpSp>
      <p:grpSp>
        <p:nvGrpSpPr>
          <p:cNvPr id="10" name="Group 10"/>
          <p:cNvGrpSpPr/>
          <p:nvPr/>
        </p:nvGrpSpPr>
        <p:grpSpPr>
          <a:xfrm>
            <a:off x="4470082" y="1228386"/>
            <a:ext cx="592455" cy="303847"/>
            <a:chOff x="0" y="0"/>
            <a:chExt cx="789940" cy="405130"/>
          </a:xfrm>
        </p:grpSpPr>
        <p:sp>
          <p:nvSpPr>
            <p:cNvPr id="11" name="Freeform 11"/>
            <p:cNvSpPr/>
            <p:nvPr/>
          </p:nvSpPr>
          <p:spPr>
            <a:xfrm>
              <a:off x="48260" y="48260"/>
              <a:ext cx="692150" cy="309880"/>
            </a:xfrm>
            <a:custGeom>
              <a:avLst/>
              <a:gdLst/>
              <a:ahLst/>
              <a:cxnLst/>
              <a:rect l="l" t="t" r="r" b="b"/>
              <a:pathLst>
                <a:path w="692150" h="309880">
                  <a:moveTo>
                    <a:pt x="553720" y="278130"/>
                  </a:moveTo>
                  <a:cubicBezTo>
                    <a:pt x="351790" y="256540"/>
                    <a:pt x="271780" y="250190"/>
                    <a:pt x="234950" y="262890"/>
                  </a:cubicBezTo>
                  <a:cubicBezTo>
                    <a:pt x="214630" y="270510"/>
                    <a:pt x="210820" y="288290"/>
                    <a:pt x="191770" y="294640"/>
                  </a:cubicBezTo>
                  <a:cubicBezTo>
                    <a:pt x="170180" y="303530"/>
                    <a:pt x="133350" y="309880"/>
                    <a:pt x="106680" y="303530"/>
                  </a:cubicBezTo>
                  <a:cubicBezTo>
                    <a:pt x="80010" y="297180"/>
                    <a:pt x="49530" y="275590"/>
                    <a:pt x="33020" y="259080"/>
                  </a:cubicBezTo>
                  <a:cubicBezTo>
                    <a:pt x="21590" y="246380"/>
                    <a:pt x="16510" y="234950"/>
                    <a:pt x="11430" y="220980"/>
                  </a:cubicBezTo>
                  <a:cubicBezTo>
                    <a:pt x="6350" y="207010"/>
                    <a:pt x="1270" y="194310"/>
                    <a:pt x="2540" y="177800"/>
                  </a:cubicBezTo>
                  <a:cubicBezTo>
                    <a:pt x="3810" y="154940"/>
                    <a:pt x="10160" y="118110"/>
                    <a:pt x="26670" y="95250"/>
                  </a:cubicBezTo>
                  <a:cubicBezTo>
                    <a:pt x="41910" y="73660"/>
                    <a:pt x="69850" y="52070"/>
                    <a:pt x="95250" y="44450"/>
                  </a:cubicBezTo>
                  <a:cubicBezTo>
                    <a:pt x="120650" y="35560"/>
                    <a:pt x="158750" y="39370"/>
                    <a:pt x="181610" y="45720"/>
                  </a:cubicBezTo>
                  <a:cubicBezTo>
                    <a:pt x="196850" y="49530"/>
                    <a:pt x="207010" y="54610"/>
                    <a:pt x="219710" y="66040"/>
                  </a:cubicBezTo>
                  <a:cubicBezTo>
                    <a:pt x="236220" y="81280"/>
                    <a:pt x="260350" y="111760"/>
                    <a:pt x="266700" y="137160"/>
                  </a:cubicBezTo>
                  <a:cubicBezTo>
                    <a:pt x="274320" y="163830"/>
                    <a:pt x="271780" y="198120"/>
                    <a:pt x="261620" y="223520"/>
                  </a:cubicBezTo>
                  <a:cubicBezTo>
                    <a:pt x="251460" y="248920"/>
                    <a:pt x="228600" y="274320"/>
                    <a:pt x="205740" y="288290"/>
                  </a:cubicBezTo>
                  <a:cubicBezTo>
                    <a:pt x="181610" y="302260"/>
                    <a:pt x="148590" y="309880"/>
                    <a:pt x="120650" y="306070"/>
                  </a:cubicBezTo>
                  <a:cubicBezTo>
                    <a:pt x="93980" y="303530"/>
                    <a:pt x="63500" y="288290"/>
                    <a:pt x="43180" y="269240"/>
                  </a:cubicBezTo>
                  <a:cubicBezTo>
                    <a:pt x="24130" y="250190"/>
                    <a:pt x="8890" y="215900"/>
                    <a:pt x="3810" y="193040"/>
                  </a:cubicBezTo>
                  <a:cubicBezTo>
                    <a:pt x="0" y="176530"/>
                    <a:pt x="0" y="165100"/>
                    <a:pt x="3810" y="148590"/>
                  </a:cubicBezTo>
                  <a:cubicBezTo>
                    <a:pt x="10160" y="127000"/>
                    <a:pt x="29210" y="93980"/>
                    <a:pt x="45720" y="73660"/>
                  </a:cubicBezTo>
                  <a:cubicBezTo>
                    <a:pt x="59690" y="55880"/>
                    <a:pt x="71120" y="43180"/>
                    <a:pt x="93980" y="31750"/>
                  </a:cubicBezTo>
                  <a:cubicBezTo>
                    <a:pt x="132080" y="13970"/>
                    <a:pt x="207010" y="6350"/>
                    <a:pt x="264160" y="2540"/>
                  </a:cubicBezTo>
                  <a:cubicBezTo>
                    <a:pt x="322580" y="0"/>
                    <a:pt x="383540" y="7620"/>
                    <a:pt x="441960" y="15240"/>
                  </a:cubicBezTo>
                  <a:cubicBezTo>
                    <a:pt x="501650" y="22860"/>
                    <a:pt x="575310" y="27940"/>
                    <a:pt x="617220" y="49530"/>
                  </a:cubicBezTo>
                  <a:cubicBezTo>
                    <a:pt x="645160" y="63500"/>
                    <a:pt x="666750" y="86360"/>
                    <a:pt x="678180" y="106680"/>
                  </a:cubicBezTo>
                  <a:cubicBezTo>
                    <a:pt x="688340" y="124460"/>
                    <a:pt x="692150" y="143510"/>
                    <a:pt x="690880" y="162560"/>
                  </a:cubicBezTo>
                  <a:cubicBezTo>
                    <a:pt x="688340" y="186690"/>
                    <a:pt x="674370" y="222250"/>
                    <a:pt x="657860" y="241300"/>
                  </a:cubicBezTo>
                  <a:cubicBezTo>
                    <a:pt x="645160" y="256540"/>
                    <a:pt x="627380" y="266700"/>
                    <a:pt x="610870" y="273050"/>
                  </a:cubicBezTo>
                  <a:cubicBezTo>
                    <a:pt x="593090" y="278130"/>
                    <a:pt x="553720" y="278130"/>
                    <a:pt x="553720" y="278130"/>
                  </a:cubicBezTo>
                </a:path>
              </a:pathLst>
            </a:custGeom>
            <a:solidFill>
              <a:srgbClr val="88A3CE"/>
            </a:solidFill>
            <a:ln cap="sq">
              <a:noFill/>
              <a:prstDash val="solid"/>
              <a:miter/>
            </a:ln>
          </p:spPr>
          <p:txBody>
            <a:bodyPr/>
            <a:lstStyle/>
            <a:p>
              <a:endParaRPr lang="hu-HU"/>
            </a:p>
          </p:txBody>
        </p:sp>
      </p:grpSp>
      <p:grpSp>
        <p:nvGrpSpPr>
          <p:cNvPr id="12" name="Group 12"/>
          <p:cNvGrpSpPr/>
          <p:nvPr/>
        </p:nvGrpSpPr>
        <p:grpSpPr>
          <a:xfrm rot="-5466542">
            <a:off x="13171488" y="957477"/>
            <a:ext cx="552469" cy="522858"/>
            <a:chOff x="0" y="0"/>
            <a:chExt cx="900430" cy="852170"/>
          </a:xfrm>
        </p:grpSpPr>
        <p:sp>
          <p:nvSpPr>
            <p:cNvPr id="13" name="Freeform 13"/>
            <p:cNvSpPr/>
            <p:nvPr/>
          </p:nvSpPr>
          <p:spPr>
            <a:xfrm>
              <a:off x="45720" y="48260"/>
              <a:ext cx="807720" cy="755650"/>
            </a:xfrm>
            <a:custGeom>
              <a:avLst/>
              <a:gdLst/>
              <a:ahLst/>
              <a:cxnLst/>
              <a:rect l="l" t="t" r="r" b="b"/>
              <a:pathLst>
                <a:path w="807720" h="755650">
                  <a:moveTo>
                    <a:pt x="208280" y="41910"/>
                  </a:moveTo>
                  <a:cubicBezTo>
                    <a:pt x="571500" y="396240"/>
                    <a:pt x="746760" y="495300"/>
                    <a:pt x="786130" y="544830"/>
                  </a:cubicBezTo>
                  <a:cubicBezTo>
                    <a:pt x="798830" y="561340"/>
                    <a:pt x="800100" y="568960"/>
                    <a:pt x="802640" y="585470"/>
                  </a:cubicBezTo>
                  <a:cubicBezTo>
                    <a:pt x="806450" y="608330"/>
                    <a:pt x="805180" y="646430"/>
                    <a:pt x="795020" y="671830"/>
                  </a:cubicBezTo>
                  <a:cubicBezTo>
                    <a:pt x="783590" y="697230"/>
                    <a:pt x="759460" y="722630"/>
                    <a:pt x="735330" y="735330"/>
                  </a:cubicBezTo>
                  <a:cubicBezTo>
                    <a:pt x="711200" y="749300"/>
                    <a:pt x="676910" y="755650"/>
                    <a:pt x="650240" y="750570"/>
                  </a:cubicBezTo>
                  <a:cubicBezTo>
                    <a:pt x="622300" y="746760"/>
                    <a:pt x="591820" y="731520"/>
                    <a:pt x="572770" y="711200"/>
                  </a:cubicBezTo>
                  <a:cubicBezTo>
                    <a:pt x="553720" y="692150"/>
                    <a:pt x="539750" y="655320"/>
                    <a:pt x="534670" y="632460"/>
                  </a:cubicBezTo>
                  <a:cubicBezTo>
                    <a:pt x="532130" y="615950"/>
                    <a:pt x="533400" y="603250"/>
                    <a:pt x="537210" y="589280"/>
                  </a:cubicBezTo>
                  <a:cubicBezTo>
                    <a:pt x="539750" y="574040"/>
                    <a:pt x="543560" y="561340"/>
                    <a:pt x="552450" y="547370"/>
                  </a:cubicBezTo>
                  <a:cubicBezTo>
                    <a:pt x="566420" y="528320"/>
                    <a:pt x="593090" y="501650"/>
                    <a:pt x="618490" y="490220"/>
                  </a:cubicBezTo>
                  <a:cubicBezTo>
                    <a:pt x="643890" y="480060"/>
                    <a:pt x="681990" y="480060"/>
                    <a:pt x="704850" y="485140"/>
                  </a:cubicBezTo>
                  <a:cubicBezTo>
                    <a:pt x="721360" y="487680"/>
                    <a:pt x="731520" y="492760"/>
                    <a:pt x="745490" y="502920"/>
                  </a:cubicBezTo>
                  <a:cubicBezTo>
                    <a:pt x="763270" y="516890"/>
                    <a:pt x="789940" y="544830"/>
                    <a:pt x="798830" y="571500"/>
                  </a:cubicBezTo>
                  <a:cubicBezTo>
                    <a:pt x="807720" y="596900"/>
                    <a:pt x="807720" y="632460"/>
                    <a:pt x="800100" y="657860"/>
                  </a:cubicBezTo>
                  <a:cubicBezTo>
                    <a:pt x="791210" y="684530"/>
                    <a:pt x="770890" y="712470"/>
                    <a:pt x="748030" y="727710"/>
                  </a:cubicBezTo>
                  <a:cubicBezTo>
                    <a:pt x="725170" y="744220"/>
                    <a:pt x="688340" y="751840"/>
                    <a:pt x="664210" y="751840"/>
                  </a:cubicBezTo>
                  <a:cubicBezTo>
                    <a:pt x="647700" y="753110"/>
                    <a:pt x="638810" y="749300"/>
                    <a:pt x="621030" y="742950"/>
                  </a:cubicBezTo>
                  <a:cubicBezTo>
                    <a:pt x="594360" y="732790"/>
                    <a:pt x="552450" y="708660"/>
                    <a:pt x="518160" y="684530"/>
                  </a:cubicBezTo>
                  <a:cubicBezTo>
                    <a:pt x="481330" y="659130"/>
                    <a:pt x="450850" y="635000"/>
                    <a:pt x="407670" y="594360"/>
                  </a:cubicBezTo>
                  <a:cubicBezTo>
                    <a:pt x="335280" y="530860"/>
                    <a:pt x="210820" y="405130"/>
                    <a:pt x="139700" y="326390"/>
                  </a:cubicBezTo>
                  <a:cubicBezTo>
                    <a:pt x="87630" y="270510"/>
                    <a:pt x="33020" y="220980"/>
                    <a:pt x="13970" y="175260"/>
                  </a:cubicBezTo>
                  <a:cubicBezTo>
                    <a:pt x="1270" y="144780"/>
                    <a:pt x="0" y="115570"/>
                    <a:pt x="5080" y="91440"/>
                  </a:cubicBezTo>
                  <a:cubicBezTo>
                    <a:pt x="7620" y="72390"/>
                    <a:pt x="19050" y="54610"/>
                    <a:pt x="30480" y="41910"/>
                  </a:cubicBezTo>
                  <a:cubicBezTo>
                    <a:pt x="43180" y="27940"/>
                    <a:pt x="60960" y="16510"/>
                    <a:pt x="77470" y="10160"/>
                  </a:cubicBezTo>
                  <a:cubicBezTo>
                    <a:pt x="95250" y="2540"/>
                    <a:pt x="114300" y="0"/>
                    <a:pt x="134620" y="2540"/>
                  </a:cubicBezTo>
                  <a:cubicBezTo>
                    <a:pt x="157480" y="7620"/>
                    <a:pt x="208280" y="41910"/>
                    <a:pt x="208280" y="41910"/>
                  </a:cubicBezTo>
                </a:path>
              </a:pathLst>
            </a:custGeom>
            <a:solidFill>
              <a:srgbClr val="88A3CE"/>
            </a:solidFill>
            <a:ln cap="sq">
              <a:noFill/>
              <a:prstDash val="solid"/>
              <a:miter/>
            </a:ln>
          </p:spPr>
          <p:txBody>
            <a:bodyPr/>
            <a:lstStyle/>
            <a:p>
              <a:endParaRPr lang="hu-HU"/>
            </a:p>
          </p:txBody>
        </p:sp>
      </p:grpSp>
      <p:grpSp>
        <p:nvGrpSpPr>
          <p:cNvPr id="14" name="Group 14"/>
          <p:cNvGrpSpPr/>
          <p:nvPr/>
        </p:nvGrpSpPr>
        <p:grpSpPr>
          <a:xfrm rot="-5466542">
            <a:off x="12755985" y="971838"/>
            <a:ext cx="621819" cy="241559"/>
            <a:chOff x="0" y="0"/>
            <a:chExt cx="1013460" cy="393700"/>
          </a:xfrm>
        </p:grpSpPr>
        <p:sp>
          <p:nvSpPr>
            <p:cNvPr id="15" name="Freeform 15"/>
            <p:cNvSpPr/>
            <p:nvPr/>
          </p:nvSpPr>
          <p:spPr>
            <a:xfrm>
              <a:off x="49530" y="46990"/>
              <a:ext cx="918210" cy="308610"/>
            </a:xfrm>
            <a:custGeom>
              <a:avLst/>
              <a:gdLst/>
              <a:ahLst/>
              <a:cxnLst/>
              <a:rect l="l" t="t" r="r" b="b"/>
              <a:pathLst>
                <a:path w="918210" h="308610">
                  <a:moveTo>
                    <a:pt x="124460" y="46990"/>
                  </a:moveTo>
                  <a:cubicBezTo>
                    <a:pt x="711200" y="30480"/>
                    <a:pt x="711200" y="19050"/>
                    <a:pt x="726440" y="13970"/>
                  </a:cubicBezTo>
                  <a:cubicBezTo>
                    <a:pt x="749300" y="6350"/>
                    <a:pt x="786130" y="0"/>
                    <a:pt x="812800" y="6350"/>
                  </a:cubicBezTo>
                  <a:cubicBezTo>
                    <a:pt x="839470" y="12700"/>
                    <a:pt x="869950" y="35560"/>
                    <a:pt x="885190" y="52070"/>
                  </a:cubicBezTo>
                  <a:cubicBezTo>
                    <a:pt x="896620" y="63500"/>
                    <a:pt x="902970" y="73660"/>
                    <a:pt x="906780" y="90170"/>
                  </a:cubicBezTo>
                  <a:cubicBezTo>
                    <a:pt x="913130" y="111760"/>
                    <a:pt x="918210" y="149860"/>
                    <a:pt x="909320" y="175260"/>
                  </a:cubicBezTo>
                  <a:cubicBezTo>
                    <a:pt x="901700" y="201930"/>
                    <a:pt x="881380" y="229870"/>
                    <a:pt x="859790" y="246380"/>
                  </a:cubicBezTo>
                  <a:cubicBezTo>
                    <a:pt x="838200" y="261620"/>
                    <a:pt x="801370" y="270510"/>
                    <a:pt x="777240" y="271780"/>
                  </a:cubicBezTo>
                  <a:cubicBezTo>
                    <a:pt x="760730" y="273050"/>
                    <a:pt x="749300" y="270510"/>
                    <a:pt x="735330" y="264160"/>
                  </a:cubicBezTo>
                  <a:cubicBezTo>
                    <a:pt x="713740" y="254000"/>
                    <a:pt x="681990" y="232410"/>
                    <a:pt x="668020" y="209550"/>
                  </a:cubicBezTo>
                  <a:cubicBezTo>
                    <a:pt x="652780" y="186690"/>
                    <a:pt x="643890" y="153670"/>
                    <a:pt x="646430" y="127000"/>
                  </a:cubicBezTo>
                  <a:cubicBezTo>
                    <a:pt x="648970" y="99060"/>
                    <a:pt x="661670" y="67310"/>
                    <a:pt x="679450" y="46990"/>
                  </a:cubicBezTo>
                  <a:cubicBezTo>
                    <a:pt x="698500" y="26670"/>
                    <a:pt x="732790" y="11430"/>
                    <a:pt x="754380" y="5080"/>
                  </a:cubicBezTo>
                  <a:cubicBezTo>
                    <a:pt x="770890" y="0"/>
                    <a:pt x="782320" y="0"/>
                    <a:pt x="798830" y="3810"/>
                  </a:cubicBezTo>
                  <a:cubicBezTo>
                    <a:pt x="820420" y="7620"/>
                    <a:pt x="857250" y="26670"/>
                    <a:pt x="875030" y="40640"/>
                  </a:cubicBezTo>
                  <a:cubicBezTo>
                    <a:pt x="887730" y="52070"/>
                    <a:pt x="895350" y="60960"/>
                    <a:pt x="901700" y="76200"/>
                  </a:cubicBezTo>
                  <a:cubicBezTo>
                    <a:pt x="909320" y="97790"/>
                    <a:pt x="918210" y="134620"/>
                    <a:pt x="913130" y="161290"/>
                  </a:cubicBezTo>
                  <a:cubicBezTo>
                    <a:pt x="908050" y="187960"/>
                    <a:pt x="896620" y="217170"/>
                    <a:pt x="871220" y="236220"/>
                  </a:cubicBezTo>
                  <a:cubicBezTo>
                    <a:pt x="829310" y="269240"/>
                    <a:pt x="735330" y="284480"/>
                    <a:pt x="651510" y="295910"/>
                  </a:cubicBezTo>
                  <a:cubicBezTo>
                    <a:pt x="544830" y="308610"/>
                    <a:pt x="383540" y="297180"/>
                    <a:pt x="279400" y="292100"/>
                  </a:cubicBezTo>
                  <a:cubicBezTo>
                    <a:pt x="204470" y="289560"/>
                    <a:pt x="132080" y="294640"/>
                    <a:pt x="85090" y="278130"/>
                  </a:cubicBezTo>
                  <a:cubicBezTo>
                    <a:pt x="55880" y="265430"/>
                    <a:pt x="33020" y="246380"/>
                    <a:pt x="19050" y="227330"/>
                  </a:cubicBezTo>
                  <a:cubicBezTo>
                    <a:pt x="7620" y="210820"/>
                    <a:pt x="2540" y="191770"/>
                    <a:pt x="1270" y="172720"/>
                  </a:cubicBezTo>
                  <a:cubicBezTo>
                    <a:pt x="0" y="154940"/>
                    <a:pt x="3810" y="134620"/>
                    <a:pt x="11430" y="118110"/>
                  </a:cubicBezTo>
                  <a:cubicBezTo>
                    <a:pt x="19050" y="100330"/>
                    <a:pt x="29210" y="83820"/>
                    <a:pt x="45720" y="72390"/>
                  </a:cubicBezTo>
                  <a:cubicBezTo>
                    <a:pt x="64770" y="58420"/>
                    <a:pt x="124460" y="46990"/>
                    <a:pt x="124460" y="46990"/>
                  </a:cubicBezTo>
                </a:path>
              </a:pathLst>
            </a:custGeom>
            <a:solidFill>
              <a:srgbClr val="88A3CE"/>
            </a:solidFill>
            <a:ln cap="sq">
              <a:noFill/>
              <a:prstDash val="solid"/>
              <a:miter/>
            </a:ln>
          </p:spPr>
          <p:txBody>
            <a:bodyPr/>
            <a:lstStyle/>
            <a:p>
              <a:endParaRPr lang="hu-HU"/>
            </a:p>
          </p:txBody>
        </p:sp>
      </p:grpSp>
      <p:grpSp>
        <p:nvGrpSpPr>
          <p:cNvPr id="16" name="Group 16"/>
          <p:cNvGrpSpPr/>
          <p:nvPr/>
        </p:nvGrpSpPr>
        <p:grpSpPr>
          <a:xfrm rot="-5466542">
            <a:off x="13425147" y="1315976"/>
            <a:ext cx="287533" cy="490131"/>
            <a:chOff x="0" y="0"/>
            <a:chExt cx="468630" cy="798830"/>
          </a:xfrm>
        </p:grpSpPr>
        <p:sp>
          <p:nvSpPr>
            <p:cNvPr id="17" name="Freeform 17"/>
            <p:cNvSpPr/>
            <p:nvPr/>
          </p:nvSpPr>
          <p:spPr>
            <a:xfrm>
              <a:off x="44450" y="43180"/>
              <a:ext cx="379730" cy="706120"/>
            </a:xfrm>
            <a:custGeom>
              <a:avLst/>
              <a:gdLst/>
              <a:ahLst/>
              <a:cxnLst/>
              <a:rect l="l" t="t" r="r" b="b"/>
              <a:pathLst>
                <a:path w="379730" h="706120">
                  <a:moveTo>
                    <a:pt x="236220" y="106680"/>
                  </a:moveTo>
                  <a:cubicBezTo>
                    <a:pt x="299720" y="463550"/>
                    <a:pt x="356870" y="494030"/>
                    <a:pt x="369570" y="533400"/>
                  </a:cubicBezTo>
                  <a:cubicBezTo>
                    <a:pt x="379730" y="562610"/>
                    <a:pt x="377190" y="591820"/>
                    <a:pt x="369570" y="617220"/>
                  </a:cubicBezTo>
                  <a:cubicBezTo>
                    <a:pt x="360680" y="641350"/>
                    <a:pt x="339090" y="668020"/>
                    <a:pt x="317500" y="683260"/>
                  </a:cubicBezTo>
                  <a:cubicBezTo>
                    <a:pt x="295910" y="697230"/>
                    <a:pt x="262890" y="706120"/>
                    <a:pt x="236220" y="703580"/>
                  </a:cubicBezTo>
                  <a:cubicBezTo>
                    <a:pt x="210820" y="702310"/>
                    <a:pt x="179070" y="689610"/>
                    <a:pt x="160020" y="671830"/>
                  </a:cubicBezTo>
                  <a:cubicBezTo>
                    <a:pt x="139700" y="655320"/>
                    <a:pt x="121920" y="626110"/>
                    <a:pt x="116840" y="599440"/>
                  </a:cubicBezTo>
                  <a:cubicBezTo>
                    <a:pt x="111760" y="574040"/>
                    <a:pt x="119380" y="538480"/>
                    <a:pt x="127000" y="516890"/>
                  </a:cubicBezTo>
                  <a:cubicBezTo>
                    <a:pt x="133350" y="501650"/>
                    <a:pt x="139700" y="492760"/>
                    <a:pt x="151130" y="482600"/>
                  </a:cubicBezTo>
                  <a:cubicBezTo>
                    <a:pt x="168910" y="467360"/>
                    <a:pt x="203200" y="449580"/>
                    <a:pt x="226060" y="444500"/>
                  </a:cubicBezTo>
                  <a:cubicBezTo>
                    <a:pt x="241300" y="440690"/>
                    <a:pt x="252730" y="440690"/>
                    <a:pt x="267970" y="444500"/>
                  </a:cubicBezTo>
                  <a:cubicBezTo>
                    <a:pt x="289560" y="449580"/>
                    <a:pt x="325120" y="469900"/>
                    <a:pt x="341630" y="485140"/>
                  </a:cubicBezTo>
                  <a:cubicBezTo>
                    <a:pt x="353060" y="495300"/>
                    <a:pt x="359410" y="504190"/>
                    <a:pt x="364490" y="519430"/>
                  </a:cubicBezTo>
                  <a:cubicBezTo>
                    <a:pt x="372110" y="541020"/>
                    <a:pt x="375920" y="580390"/>
                    <a:pt x="373380" y="603250"/>
                  </a:cubicBezTo>
                  <a:cubicBezTo>
                    <a:pt x="370840" y="618490"/>
                    <a:pt x="365760" y="629920"/>
                    <a:pt x="356870" y="642620"/>
                  </a:cubicBezTo>
                  <a:cubicBezTo>
                    <a:pt x="342900" y="660400"/>
                    <a:pt x="312420" y="685800"/>
                    <a:pt x="292100" y="695960"/>
                  </a:cubicBezTo>
                  <a:cubicBezTo>
                    <a:pt x="278130" y="702310"/>
                    <a:pt x="266700" y="704850"/>
                    <a:pt x="251460" y="704850"/>
                  </a:cubicBezTo>
                  <a:cubicBezTo>
                    <a:pt x="228600" y="703580"/>
                    <a:pt x="198120" y="695960"/>
                    <a:pt x="170180" y="680720"/>
                  </a:cubicBezTo>
                  <a:cubicBezTo>
                    <a:pt x="135890" y="662940"/>
                    <a:pt x="90170" y="631190"/>
                    <a:pt x="67310" y="594360"/>
                  </a:cubicBezTo>
                  <a:cubicBezTo>
                    <a:pt x="43180" y="554990"/>
                    <a:pt x="41910" y="508000"/>
                    <a:pt x="31750" y="449580"/>
                  </a:cubicBezTo>
                  <a:cubicBezTo>
                    <a:pt x="19050" y="364490"/>
                    <a:pt x="0" y="200660"/>
                    <a:pt x="6350" y="130810"/>
                  </a:cubicBezTo>
                  <a:cubicBezTo>
                    <a:pt x="10160" y="95250"/>
                    <a:pt x="15240" y="71120"/>
                    <a:pt x="27940" y="52070"/>
                  </a:cubicBezTo>
                  <a:cubicBezTo>
                    <a:pt x="38100" y="35560"/>
                    <a:pt x="52070" y="22860"/>
                    <a:pt x="69850" y="15240"/>
                  </a:cubicBezTo>
                  <a:cubicBezTo>
                    <a:pt x="91440" y="6350"/>
                    <a:pt x="125730" y="0"/>
                    <a:pt x="151130" y="7620"/>
                  </a:cubicBezTo>
                  <a:cubicBezTo>
                    <a:pt x="175260" y="13970"/>
                    <a:pt x="203200" y="35560"/>
                    <a:pt x="217170" y="54610"/>
                  </a:cubicBezTo>
                  <a:cubicBezTo>
                    <a:pt x="228600" y="69850"/>
                    <a:pt x="236220" y="106680"/>
                    <a:pt x="236220" y="106680"/>
                  </a:cubicBezTo>
                </a:path>
              </a:pathLst>
            </a:custGeom>
            <a:solidFill>
              <a:srgbClr val="88A3CE"/>
            </a:solidFill>
            <a:ln cap="sq">
              <a:noFill/>
              <a:prstDash val="solid"/>
              <a:miter/>
            </a:ln>
          </p:spPr>
          <p:txBody>
            <a:bodyPr/>
            <a:lstStyle/>
            <a:p>
              <a:endParaRPr lang="hu-HU"/>
            </a:p>
          </p:txBody>
        </p:sp>
      </p:grpSp>
      <p:sp>
        <p:nvSpPr>
          <p:cNvPr id="18" name="Freeform 18"/>
          <p:cNvSpPr/>
          <p:nvPr/>
        </p:nvSpPr>
        <p:spPr>
          <a:xfrm>
            <a:off x="7545833" y="4229100"/>
            <a:ext cx="3196333" cy="5539759"/>
          </a:xfrm>
          <a:custGeom>
            <a:avLst/>
            <a:gdLst/>
            <a:ahLst/>
            <a:cxnLst/>
            <a:rect l="l" t="t" r="r" b="b"/>
            <a:pathLst>
              <a:path w="3196333" h="5539759">
                <a:moveTo>
                  <a:pt x="0" y="0"/>
                </a:moveTo>
                <a:lnTo>
                  <a:pt x="3196334" y="0"/>
                </a:lnTo>
                <a:lnTo>
                  <a:pt x="3196334" y="5539759"/>
                </a:lnTo>
                <a:lnTo>
                  <a:pt x="0" y="55397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hu-HU"/>
          </a:p>
        </p:txBody>
      </p:sp>
      <p:sp>
        <p:nvSpPr>
          <p:cNvPr id="19" name="TextBox 19"/>
          <p:cNvSpPr txBox="1"/>
          <p:nvPr/>
        </p:nvSpPr>
        <p:spPr>
          <a:xfrm>
            <a:off x="4335907" y="1216956"/>
            <a:ext cx="9616186" cy="2671180"/>
          </a:xfrm>
          <a:prstGeom prst="rect">
            <a:avLst/>
          </a:prstGeom>
        </p:spPr>
        <p:txBody>
          <a:bodyPr lIns="0" tIns="0" rIns="0" bIns="0" rtlCol="0" anchor="t">
            <a:spAutoFit/>
          </a:bodyPr>
          <a:lstStyle/>
          <a:p>
            <a:pPr algn="ctr">
              <a:lnSpc>
                <a:spcPts val="10780"/>
              </a:lnSpc>
            </a:pPr>
            <a:r>
              <a:rPr lang="en-US" sz="7700">
                <a:solidFill>
                  <a:srgbClr val="3B365F"/>
                </a:solidFill>
                <a:latin typeface="TAN Headline"/>
                <a:ea typeface="TAN Headline"/>
                <a:cs typeface="TAN Headline"/>
                <a:sym typeface="TAN Headline"/>
              </a:rPr>
              <a:t>Thank you for your attention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462621" flipH="1">
            <a:off x="6813133" y="3008772"/>
            <a:ext cx="6147323" cy="3858541"/>
          </a:xfrm>
          <a:custGeom>
            <a:avLst/>
            <a:gdLst/>
            <a:ahLst/>
            <a:cxnLst/>
            <a:rect l="l" t="t" r="r" b="b"/>
            <a:pathLst>
              <a:path w="6147323" h="3858541">
                <a:moveTo>
                  <a:pt x="6147322" y="0"/>
                </a:moveTo>
                <a:lnTo>
                  <a:pt x="0" y="0"/>
                </a:lnTo>
                <a:lnTo>
                  <a:pt x="0" y="3858541"/>
                </a:lnTo>
                <a:lnTo>
                  <a:pt x="6147322" y="3858541"/>
                </a:lnTo>
                <a:lnTo>
                  <a:pt x="614732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rot="-1231499" flipH="1">
            <a:off x="11827392" y="5103056"/>
            <a:ext cx="6985001" cy="4384333"/>
          </a:xfrm>
          <a:custGeom>
            <a:avLst/>
            <a:gdLst/>
            <a:ahLst/>
            <a:cxnLst/>
            <a:rect l="l" t="t" r="r" b="b"/>
            <a:pathLst>
              <a:path w="6985001" h="4384333">
                <a:moveTo>
                  <a:pt x="6985001" y="0"/>
                </a:moveTo>
                <a:lnTo>
                  <a:pt x="0" y="0"/>
                </a:lnTo>
                <a:lnTo>
                  <a:pt x="0" y="4384334"/>
                </a:lnTo>
                <a:lnTo>
                  <a:pt x="6985001" y="4384334"/>
                </a:lnTo>
                <a:lnTo>
                  <a:pt x="698500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4" name="Freeform 4"/>
          <p:cNvSpPr/>
          <p:nvPr/>
        </p:nvSpPr>
        <p:spPr>
          <a:xfrm rot="-941930" flipH="1">
            <a:off x="672835" y="1154898"/>
            <a:ext cx="6138304" cy="3852880"/>
          </a:xfrm>
          <a:custGeom>
            <a:avLst/>
            <a:gdLst/>
            <a:ahLst/>
            <a:cxnLst/>
            <a:rect l="l" t="t" r="r" b="b"/>
            <a:pathLst>
              <a:path w="6138304" h="3852880">
                <a:moveTo>
                  <a:pt x="6138304" y="0"/>
                </a:moveTo>
                <a:lnTo>
                  <a:pt x="0" y="0"/>
                </a:lnTo>
                <a:lnTo>
                  <a:pt x="0" y="3852879"/>
                </a:lnTo>
                <a:lnTo>
                  <a:pt x="6138304" y="3852879"/>
                </a:lnTo>
                <a:lnTo>
                  <a:pt x="613830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5" name="Freeform 5"/>
          <p:cNvSpPr/>
          <p:nvPr/>
        </p:nvSpPr>
        <p:spPr>
          <a:xfrm>
            <a:off x="777332" y="4540963"/>
            <a:ext cx="2428154" cy="8002923"/>
          </a:xfrm>
          <a:custGeom>
            <a:avLst/>
            <a:gdLst/>
            <a:ahLst/>
            <a:cxnLst/>
            <a:rect l="l" t="t" r="r" b="b"/>
            <a:pathLst>
              <a:path w="2428154" h="8002923">
                <a:moveTo>
                  <a:pt x="0" y="0"/>
                </a:moveTo>
                <a:lnTo>
                  <a:pt x="2428153" y="0"/>
                </a:lnTo>
                <a:lnTo>
                  <a:pt x="2428153" y="8002923"/>
                </a:lnTo>
                <a:lnTo>
                  <a:pt x="0" y="8002923"/>
                </a:lnTo>
                <a:lnTo>
                  <a:pt x="0" y="0"/>
                </a:lnTo>
                <a:close/>
              </a:path>
            </a:pathLst>
          </a:custGeom>
          <a:blipFill>
            <a:blip r:embed="rId4">
              <a:extLst>
                <a:ext uri="{96DAC541-7B7A-43D3-8B79-37D633B846F1}">
                  <asvg:svgBlip xmlns:asvg="http://schemas.microsoft.com/office/drawing/2016/SVG/main" r:embed="rId5"/>
                </a:ext>
              </a:extLst>
            </a:blip>
            <a:stretch>
              <a:fillRect r="-184644"/>
            </a:stretch>
          </a:blipFill>
        </p:spPr>
        <p:txBody>
          <a:bodyPr/>
          <a:lstStyle/>
          <a:p>
            <a:endParaRPr lang="hu-HU"/>
          </a:p>
        </p:txBody>
      </p:sp>
      <p:grpSp>
        <p:nvGrpSpPr>
          <p:cNvPr id="6" name="Group 6"/>
          <p:cNvGrpSpPr/>
          <p:nvPr/>
        </p:nvGrpSpPr>
        <p:grpSpPr>
          <a:xfrm>
            <a:off x="553376" y="3306523"/>
            <a:ext cx="558165" cy="1234440"/>
            <a:chOff x="0" y="0"/>
            <a:chExt cx="744220" cy="1645920"/>
          </a:xfrm>
        </p:grpSpPr>
        <p:sp>
          <p:nvSpPr>
            <p:cNvPr id="7" name="Freeform 7"/>
            <p:cNvSpPr/>
            <p:nvPr/>
          </p:nvSpPr>
          <p:spPr>
            <a:xfrm>
              <a:off x="38100" y="49530"/>
              <a:ext cx="656590" cy="1548130"/>
            </a:xfrm>
            <a:custGeom>
              <a:avLst/>
              <a:gdLst/>
              <a:ahLst/>
              <a:cxnLst/>
              <a:rect l="l" t="t" r="r" b="b"/>
              <a:pathLst>
                <a:path w="656590" h="1548130">
                  <a:moveTo>
                    <a:pt x="177800" y="66040"/>
                  </a:moveTo>
                  <a:cubicBezTo>
                    <a:pt x="292100" y="551180"/>
                    <a:pt x="332740" y="689610"/>
                    <a:pt x="368300" y="783590"/>
                  </a:cubicBezTo>
                  <a:cubicBezTo>
                    <a:pt x="392430" y="848360"/>
                    <a:pt x="421640" y="887730"/>
                    <a:pt x="441960" y="944880"/>
                  </a:cubicBezTo>
                  <a:cubicBezTo>
                    <a:pt x="463550" y="1008380"/>
                    <a:pt x="467360" y="1084580"/>
                    <a:pt x="488950" y="1148080"/>
                  </a:cubicBezTo>
                  <a:cubicBezTo>
                    <a:pt x="509270" y="1207770"/>
                    <a:pt x="535940" y="1270000"/>
                    <a:pt x="565150" y="1315720"/>
                  </a:cubicBezTo>
                  <a:cubicBezTo>
                    <a:pt x="589280" y="1352550"/>
                    <a:pt x="632460" y="1384300"/>
                    <a:pt x="645160" y="1407160"/>
                  </a:cubicBezTo>
                  <a:cubicBezTo>
                    <a:pt x="651510" y="1418590"/>
                    <a:pt x="654050" y="1424940"/>
                    <a:pt x="655320" y="1436370"/>
                  </a:cubicBezTo>
                  <a:cubicBezTo>
                    <a:pt x="656590" y="1451610"/>
                    <a:pt x="651510" y="1480820"/>
                    <a:pt x="645160" y="1496060"/>
                  </a:cubicBezTo>
                  <a:cubicBezTo>
                    <a:pt x="641350" y="1506220"/>
                    <a:pt x="636270" y="1512570"/>
                    <a:pt x="627380" y="1520190"/>
                  </a:cubicBezTo>
                  <a:cubicBezTo>
                    <a:pt x="614680" y="1530350"/>
                    <a:pt x="590550" y="1543050"/>
                    <a:pt x="571500" y="1545590"/>
                  </a:cubicBezTo>
                  <a:cubicBezTo>
                    <a:pt x="553720" y="1546860"/>
                    <a:pt x="529590" y="1541780"/>
                    <a:pt x="513080" y="1531620"/>
                  </a:cubicBezTo>
                  <a:cubicBezTo>
                    <a:pt x="496570" y="1522730"/>
                    <a:pt x="481330" y="1501140"/>
                    <a:pt x="473710" y="1485900"/>
                  </a:cubicBezTo>
                  <a:cubicBezTo>
                    <a:pt x="468630" y="1475740"/>
                    <a:pt x="467360" y="1468120"/>
                    <a:pt x="467360" y="1456690"/>
                  </a:cubicBezTo>
                  <a:cubicBezTo>
                    <a:pt x="468630" y="1440180"/>
                    <a:pt x="472440" y="1413510"/>
                    <a:pt x="483870" y="1398270"/>
                  </a:cubicBezTo>
                  <a:cubicBezTo>
                    <a:pt x="494030" y="1381760"/>
                    <a:pt x="516890" y="1367790"/>
                    <a:pt x="532130" y="1361440"/>
                  </a:cubicBezTo>
                  <a:cubicBezTo>
                    <a:pt x="542290" y="1357630"/>
                    <a:pt x="552450" y="1356360"/>
                    <a:pt x="562610" y="1356360"/>
                  </a:cubicBezTo>
                  <a:cubicBezTo>
                    <a:pt x="571500" y="1356360"/>
                    <a:pt x="581660" y="1357630"/>
                    <a:pt x="591820" y="1361440"/>
                  </a:cubicBezTo>
                  <a:cubicBezTo>
                    <a:pt x="607060" y="1367790"/>
                    <a:pt x="629920" y="1385570"/>
                    <a:pt x="640080" y="1398270"/>
                  </a:cubicBezTo>
                  <a:cubicBezTo>
                    <a:pt x="647700" y="1407160"/>
                    <a:pt x="650240" y="1414780"/>
                    <a:pt x="652780" y="1426210"/>
                  </a:cubicBezTo>
                  <a:cubicBezTo>
                    <a:pt x="656590" y="1441450"/>
                    <a:pt x="656590" y="1468120"/>
                    <a:pt x="650240" y="1485900"/>
                  </a:cubicBezTo>
                  <a:cubicBezTo>
                    <a:pt x="642620" y="1503680"/>
                    <a:pt x="623570" y="1522730"/>
                    <a:pt x="610870" y="1531620"/>
                  </a:cubicBezTo>
                  <a:cubicBezTo>
                    <a:pt x="600710" y="1539240"/>
                    <a:pt x="593090" y="1541780"/>
                    <a:pt x="581660" y="1543050"/>
                  </a:cubicBezTo>
                  <a:cubicBezTo>
                    <a:pt x="566420" y="1545590"/>
                    <a:pt x="543560" y="1548130"/>
                    <a:pt x="521970" y="1536700"/>
                  </a:cubicBezTo>
                  <a:cubicBezTo>
                    <a:pt x="480060" y="1515110"/>
                    <a:pt x="412750" y="1418590"/>
                    <a:pt x="379730" y="1365250"/>
                  </a:cubicBezTo>
                  <a:cubicBezTo>
                    <a:pt x="355600" y="1327150"/>
                    <a:pt x="347980" y="1300480"/>
                    <a:pt x="331470" y="1254760"/>
                  </a:cubicBezTo>
                  <a:cubicBezTo>
                    <a:pt x="306070" y="1182370"/>
                    <a:pt x="283210" y="1068070"/>
                    <a:pt x="251460" y="967740"/>
                  </a:cubicBezTo>
                  <a:cubicBezTo>
                    <a:pt x="217170" y="855980"/>
                    <a:pt x="160020" y="718820"/>
                    <a:pt x="129540" y="613410"/>
                  </a:cubicBezTo>
                  <a:cubicBezTo>
                    <a:pt x="104140" y="530860"/>
                    <a:pt x="90170" y="469900"/>
                    <a:pt x="72390" y="387350"/>
                  </a:cubicBezTo>
                  <a:cubicBezTo>
                    <a:pt x="50800" y="289560"/>
                    <a:pt x="0" y="121920"/>
                    <a:pt x="12700" y="63500"/>
                  </a:cubicBezTo>
                  <a:cubicBezTo>
                    <a:pt x="19050" y="38100"/>
                    <a:pt x="31750" y="25400"/>
                    <a:pt x="48260" y="13970"/>
                  </a:cubicBezTo>
                  <a:cubicBezTo>
                    <a:pt x="63500" y="3810"/>
                    <a:pt x="88900" y="0"/>
                    <a:pt x="106680" y="1270"/>
                  </a:cubicBezTo>
                  <a:cubicBezTo>
                    <a:pt x="120650" y="2540"/>
                    <a:pt x="133350" y="6350"/>
                    <a:pt x="144780" y="16510"/>
                  </a:cubicBezTo>
                  <a:cubicBezTo>
                    <a:pt x="157480" y="26670"/>
                    <a:pt x="177800" y="66040"/>
                    <a:pt x="177800" y="66040"/>
                  </a:cubicBezTo>
                </a:path>
              </a:pathLst>
            </a:custGeom>
            <a:solidFill>
              <a:srgbClr val="94AAB8"/>
            </a:solidFill>
            <a:ln cap="sq">
              <a:noFill/>
              <a:prstDash val="solid"/>
              <a:miter/>
            </a:ln>
          </p:spPr>
          <p:txBody>
            <a:bodyPr/>
            <a:lstStyle/>
            <a:p>
              <a:endParaRPr lang="hu-HU"/>
            </a:p>
          </p:txBody>
        </p:sp>
      </p:grpSp>
      <p:grpSp>
        <p:nvGrpSpPr>
          <p:cNvPr id="8" name="Group 8"/>
          <p:cNvGrpSpPr/>
          <p:nvPr/>
        </p:nvGrpSpPr>
        <p:grpSpPr>
          <a:xfrm>
            <a:off x="1111541" y="4607219"/>
            <a:ext cx="194310" cy="197167"/>
            <a:chOff x="0" y="0"/>
            <a:chExt cx="259080" cy="262890"/>
          </a:xfrm>
        </p:grpSpPr>
        <p:sp>
          <p:nvSpPr>
            <p:cNvPr id="9" name="Freeform 9"/>
            <p:cNvSpPr/>
            <p:nvPr/>
          </p:nvSpPr>
          <p:spPr>
            <a:xfrm>
              <a:off x="43180" y="46990"/>
              <a:ext cx="161290" cy="167640"/>
            </a:xfrm>
            <a:custGeom>
              <a:avLst/>
              <a:gdLst/>
              <a:ahLst/>
              <a:cxnLst/>
              <a:rect l="l" t="t" r="r" b="b"/>
              <a:pathLst>
                <a:path w="161290" h="167640">
                  <a:moveTo>
                    <a:pt x="161290" y="58420"/>
                  </a:moveTo>
                  <a:cubicBezTo>
                    <a:pt x="157480" y="116840"/>
                    <a:pt x="133350" y="147320"/>
                    <a:pt x="115570" y="157480"/>
                  </a:cubicBezTo>
                  <a:cubicBezTo>
                    <a:pt x="104140" y="165100"/>
                    <a:pt x="91440" y="167640"/>
                    <a:pt x="77470" y="165100"/>
                  </a:cubicBezTo>
                  <a:cubicBezTo>
                    <a:pt x="57150" y="161290"/>
                    <a:pt x="22860" y="144780"/>
                    <a:pt x="11430" y="125730"/>
                  </a:cubicBezTo>
                  <a:cubicBezTo>
                    <a:pt x="0" y="105410"/>
                    <a:pt x="1270" y="67310"/>
                    <a:pt x="7620" y="48260"/>
                  </a:cubicBezTo>
                  <a:cubicBezTo>
                    <a:pt x="11430" y="34290"/>
                    <a:pt x="19050" y="25400"/>
                    <a:pt x="31750" y="17780"/>
                  </a:cubicBezTo>
                  <a:cubicBezTo>
                    <a:pt x="48260" y="7620"/>
                    <a:pt x="87630" y="0"/>
                    <a:pt x="106680" y="3810"/>
                  </a:cubicBezTo>
                  <a:cubicBezTo>
                    <a:pt x="120650" y="6350"/>
                    <a:pt x="140970" y="24130"/>
                    <a:pt x="140970" y="24130"/>
                  </a:cubicBezTo>
                </a:path>
              </a:pathLst>
            </a:custGeom>
            <a:solidFill>
              <a:srgbClr val="94AAB8"/>
            </a:solidFill>
            <a:ln cap="sq">
              <a:noFill/>
              <a:prstDash val="solid"/>
              <a:miter/>
            </a:ln>
          </p:spPr>
          <p:txBody>
            <a:bodyPr/>
            <a:lstStyle/>
            <a:p>
              <a:endParaRPr lang="hu-HU"/>
            </a:p>
          </p:txBody>
        </p:sp>
      </p:grpSp>
      <p:grpSp>
        <p:nvGrpSpPr>
          <p:cNvPr id="10" name="Group 10"/>
          <p:cNvGrpSpPr/>
          <p:nvPr/>
        </p:nvGrpSpPr>
        <p:grpSpPr>
          <a:xfrm>
            <a:off x="6230572" y="1578020"/>
            <a:ext cx="644843" cy="566738"/>
            <a:chOff x="0" y="0"/>
            <a:chExt cx="859790" cy="755650"/>
          </a:xfrm>
        </p:grpSpPr>
        <p:sp>
          <p:nvSpPr>
            <p:cNvPr id="11" name="Freeform 11"/>
            <p:cNvSpPr/>
            <p:nvPr/>
          </p:nvSpPr>
          <p:spPr>
            <a:xfrm>
              <a:off x="50800" y="45720"/>
              <a:ext cx="760730" cy="659130"/>
            </a:xfrm>
            <a:custGeom>
              <a:avLst/>
              <a:gdLst/>
              <a:ahLst/>
              <a:cxnLst/>
              <a:rect l="l" t="t" r="r" b="b"/>
              <a:pathLst>
                <a:path w="760730" h="659130">
                  <a:moveTo>
                    <a:pt x="123190" y="10160"/>
                  </a:moveTo>
                  <a:cubicBezTo>
                    <a:pt x="515620" y="285750"/>
                    <a:pt x="695960" y="443230"/>
                    <a:pt x="739140" y="508000"/>
                  </a:cubicBezTo>
                  <a:cubicBezTo>
                    <a:pt x="754380" y="530860"/>
                    <a:pt x="758190" y="544830"/>
                    <a:pt x="758190" y="563880"/>
                  </a:cubicBezTo>
                  <a:cubicBezTo>
                    <a:pt x="758190" y="582930"/>
                    <a:pt x="751840" y="604520"/>
                    <a:pt x="740410" y="619760"/>
                  </a:cubicBezTo>
                  <a:cubicBezTo>
                    <a:pt x="728980" y="635000"/>
                    <a:pt x="709930" y="648970"/>
                    <a:pt x="692150" y="654050"/>
                  </a:cubicBezTo>
                  <a:cubicBezTo>
                    <a:pt x="673100" y="659130"/>
                    <a:pt x="650240" y="657860"/>
                    <a:pt x="632460" y="651510"/>
                  </a:cubicBezTo>
                  <a:cubicBezTo>
                    <a:pt x="614680" y="645160"/>
                    <a:pt x="596900" y="626110"/>
                    <a:pt x="586740" y="613410"/>
                  </a:cubicBezTo>
                  <a:cubicBezTo>
                    <a:pt x="580390" y="604520"/>
                    <a:pt x="576580" y="596900"/>
                    <a:pt x="575310" y="585470"/>
                  </a:cubicBezTo>
                  <a:cubicBezTo>
                    <a:pt x="572770" y="570230"/>
                    <a:pt x="575310" y="542290"/>
                    <a:pt x="581660" y="527050"/>
                  </a:cubicBezTo>
                  <a:cubicBezTo>
                    <a:pt x="585470" y="516890"/>
                    <a:pt x="589280" y="509270"/>
                    <a:pt x="598170" y="501650"/>
                  </a:cubicBezTo>
                  <a:cubicBezTo>
                    <a:pt x="609600" y="491490"/>
                    <a:pt x="631190" y="476250"/>
                    <a:pt x="648970" y="473710"/>
                  </a:cubicBezTo>
                  <a:cubicBezTo>
                    <a:pt x="668020" y="469900"/>
                    <a:pt x="693420" y="476250"/>
                    <a:pt x="708660" y="482600"/>
                  </a:cubicBezTo>
                  <a:cubicBezTo>
                    <a:pt x="718820" y="486410"/>
                    <a:pt x="725170" y="492760"/>
                    <a:pt x="732790" y="500380"/>
                  </a:cubicBezTo>
                  <a:cubicBezTo>
                    <a:pt x="739140" y="506730"/>
                    <a:pt x="745490" y="514350"/>
                    <a:pt x="749300" y="524510"/>
                  </a:cubicBezTo>
                  <a:cubicBezTo>
                    <a:pt x="754380" y="539750"/>
                    <a:pt x="760730" y="565150"/>
                    <a:pt x="756920" y="584200"/>
                  </a:cubicBezTo>
                  <a:cubicBezTo>
                    <a:pt x="753110" y="601980"/>
                    <a:pt x="740410" y="622300"/>
                    <a:pt x="726440" y="635000"/>
                  </a:cubicBezTo>
                  <a:cubicBezTo>
                    <a:pt x="712470" y="646430"/>
                    <a:pt x="690880" y="656590"/>
                    <a:pt x="671830" y="657860"/>
                  </a:cubicBezTo>
                  <a:cubicBezTo>
                    <a:pt x="652780" y="659130"/>
                    <a:pt x="638810" y="656590"/>
                    <a:pt x="614680" y="642620"/>
                  </a:cubicBezTo>
                  <a:cubicBezTo>
                    <a:pt x="543560" y="601980"/>
                    <a:pt x="378460" y="389890"/>
                    <a:pt x="266700" y="299720"/>
                  </a:cubicBezTo>
                  <a:cubicBezTo>
                    <a:pt x="180340" y="229870"/>
                    <a:pt x="49530" y="182880"/>
                    <a:pt x="16510" y="135890"/>
                  </a:cubicBezTo>
                  <a:cubicBezTo>
                    <a:pt x="1270" y="115570"/>
                    <a:pt x="0" y="95250"/>
                    <a:pt x="0" y="77470"/>
                  </a:cubicBezTo>
                  <a:cubicBezTo>
                    <a:pt x="1270" y="63500"/>
                    <a:pt x="5080" y="50800"/>
                    <a:pt x="13970" y="39370"/>
                  </a:cubicBezTo>
                  <a:cubicBezTo>
                    <a:pt x="24130" y="25400"/>
                    <a:pt x="44450" y="8890"/>
                    <a:pt x="63500" y="5080"/>
                  </a:cubicBezTo>
                  <a:cubicBezTo>
                    <a:pt x="81280" y="0"/>
                    <a:pt x="123190" y="10160"/>
                    <a:pt x="123190" y="10160"/>
                  </a:cubicBezTo>
                </a:path>
              </a:pathLst>
            </a:custGeom>
            <a:solidFill>
              <a:srgbClr val="94AAB8"/>
            </a:solidFill>
            <a:ln cap="sq">
              <a:noFill/>
              <a:prstDash val="solid"/>
              <a:miter/>
            </a:ln>
          </p:spPr>
          <p:txBody>
            <a:bodyPr/>
            <a:lstStyle/>
            <a:p>
              <a:endParaRPr lang="hu-HU"/>
            </a:p>
          </p:txBody>
        </p:sp>
      </p:grpSp>
      <p:grpSp>
        <p:nvGrpSpPr>
          <p:cNvPr id="12" name="Group 12"/>
          <p:cNvGrpSpPr/>
          <p:nvPr/>
        </p:nvGrpSpPr>
        <p:grpSpPr>
          <a:xfrm rot="-961911">
            <a:off x="7202455" y="5992562"/>
            <a:ext cx="754380" cy="1043940"/>
            <a:chOff x="0" y="0"/>
            <a:chExt cx="1005840" cy="1391920"/>
          </a:xfrm>
        </p:grpSpPr>
        <p:sp>
          <p:nvSpPr>
            <p:cNvPr id="13" name="Freeform 13"/>
            <p:cNvSpPr/>
            <p:nvPr/>
          </p:nvSpPr>
          <p:spPr>
            <a:xfrm>
              <a:off x="46990" y="48260"/>
              <a:ext cx="909320" cy="1294130"/>
            </a:xfrm>
            <a:custGeom>
              <a:avLst/>
              <a:gdLst/>
              <a:ahLst/>
              <a:cxnLst/>
              <a:rect l="l" t="t" r="r" b="b"/>
              <a:pathLst>
                <a:path w="909320" h="1294130">
                  <a:moveTo>
                    <a:pt x="170180" y="63500"/>
                  </a:moveTo>
                  <a:cubicBezTo>
                    <a:pt x="335280" y="577850"/>
                    <a:pt x="342900" y="585470"/>
                    <a:pt x="367030" y="617220"/>
                  </a:cubicBezTo>
                  <a:cubicBezTo>
                    <a:pt x="408940" y="676910"/>
                    <a:pt x="491490" y="770890"/>
                    <a:pt x="570230" y="852170"/>
                  </a:cubicBezTo>
                  <a:cubicBezTo>
                    <a:pt x="662940" y="948690"/>
                    <a:pt x="858520" y="1084580"/>
                    <a:pt x="895350" y="1150620"/>
                  </a:cubicBezTo>
                  <a:cubicBezTo>
                    <a:pt x="908050" y="1174750"/>
                    <a:pt x="909320" y="1191260"/>
                    <a:pt x="906780" y="1210310"/>
                  </a:cubicBezTo>
                  <a:cubicBezTo>
                    <a:pt x="904240" y="1229360"/>
                    <a:pt x="894080" y="1250950"/>
                    <a:pt x="880110" y="1264920"/>
                  </a:cubicBezTo>
                  <a:cubicBezTo>
                    <a:pt x="867410" y="1277620"/>
                    <a:pt x="842010" y="1287780"/>
                    <a:pt x="826770" y="1291590"/>
                  </a:cubicBezTo>
                  <a:cubicBezTo>
                    <a:pt x="815340" y="1294130"/>
                    <a:pt x="806450" y="1294130"/>
                    <a:pt x="796290" y="1291590"/>
                  </a:cubicBezTo>
                  <a:cubicBezTo>
                    <a:pt x="779780" y="1286510"/>
                    <a:pt x="755650" y="1276350"/>
                    <a:pt x="742950" y="1261110"/>
                  </a:cubicBezTo>
                  <a:cubicBezTo>
                    <a:pt x="730250" y="1247140"/>
                    <a:pt x="721360" y="1221740"/>
                    <a:pt x="718820" y="1206500"/>
                  </a:cubicBezTo>
                  <a:cubicBezTo>
                    <a:pt x="716280" y="1195070"/>
                    <a:pt x="717550" y="1186180"/>
                    <a:pt x="721360" y="1176020"/>
                  </a:cubicBezTo>
                  <a:cubicBezTo>
                    <a:pt x="726440" y="1160780"/>
                    <a:pt x="741680" y="1135380"/>
                    <a:pt x="753110" y="1125220"/>
                  </a:cubicBezTo>
                  <a:cubicBezTo>
                    <a:pt x="762000" y="1116330"/>
                    <a:pt x="768350" y="1112520"/>
                    <a:pt x="779780" y="1108710"/>
                  </a:cubicBezTo>
                  <a:cubicBezTo>
                    <a:pt x="795020" y="1104900"/>
                    <a:pt x="821690" y="1102360"/>
                    <a:pt x="839470" y="1107440"/>
                  </a:cubicBezTo>
                  <a:cubicBezTo>
                    <a:pt x="858520" y="1112520"/>
                    <a:pt x="878840" y="1130300"/>
                    <a:pt x="889000" y="1141730"/>
                  </a:cubicBezTo>
                  <a:cubicBezTo>
                    <a:pt x="896620" y="1150620"/>
                    <a:pt x="900430" y="1158240"/>
                    <a:pt x="902970" y="1169670"/>
                  </a:cubicBezTo>
                  <a:cubicBezTo>
                    <a:pt x="906780" y="1184910"/>
                    <a:pt x="908050" y="1211580"/>
                    <a:pt x="901700" y="1229360"/>
                  </a:cubicBezTo>
                  <a:cubicBezTo>
                    <a:pt x="895350" y="1248410"/>
                    <a:pt x="880110" y="1267460"/>
                    <a:pt x="864870" y="1277620"/>
                  </a:cubicBezTo>
                  <a:cubicBezTo>
                    <a:pt x="848360" y="1287780"/>
                    <a:pt x="825500" y="1294130"/>
                    <a:pt x="806450" y="1292860"/>
                  </a:cubicBezTo>
                  <a:cubicBezTo>
                    <a:pt x="787400" y="1290320"/>
                    <a:pt x="774700" y="1283970"/>
                    <a:pt x="750570" y="1268730"/>
                  </a:cubicBezTo>
                  <a:cubicBezTo>
                    <a:pt x="690880" y="1230630"/>
                    <a:pt x="560070" y="1108710"/>
                    <a:pt x="472440" y="1019810"/>
                  </a:cubicBezTo>
                  <a:cubicBezTo>
                    <a:pt x="383540" y="930910"/>
                    <a:pt x="283210" y="821690"/>
                    <a:pt x="222250" y="735330"/>
                  </a:cubicBezTo>
                  <a:cubicBezTo>
                    <a:pt x="177800" y="671830"/>
                    <a:pt x="154940" y="633730"/>
                    <a:pt x="124460" y="558800"/>
                  </a:cubicBezTo>
                  <a:cubicBezTo>
                    <a:pt x="77470" y="441960"/>
                    <a:pt x="0" y="171450"/>
                    <a:pt x="3810" y="90170"/>
                  </a:cubicBezTo>
                  <a:cubicBezTo>
                    <a:pt x="3810" y="62230"/>
                    <a:pt x="10160" y="46990"/>
                    <a:pt x="22860" y="33020"/>
                  </a:cubicBezTo>
                  <a:cubicBezTo>
                    <a:pt x="34290" y="17780"/>
                    <a:pt x="55880" y="6350"/>
                    <a:pt x="74930" y="2540"/>
                  </a:cubicBezTo>
                  <a:cubicBezTo>
                    <a:pt x="93980" y="0"/>
                    <a:pt x="118110" y="5080"/>
                    <a:pt x="134620" y="15240"/>
                  </a:cubicBezTo>
                  <a:cubicBezTo>
                    <a:pt x="149860" y="25400"/>
                    <a:pt x="170180" y="63500"/>
                    <a:pt x="170180" y="63500"/>
                  </a:cubicBezTo>
                </a:path>
              </a:pathLst>
            </a:custGeom>
            <a:solidFill>
              <a:srgbClr val="94AAB8"/>
            </a:solidFill>
            <a:ln cap="sq">
              <a:noFill/>
              <a:prstDash val="solid"/>
              <a:miter/>
            </a:ln>
          </p:spPr>
          <p:txBody>
            <a:bodyPr/>
            <a:lstStyle/>
            <a:p>
              <a:endParaRPr lang="hu-HU"/>
            </a:p>
          </p:txBody>
        </p:sp>
      </p:grpSp>
      <p:grpSp>
        <p:nvGrpSpPr>
          <p:cNvPr id="14" name="Group 14"/>
          <p:cNvGrpSpPr/>
          <p:nvPr/>
        </p:nvGrpSpPr>
        <p:grpSpPr>
          <a:xfrm rot="-640064">
            <a:off x="8154024" y="6886247"/>
            <a:ext cx="199072" cy="194310"/>
            <a:chOff x="0" y="0"/>
            <a:chExt cx="265430" cy="259080"/>
          </a:xfrm>
        </p:grpSpPr>
        <p:sp>
          <p:nvSpPr>
            <p:cNvPr id="15" name="Freeform 15"/>
            <p:cNvSpPr/>
            <p:nvPr/>
          </p:nvSpPr>
          <p:spPr>
            <a:xfrm>
              <a:off x="49530" y="49530"/>
              <a:ext cx="162560" cy="167640"/>
            </a:xfrm>
            <a:custGeom>
              <a:avLst/>
              <a:gdLst/>
              <a:ahLst/>
              <a:cxnLst/>
              <a:rect l="l" t="t" r="r" b="b"/>
              <a:pathLst>
                <a:path w="162560" h="167640">
                  <a:moveTo>
                    <a:pt x="162560" y="58420"/>
                  </a:moveTo>
                  <a:cubicBezTo>
                    <a:pt x="158750" y="116840"/>
                    <a:pt x="138430" y="148590"/>
                    <a:pt x="116840" y="158750"/>
                  </a:cubicBezTo>
                  <a:cubicBezTo>
                    <a:pt x="96520" y="167640"/>
                    <a:pt x="58420" y="161290"/>
                    <a:pt x="40640" y="153670"/>
                  </a:cubicBezTo>
                  <a:cubicBezTo>
                    <a:pt x="27940" y="147320"/>
                    <a:pt x="19050" y="137160"/>
                    <a:pt x="12700" y="125730"/>
                  </a:cubicBezTo>
                  <a:cubicBezTo>
                    <a:pt x="6350" y="114300"/>
                    <a:pt x="0" y="102870"/>
                    <a:pt x="1270" y="87630"/>
                  </a:cubicBezTo>
                  <a:cubicBezTo>
                    <a:pt x="2540" y="68580"/>
                    <a:pt x="17780" y="31750"/>
                    <a:pt x="33020" y="17780"/>
                  </a:cubicBezTo>
                  <a:cubicBezTo>
                    <a:pt x="41910" y="7620"/>
                    <a:pt x="54610" y="2540"/>
                    <a:pt x="68580" y="1270"/>
                  </a:cubicBezTo>
                  <a:cubicBezTo>
                    <a:pt x="88900" y="0"/>
                    <a:pt x="142240" y="24130"/>
                    <a:pt x="142240" y="24130"/>
                  </a:cubicBezTo>
                </a:path>
              </a:pathLst>
            </a:custGeom>
            <a:solidFill>
              <a:srgbClr val="94AAB8"/>
            </a:solidFill>
            <a:ln cap="sq">
              <a:noFill/>
              <a:prstDash val="solid"/>
              <a:miter/>
            </a:ln>
          </p:spPr>
          <p:txBody>
            <a:bodyPr/>
            <a:lstStyle/>
            <a:p>
              <a:endParaRPr lang="hu-HU"/>
            </a:p>
          </p:txBody>
        </p:sp>
      </p:grpSp>
      <p:grpSp>
        <p:nvGrpSpPr>
          <p:cNvPr id="16" name="Group 16"/>
          <p:cNvGrpSpPr/>
          <p:nvPr/>
        </p:nvGrpSpPr>
        <p:grpSpPr>
          <a:xfrm rot="277042">
            <a:off x="12519350" y="4015446"/>
            <a:ext cx="644843" cy="566738"/>
            <a:chOff x="0" y="0"/>
            <a:chExt cx="859790" cy="755650"/>
          </a:xfrm>
        </p:grpSpPr>
        <p:sp>
          <p:nvSpPr>
            <p:cNvPr id="17" name="Freeform 17"/>
            <p:cNvSpPr/>
            <p:nvPr/>
          </p:nvSpPr>
          <p:spPr>
            <a:xfrm>
              <a:off x="50800" y="45720"/>
              <a:ext cx="760730" cy="659130"/>
            </a:xfrm>
            <a:custGeom>
              <a:avLst/>
              <a:gdLst/>
              <a:ahLst/>
              <a:cxnLst/>
              <a:rect l="l" t="t" r="r" b="b"/>
              <a:pathLst>
                <a:path w="760730" h="659130">
                  <a:moveTo>
                    <a:pt x="123190" y="10160"/>
                  </a:moveTo>
                  <a:cubicBezTo>
                    <a:pt x="515620" y="285750"/>
                    <a:pt x="695960" y="443230"/>
                    <a:pt x="739140" y="508000"/>
                  </a:cubicBezTo>
                  <a:cubicBezTo>
                    <a:pt x="754380" y="530860"/>
                    <a:pt x="758190" y="544830"/>
                    <a:pt x="758190" y="563880"/>
                  </a:cubicBezTo>
                  <a:cubicBezTo>
                    <a:pt x="758190" y="582930"/>
                    <a:pt x="751840" y="604520"/>
                    <a:pt x="740410" y="619760"/>
                  </a:cubicBezTo>
                  <a:cubicBezTo>
                    <a:pt x="728980" y="635000"/>
                    <a:pt x="709930" y="648970"/>
                    <a:pt x="692150" y="654050"/>
                  </a:cubicBezTo>
                  <a:cubicBezTo>
                    <a:pt x="673100" y="659130"/>
                    <a:pt x="650240" y="657860"/>
                    <a:pt x="632460" y="651510"/>
                  </a:cubicBezTo>
                  <a:cubicBezTo>
                    <a:pt x="614680" y="645160"/>
                    <a:pt x="596900" y="626110"/>
                    <a:pt x="586740" y="613410"/>
                  </a:cubicBezTo>
                  <a:cubicBezTo>
                    <a:pt x="580390" y="604520"/>
                    <a:pt x="576580" y="596900"/>
                    <a:pt x="575310" y="585470"/>
                  </a:cubicBezTo>
                  <a:cubicBezTo>
                    <a:pt x="572770" y="570230"/>
                    <a:pt x="575310" y="542290"/>
                    <a:pt x="581660" y="527050"/>
                  </a:cubicBezTo>
                  <a:cubicBezTo>
                    <a:pt x="585470" y="516890"/>
                    <a:pt x="589280" y="509270"/>
                    <a:pt x="598170" y="501650"/>
                  </a:cubicBezTo>
                  <a:cubicBezTo>
                    <a:pt x="609600" y="491490"/>
                    <a:pt x="631190" y="476250"/>
                    <a:pt x="648970" y="473710"/>
                  </a:cubicBezTo>
                  <a:cubicBezTo>
                    <a:pt x="668020" y="469900"/>
                    <a:pt x="693420" y="476250"/>
                    <a:pt x="708660" y="482600"/>
                  </a:cubicBezTo>
                  <a:cubicBezTo>
                    <a:pt x="718820" y="486410"/>
                    <a:pt x="725170" y="492760"/>
                    <a:pt x="732790" y="500380"/>
                  </a:cubicBezTo>
                  <a:cubicBezTo>
                    <a:pt x="739140" y="506730"/>
                    <a:pt x="745490" y="514350"/>
                    <a:pt x="749300" y="524510"/>
                  </a:cubicBezTo>
                  <a:cubicBezTo>
                    <a:pt x="754380" y="539750"/>
                    <a:pt x="760730" y="565150"/>
                    <a:pt x="756920" y="584200"/>
                  </a:cubicBezTo>
                  <a:cubicBezTo>
                    <a:pt x="753110" y="601980"/>
                    <a:pt x="740410" y="622300"/>
                    <a:pt x="726440" y="635000"/>
                  </a:cubicBezTo>
                  <a:cubicBezTo>
                    <a:pt x="712470" y="646430"/>
                    <a:pt x="690880" y="656590"/>
                    <a:pt x="671830" y="657860"/>
                  </a:cubicBezTo>
                  <a:cubicBezTo>
                    <a:pt x="652780" y="659130"/>
                    <a:pt x="638810" y="656590"/>
                    <a:pt x="614680" y="642620"/>
                  </a:cubicBezTo>
                  <a:cubicBezTo>
                    <a:pt x="543560" y="601980"/>
                    <a:pt x="378460" y="389890"/>
                    <a:pt x="266700" y="299720"/>
                  </a:cubicBezTo>
                  <a:cubicBezTo>
                    <a:pt x="180340" y="229870"/>
                    <a:pt x="49530" y="182880"/>
                    <a:pt x="16510" y="135890"/>
                  </a:cubicBezTo>
                  <a:cubicBezTo>
                    <a:pt x="1270" y="115570"/>
                    <a:pt x="0" y="95250"/>
                    <a:pt x="0" y="77470"/>
                  </a:cubicBezTo>
                  <a:cubicBezTo>
                    <a:pt x="1270" y="63500"/>
                    <a:pt x="5080" y="50800"/>
                    <a:pt x="13970" y="39370"/>
                  </a:cubicBezTo>
                  <a:cubicBezTo>
                    <a:pt x="24130" y="25400"/>
                    <a:pt x="44450" y="8890"/>
                    <a:pt x="63500" y="5080"/>
                  </a:cubicBezTo>
                  <a:cubicBezTo>
                    <a:pt x="81280" y="0"/>
                    <a:pt x="123190" y="10160"/>
                    <a:pt x="123190" y="10160"/>
                  </a:cubicBezTo>
                </a:path>
              </a:pathLst>
            </a:custGeom>
            <a:solidFill>
              <a:srgbClr val="94AAB8"/>
            </a:solidFill>
            <a:ln cap="sq">
              <a:noFill/>
              <a:prstDash val="solid"/>
              <a:miter/>
            </a:ln>
          </p:spPr>
          <p:txBody>
            <a:bodyPr/>
            <a:lstStyle/>
            <a:p>
              <a:endParaRPr lang="hu-HU"/>
            </a:p>
          </p:txBody>
        </p:sp>
      </p:grpSp>
      <p:sp>
        <p:nvSpPr>
          <p:cNvPr id="18" name="Freeform 18"/>
          <p:cNvSpPr/>
          <p:nvPr/>
        </p:nvSpPr>
        <p:spPr>
          <a:xfrm rot="1612968">
            <a:off x="4649579" y="4844402"/>
            <a:ext cx="2117505" cy="598195"/>
          </a:xfrm>
          <a:custGeom>
            <a:avLst/>
            <a:gdLst/>
            <a:ahLst/>
            <a:cxnLst/>
            <a:rect l="l" t="t" r="r" b="b"/>
            <a:pathLst>
              <a:path w="2117505" h="598195">
                <a:moveTo>
                  <a:pt x="0" y="0"/>
                </a:moveTo>
                <a:lnTo>
                  <a:pt x="2117505" y="0"/>
                </a:lnTo>
                <a:lnTo>
                  <a:pt x="2117505" y="598196"/>
                </a:lnTo>
                <a:lnTo>
                  <a:pt x="0" y="598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u-HU"/>
          </a:p>
        </p:txBody>
      </p:sp>
      <p:sp>
        <p:nvSpPr>
          <p:cNvPr id="19" name="Freeform 19"/>
          <p:cNvSpPr/>
          <p:nvPr/>
        </p:nvSpPr>
        <p:spPr>
          <a:xfrm rot="1612968">
            <a:off x="9688581" y="7203210"/>
            <a:ext cx="2294224" cy="648118"/>
          </a:xfrm>
          <a:custGeom>
            <a:avLst/>
            <a:gdLst/>
            <a:ahLst/>
            <a:cxnLst/>
            <a:rect l="l" t="t" r="r" b="b"/>
            <a:pathLst>
              <a:path w="2294224" h="648118">
                <a:moveTo>
                  <a:pt x="0" y="0"/>
                </a:moveTo>
                <a:lnTo>
                  <a:pt x="2294224" y="0"/>
                </a:lnTo>
                <a:lnTo>
                  <a:pt x="2294224" y="648118"/>
                </a:lnTo>
                <a:lnTo>
                  <a:pt x="0" y="648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u-HU"/>
          </a:p>
        </p:txBody>
      </p:sp>
      <p:sp>
        <p:nvSpPr>
          <p:cNvPr id="20" name="TextBox 20"/>
          <p:cNvSpPr txBox="1"/>
          <p:nvPr/>
        </p:nvSpPr>
        <p:spPr>
          <a:xfrm>
            <a:off x="12349555" y="6299490"/>
            <a:ext cx="5004474" cy="3160078"/>
          </a:xfrm>
          <a:prstGeom prst="rect">
            <a:avLst/>
          </a:prstGeom>
        </p:spPr>
        <p:txBody>
          <a:bodyPr lIns="0" tIns="0" rIns="0" bIns="0" rtlCol="0" anchor="t">
            <a:spAutoFit/>
          </a:bodyPr>
          <a:lstStyle/>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The perceptions of the medical intellectuals </a:t>
            </a:r>
          </a:p>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Can there be a bad impression of doctors?</a:t>
            </a:r>
          </a:p>
          <a:p>
            <a:pPr algn="l">
              <a:lnSpc>
                <a:spcPts val="4059"/>
              </a:lnSpc>
            </a:pPr>
            <a:endParaRPr lang="en-US" sz="2899">
              <a:solidFill>
                <a:srgbClr val="3B365F"/>
              </a:solidFill>
              <a:latin typeface="Coco Gothic"/>
              <a:ea typeface="Coco Gothic"/>
              <a:cs typeface="Coco Gothic"/>
              <a:sym typeface="Coco Gothic"/>
            </a:endParaRPr>
          </a:p>
        </p:txBody>
      </p:sp>
      <p:grpSp>
        <p:nvGrpSpPr>
          <p:cNvPr id="21" name="Group 21"/>
          <p:cNvGrpSpPr/>
          <p:nvPr/>
        </p:nvGrpSpPr>
        <p:grpSpPr>
          <a:xfrm rot="-413538">
            <a:off x="12065281" y="8376487"/>
            <a:ext cx="754380" cy="1043940"/>
            <a:chOff x="0" y="0"/>
            <a:chExt cx="1005840" cy="1391920"/>
          </a:xfrm>
        </p:grpSpPr>
        <p:sp>
          <p:nvSpPr>
            <p:cNvPr id="22" name="Freeform 22"/>
            <p:cNvSpPr/>
            <p:nvPr/>
          </p:nvSpPr>
          <p:spPr>
            <a:xfrm>
              <a:off x="46990" y="48260"/>
              <a:ext cx="909320" cy="1294130"/>
            </a:xfrm>
            <a:custGeom>
              <a:avLst/>
              <a:gdLst/>
              <a:ahLst/>
              <a:cxnLst/>
              <a:rect l="l" t="t" r="r" b="b"/>
              <a:pathLst>
                <a:path w="909320" h="1294130">
                  <a:moveTo>
                    <a:pt x="170180" y="63500"/>
                  </a:moveTo>
                  <a:cubicBezTo>
                    <a:pt x="335280" y="577850"/>
                    <a:pt x="342900" y="585470"/>
                    <a:pt x="367030" y="617220"/>
                  </a:cubicBezTo>
                  <a:cubicBezTo>
                    <a:pt x="408940" y="676910"/>
                    <a:pt x="491490" y="770890"/>
                    <a:pt x="570230" y="852170"/>
                  </a:cubicBezTo>
                  <a:cubicBezTo>
                    <a:pt x="662940" y="948690"/>
                    <a:pt x="858520" y="1084580"/>
                    <a:pt x="895350" y="1150620"/>
                  </a:cubicBezTo>
                  <a:cubicBezTo>
                    <a:pt x="908050" y="1174750"/>
                    <a:pt x="909320" y="1191260"/>
                    <a:pt x="906780" y="1210310"/>
                  </a:cubicBezTo>
                  <a:cubicBezTo>
                    <a:pt x="904240" y="1229360"/>
                    <a:pt x="894080" y="1250950"/>
                    <a:pt x="880110" y="1264920"/>
                  </a:cubicBezTo>
                  <a:cubicBezTo>
                    <a:pt x="867410" y="1277620"/>
                    <a:pt x="842010" y="1287780"/>
                    <a:pt x="826770" y="1291590"/>
                  </a:cubicBezTo>
                  <a:cubicBezTo>
                    <a:pt x="815340" y="1294130"/>
                    <a:pt x="806450" y="1294130"/>
                    <a:pt x="796290" y="1291590"/>
                  </a:cubicBezTo>
                  <a:cubicBezTo>
                    <a:pt x="779780" y="1286510"/>
                    <a:pt x="755650" y="1276350"/>
                    <a:pt x="742950" y="1261110"/>
                  </a:cubicBezTo>
                  <a:cubicBezTo>
                    <a:pt x="730250" y="1247140"/>
                    <a:pt x="721360" y="1221740"/>
                    <a:pt x="718820" y="1206500"/>
                  </a:cubicBezTo>
                  <a:cubicBezTo>
                    <a:pt x="716280" y="1195070"/>
                    <a:pt x="717550" y="1186180"/>
                    <a:pt x="721360" y="1176020"/>
                  </a:cubicBezTo>
                  <a:cubicBezTo>
                    <a:pt x="726440" y="1160780"/>
                    <a:pt x="741680" y="1135380"/>
                    <a:pt x="753110" y="1125220"/>
                  </a:cubicBezTo>
                  <a:cubicBezTo>
                    <a:pt x="762000" y="1116330"/>
                    <a:pt x="768350" y="1112520"/>
                    <a:pt x="779780" y="1108710"/>
                  </a:cubicBezTo>
                  <a:cubicBezTo>
                    <a:pt x="795020" y="1104900"/>
                    <a:pt x="821690" y="1102360"/>
                    <a:pt x="839470" y="1107440"/>
                  </a:cubicBezTo>
                  <a:cubicBezTo>
                    <a:pt x="858520" y="1112520"/>
                    <a:pt x="878840" y="1130300"/>
                    <a:pt x="889000" y="1141730"/>
                  </a:cubicBezTo>
                  <a:cubicBezTo>
                    <a:pt x="896620" y="1150620"/>
                    <a:pt x="900430" y="1158240"/>
                    <a:pt x="902970" y="1169670"/>
                  </a:cubicBezTo>
                  <a:cubicBezTo>
                    <a:pt x="906780" y="1184910"/>
                    <a:pt x="908050" y="1211580"/>
                    <a:pt x="901700" y="1229360"/>
                  </a:cubicBezTo>
                  <a:cubicBezTo>
                    <a:pt x="895350" y="1248410"/>
                    <a:pt x="880110" y="1267460"/>
                    <a:pt x="864870" y="1277620"/>
                  </a:cubicBezTo>
                  <a:cubicBezTo>
                    <a:pt x="848360" y="1287780"/>
                    <a:pt x="825500" y="1294130"/>
                    <a:pt x="806450" y="1292860"/>
                  </a:cubicBezTo>
                  <a:cubicBezTo>
                    <a:pt x="787400" y="1290320"/>
                    <a:pt x="774700" y="1283970"/>
                    <a:pt x="750570" y="1268730"/>
                  </a:cubicBezTo>
                  <a:cubicBezTo>
                    <a:pt x="690880" y="1230630"/>
                    <a:pt x="560070" y="1108710"/>
                    <a:pt x="472440" y="1019810"/>
                  </a:cubicBezTo>
                  <a:cubicBezTo>
                    <a:pt x="383540" y="930910"/>
                    <a:pt x="283210" y="821690"/>
                    <a:pt x="222250" y="735330"/>
                  </a:cubicBezTo>
                  <a:cubicBezTo>
                    <a:pt x="177800" y="671830"/>
                    <a:pt x="154940" y="633730"/>
                    <a:pt x="124460" y="558800"/>
                  </a:cubicBezTo>
                  <a:cubicBezTo>
                    <a:pt x="77470" y="441960"/>
                    <a:pt x="0" y="171450"/>
                    <a:pt x="3810" y="90170"/>
                  </a:cubicBezTo>
                  <a:cubicBezTo>
                    <a:pt x="3810" y="62230"/>
                    <a:pt x="10160" y="46990"/>
                    <a:pt x="22860" y="33020"/>
                  </a:cubicBezTo>
                  <a:cubicBezTo>
                    <a:pt x="34290" y="17780"/>
                    <a:pt x="55880" y="6350"/>
                    <a:pt x="74930" y="2540"/>
                  </a:cubicBezTo>
                  <a:cubicBezTo>
                    <a:pt x="93980" y="0"/>
                    <a:pt x="118110" y="5080"/>
                    <a:pt x="134620" y="15240"/>
                  </a:cubicBezTo>
                  <a:cubicBezTo>
                    <a:pt x="149860" y="25400"/>
                    <a:pt x="170180" y="63500"/>
                    <a:pt x="170180" y="63500"/>
                  </a:cubicBezTo>
                </a:path>
              </a:pathLst>
            </a:custGeom>
            <a:solidFill>
              <a:srgbClr val="94AAB8"/>
            </a:solidFill>
            <a:ln cap="sq">
              <a:noFill/>
              <a:prstDash val="solid"/>
              <a:miter/>
            </a:ln>
          </p:spPr>
          <p:txBody>
            <a:bodyPr/>
            <a:lstStyle/>
            <a:p>
              <a:endParaRPr lang="hu-HU"/>
            </a:p>
          </p:txBody>
        </p:sp>
      </p:grpSp>
      <p:grpSp>
        <p:nvGrpSpPr>
          <p:cNvPr id="23" name="Group 23"/>
          <p:cNvGrpSpPr/>
          <p:nvPr/>
        </p:nvGrpSpPr>
        <p:grpSpPr>
          <a:xfrm rot="-640064">
            <a:off x="13086422" y="9364764"/>
            <a:ext cx="199072" cy="194310"/>
            <a:chOff x="0" y="0"/>
            <a:chExt cx="265430" cy="259080"/>
          </a:xfrm>
        </p:grpSpPr>
        <p:sp>
          <p:nvSpPr>
            <p:cNvPr id="24" name="Freeform 24"/>
            <p:cNvSpPr/>
            <p:nvPr/>
          </p:nvSpPr>
          <p:spPr>
            <a:xfrm>
              <a:off x="49530" y="49530"/>
              <a:ext cx="162560" cy="167640"/>
            </a:xfrm>
            <a:custGeom>
              <a:avLst/>
              <a:gdLst/>
              <a:ahLst/>
              <a:cxnLst/>
              <a:rect l="l" t="t" r="r" b="b"/>
              <a:pathLst>
                <a:path w="162560" h="167640">
                  <a:moveTo>
                    <a:pt x="162560" y="58420"/>
                  </a:moveTo>
                  <a:cubicBezTo>
                    <a:pt x="158750" y="116840"/>
                    <a:pt x="138430" y="148590"/>
                    <a:pt x="116840" y="158750"/>
                  </a:cubicBezTo>
                  <a:cubicBezTo>
                    <a:pt x="96520" y="167640"/>
                    <a:pt x="58420" y="161290"/>
                    <a:pt x="40640" y="153670"/>
                  </a:cubicBezTo>
                  <a:cubicBezTo>
                    <a:pt x="27940" y="147320"/>
                    <a:pt x="19050" y="137160"/>
                    <a:pt x="12700" y="125730"/>
                  </a:cubicBezTo>
                  <a:cubicBezTo>
                    <a:pt x="6350" y="114300"/>
                    <a:pt x="0" y="102870"/>
                    <a:pt x="1270" y="87630"/>
                  </a:cubicBezTo>
                  <a:cubicBezTo>
                    <a:pt x="2540" y="68580"/>
                    <a:pt x="17780" y="31750"/>
                    <a:pt x="33020" y="17780"/>
                  </a:cubicBezTo>
                  <a:cubicBezTo>
                    <a:pt x="41910" y="7620"/>
                    <a:pt x="54610" y="2540"/>
                    <a:pt x="68580" y="1270"/>
                  </a:cubicBezTo>
                  <a:cubicBezTo>
                    <a:pt x="88900" y="0"/>
                    <a:pt x="142240" y="24130"/>
                    <a:pt x="142240" y="24130"/>
                  </a:cubicBezTo>
                </a:path>
              </a:pathLst>
            </a:custGeom>
            <a:solidFill>
              <a:srgbClr val="94AAB8"/>
            </a:solidFill>
            <a:ln cap="sq">
              <a:noFill/>
              <a:prstDash val="solid"/>
              <a:miter/>
            </a:ln>
          </p:spPr>
          <p:txBody>
            <a:bodyPr/>
            <a:lstStyle/>
            <a:p>
              <a:endParaRPr lang="hu-HU"/>
            </a:p>
          </p:txBody>
        </p:sp>
      </p:grpSp>
      <p:sp>
        <p:nvSpPr>
          <p:cNvPr id="25" name="Freeform 25"/>
          <p:cNvSpPr/>
          <p:nvPr/>
        </p:nvSpPr>
        <p:spPr>
          <a:xfrm>
            <a:off x="15525351" y="3081338"/>
            <a:ext cx="1828678" cy="1399770"/>
          </a:xfrm>
          <a:custGeom>
            <a:avLst/>
            <a:gdLst/>
            <a:ahLst/>
            <a:cxnLst/>
            <a:rect l="l" t="t" r="r" b="b"/>
            <a:pathLst>
              <a:path w="1828678" h="1399770">
                <a:moveTo>
                  <a:pt x="0" y="0"/>
                </a:moveTo>
                <a:lnTo>
                  <a:pt x="1828678" y="0"/>
                </a:lnTo>
                <a:lnTo>
                  <a:pt x="1828678" y="1399769"/>
                </a:lnTo>
                <a:lnTo>
                  <a:pt x="0" y="13997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hu-HU"/>
          </a:p>
        </p:txBody>
      </p:sp>
      <p:sp>
        <p:nvSpPr>
          <p:cNvPr id="26" name="Freeform 26"/>
          <p:cNvSpPr/>
          <p:nvPr/>
        </p:nvSpPr>
        <p:spPr>
          <a:xfrm rot="2958292">
            <a:off x="4941463" y="7259370"/>
            <a:ext cx="3692894" cy="2316452"/>
          </a:xfrm>
          <a:custGeom>
            <a:avLst/>
            <a:gdLst/>
            <a:ahLst/>
            <a:cxnLst/>
            <a:rect l="l" t="t" r="r" b="b"/>
            <a:pathLst>
              <a:path w="3692894" h="2316452">
                <a:moveTo>
                  <a:pt x="0" y="0"/>
                </a:moveTo>
                <a:lnTo>
                  <a:pt x="3692895" y="0"/>
                </a:lnTo>
                <a:lnTo>
                  <a:pt x="3692895" y="2316452"/>
                </a:lnTo>
                <a:lnTo>
                  <a:pt x="0" y="23164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hu-HU"/>
          </a:p>
        </p:txBody>
      </p:sp>
      <p:sp>
        <p:nvSpPr>
          <p:cNvPr id="27" name="Freeform 27"/>
          <p:cNvSpPr/>
          <p:nvPr/>
        </p:nvSpPr>
        <p:spPr>
          <a:xfrm>
            <a:off x="7072971" y="-97110"/>
            <a:ext cx="5414211" cy="4114800"/>
          </a:xfrm>
          <a:custGeom>
            <a:avLst/>
            <a:gdLst/>
            <a:ahLst/>
            <a:cxnLst/>
            <a:rect l="l" t="t" r="r" b="b"/>
            <a:pathLst>
              <a:path w="5414211" h="4114800">
                <a:moveTo>
                  <a:pt x="0" y="0"/>
                </a:moveTo>
                <a:lnTo>
                  <a:pt x="5414210" y="0"/>
                </a:lnTo>
                <a:lnTo>
                  <a:pt x="541421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hu-HU"/>
          </a:p>
        </p:txBody>
      </p:sp>
      <p:sp>
        <p:nvSpPr>
          <p:cNvPr id="28" name="TextBox 28"/>
          <p:cNvSpPr txBox="1"/>
          <p:nvPr/>
        </p:nvSpPr>
        <p:spPr>
          <a:xfrm>
            <a:off x="999357" y="2306715"/>
            <a:ext cx="5004474" cy="1617028"/>
          </a:xfrm>
          <a:prstGeom prst="rect">
            <a:avLst/>
          </a:prstGeom>
        </p:spPr>
        <p:txBody>
          <a:bodyPr lIns="0" tIns="0" rIns="0" bIns="0" rtlCol="0" anchor="t">
            <a:spAutoFit/>
          </a:bodyPr>
          <a:lstStyle/>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Starting point --&gt; </a:t>
            </a:r>
          </a:p>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Emil Grósz: “Medical science at war” </a:t>
            </a:r>
          </a:p>
        </p:txBody>
      </p:sp>
      <p:sp>
        <p:nvSpPr>
          <p:cNvPr id="29" name="TextBox 29"/>
          <p:cNvSpPr txBox="1"/>
          <p:nvPr/>
        </p:nvSpPr>
        <p:spPr>
          <a:xfrm>
            <a:off x="266065" y="233440"/>
            <a:ext cx="4982800" cy="1038225"/>
          </a:xfrm>
          <a:prstGeom prst="rect">
            <a:avLst/>
          </a:prstGeom>
        </p:spPr>
        <p:txBody>
          <a:bodyPr lIns="0" tIns="0" rIns="0" bIns="0" rtlCol="0" anchor="t">
            <a:spAutoFit/>
          </a:bodyPr>
          <a:lstStyle/>
          <a:p>
            <a:pPr algn="ctr">
              <a:lnSpc>
                <a:spcPts val="8400"/>
              </a:lnSpc>
            </a:pPr>
            <a:r>
              <a:rPr lang="en-US" sz="6000">
                <a:solidFill>
                  <a:srgbClr val="3B365F"/>
                </a:solidFill>
                <a:latin typeface="TAN Headline"/>
                <a:ea typeface="TAN Headline"/>
                <a:cs typeface="TAN Headline"/>
                <a:sym typeface="TAN Headline"/>
              </a:rPr>
              <a:t>Overview</a:t>
            </a:r>
          </a:p>
        </p:txBody>
      </p:sp>
      <p:sp>
        <p:nvSpPr>
          <p:cNvPr id="30" name="TextBox 30"/>
          <p:cNvSpPr txBox="1"/>
          <p:nvPr/>
        </p:nvSpPr>
        <p:spPr>
          <a:xfrm>
            <a:off x="7249361" y="4146519"/>
            <a:ext cx="5004474" cy="1617028"/>
          </a:xfrm>
          <a:prstGeom prst="rect">
            <a:avLst/>
          </a:prstGeom>
        </p:spPr>
        <p:txBody>
          <a:bodyPr lIns="0" tIns="0" rIns="0" bIns="0" rtlCol="0" anchor="t">
            <a:spAutoFit/>
          </a:bodyPr>
          <a:lstStyle/>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From the homeland to the field </a:t>
            </a:r>
          </a:p>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The case of X-ray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5755965">
            <a:off x="-1818980" y="1122397"/>
            <a:ext cx="9743832" cy="10202966"/>
          </a:xfrm>
          <a:custGeom>
            <a:avLst/>
            <a:gdLst/>
            <a:ahLst/>
            <a:cxnLst/>
            <a:rect l="l" t="t" r="r" b="b"/>
            <a:pathLst>
              <a:path w="9743832" h="10202966">
                <a:moveTo>
                  <a:pt x="0" y="0"/>
                </a:moveTo>
                <a:lnTo>
                  <a:pt x="9743833" y="0"/>
                </a:lnTo>
                <a:lnTo>
                  <a:pt x="9743833" y="10202966"/>
                </a:lnTo>
                <a:lnTo>
                  <a:pt x="0" y="10202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rot="-2386301">
            <a:off x="9175706" y="6699168"/>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4" name="Freeform 4"/>
          <p:cNvSpPr/>
          <p:nvPr/>
        </p:nvSpPr>
        <p:spPr>
          <a:xfrm rot="-441338" flipH="1">
            <a:off x="1922447" y="-995382"/>
            <a:ext cx="20007778" cy="12558447"/>
          </a:xfrm>
          <a:custGeom>
            <a:avLst/>
            <a:gdLst/>
            <a:ahLst/>
            <a:cxnLst/>
            <a:rect l="l" t="t" r="r" b="b"/>
            <a:pathLst>
              <a:path w="20007778" h="12558447">
                <a:moveTo>
                  <a:pt x="20007778" y="0"/>
                </a:moveTo>
                <a:lnTo>
                  <a:pt x="0" y="0"/>
                </a:lnTo>
                <a:lnTo>
                  <a:pt x="0" y="12558447"/>
                </a:lnTo>
                <a:lnTo>
                  <a:pt x="20007778" y="12558447"/>
                </a:lnTo>
                <a:lnTo>
                  <a:pt x="200077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sp>
        <p:nvSpPr>
          <p:cNvPr id="5" name="Freeform 5"/>
          <p:cNvSpPr/>
          <p:nvPr/>
        </p:nvSpPr>
        <p:spPr>
          <a:xfrm>
            <a:off x="354625" y="2809459"/>
            <a:ext cx="4433978" cy="5911971"/>
          </a:xfrm>
          <a:custGeom>
            <a:avLst/>
            <a:gdLst/>
            <a:ahLst/>
            <a:cxnLst/>
            <a:rect l="l" t="t" r="r" b="b"/>
            <a:pathLst>
              <a:path w="4433978" h="5911971">
                <a:moveTo>
                  <a:pt x="0" y="0"/>
                </a:moveTo>
                <a:lnTo>
                  <a:pt x="4433978" y="0"/>
                </a:lnTo>
                <a:lnTo>
                  <a:pt x="4433978" y="5911971"/>
                </a:lnTo>
                <a:lnTo>
                  <a:pt x="0" y="5911971"/>
                </a:lnTo>
                <a:lnTo>
                  <a:pt x="0" y="0"/>
                </a:lnTo>
                <a:close/>
              </a:path>
            </a:pathLst>
          </a:custGeom>
          <a:blipFill>
            <a:blip r:embed="rId6"/>
            <a:stretch>
              <a:fillRect t="-3763" b="-3763"/>
            </a:stretch>
          </a:blipFill>
        </p:spPr>
        <p:txBody>
          <a:bodyPr/>
          <a:lstStyle/>
          <a:p>
            <a:endParaRPr lang="hu-HU"/>
          </a:p>
        </p:txBody>
      </p:sp>
      <p:sp>
        <p:nvSpPr>
          <p:cNvPr id="6" name="TextBox 6"/>
          <p:cNvSpPr txBox="1"/>
          <p:nvPr/>
        </p:nvSpPr>
        <p:spPr>
          <a:xfrm>
            <a:off x="5716409" y="2220020"/>
            <a:ext cx="11384506" cy="1102678"/>
          </a:xfrm>
          <a:prstGeom prst="rect">
            <a:avLst/>
          </a:prstGeom>
        </p:spPr>
        <p:txBody>
          <a:bodyPr lIns="0" tIns="0" rIns="0" bIns="0" rtlCol="0" anchor="t">
            <a:spAutoFit/>
          </a:bodyPr>
          <a:lstStyle/>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1865-1941</a:t>
            </a:r>
          </a:p>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Doctor (ophthalmology)</a:t>
            </a:r>
          </a:p>
        </p:txBody>
      </p:sp>
      <p:sp>
        <p:nvSpPr>
          <p:cNvPr id="7" name="TextBox 7"/>
          <p:cNvSpPr txBox="1"/>
          <p:nvPr/>
        </p:nvSpPr>
        <p:spPr>
          <a:xfrm>
            <a:off x="5970409" y="1652728"/>
            <a:ext cx="2345735" cy="497840"/>
          </a:xfrm>
          <a:prstGeom prst="rect">
            <a:avLst/>
          </a:prstGeom>
        </p:spPr>
        <p:txBody>
          <a:bodyPr lIns="0" tIns="0" rIns="0" bIns="0" rtlCol="0" anchor="t">
            <a:spAutoFit/>
          </a:bodyPr>
          <a:lstStyle/>
          <a:p>
            <a:pPr algn="l">
              <a:lnSpc>
                <a:spcPts val="4059"/>
              </a:lnSpc>
            </a:pPr>
            <a:r>
              <a:rPr lang="en-US" sz="2899">
                <a:solidFill>
                  <a:srgbClr val="3B365F"/>
                </a:solidFill>
                <a:latin typeface="TAN Headline"/>
                <a:ea typeface="TAN Headline"/>
                <a:cs typeface="TAN Headline"/>
                <a:sym typeface="TAN Headline"/>
              </a:rPr>
              <a:t>About him</a:t>
            </a:r>
          </a:p>
        </p:txBody>
      </p:sp>
      <p:sp>
        <p:nvSpPr>
          <p:cNvPr id="8" name="TextBox 8"/>
          <p:cNvSpPr txBox="1"/>
          <p:nvPr/>
        </p:nvSpPr>
        <p:spPr>
          <a:xfrm>
            <a:off x="135588" y="271732"/>
            <a:ext cx="18016824" cy="1038225"/>
          </a:xfrm>
          <a:prstGeom prst="rect">
            <a:avLst/>
          </a:prstGeom>
        </p:spPr>
        <p:txBody>
          <a:bodyPr lIns="0" tIns="0" rIns="0" bIns="0" rtlCol="0" anchor="t">
            <a:spAutoFit/>
          </a:bodyPr>
          <a:lstStyle/>
          <a:p>
            <a:pPr algn="ctr">
              <a:lnSpc>
                <a:spcPts val="8400"/>
              </a:lnSpc>
            </a:pPr>
            <a:r>
              <a:rPr lang="en-US" sz="6000">
                <a:solidFill>
                  <a:srgbClr val="3B365F"/>
                </a:solidFill>
                <a:latin typeface="TAN Headline"/>
                <a:ea typeface="TAN Headline"/>
                <a:cs typeface="TAN Headline"/>
                <a:sym typeface="TAN Headline"/>
              </a:rPr>
              <a:t>Emil Grósz - “Medical science at war”</a:t>
            </a:r>
          </a:p>
        </p:txBody>
      </p:sp>
      <p:sp>
        <p:nvSpPr>
          <p:cNvPr id="9" name="TextBox 9"/>
          <p:cNvSpPr txBox="1"/>
          <p:nvPr/>
        </p:nvSpPr>
        <p:spPr>
          <a:xfrm>
            <a:off x="5716409" y="4359230"/>
            <a:ext cx="11542891" cy="5503228"/>
          </a:xfrm>
          <a:prstGeom prst="rect">
            <a:avLst/>
          </a:prstGeom>
        </p:spPr>
        <p:txBody>
          <a:bodyPr lIns="0" tIns="0" rIns="0" bIns="0" rtlCol="0" anchor="t">
            <a:spAutoFit/>
          </a:bodyPr>
          <a:lstStyle/>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Budapesti szemle</a:t>
            </a:r>
          </a:p>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Parallel to the horrors of war, the rise of medicine</a:t>
            </a:r>
          </a:p>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The two most important things to do are to:</a:t>
            </a:r>
          </a:p>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Treat the wounded</a:t>
            </a:r>
          </a:p>
          <a:p>
            <a:pPr marL="1878322" lvl="3" indent="-469580" algn="l">
              <a:lnSpc>
                <a:spcPts val="4059"/>
              </a:lnSpc>
              <a:buFont typeface="Arial"/>
              <a:buChar char="￭"/>
            </a:pPr>
            <a:r>
              <a:rPr lang="en-US" sz="2899">
                <a:solidFill>
                  <a:srgbClr val="3B365F"/>
                </a:solidFill>
                <a:latin typeface="Coco Gothic"/>
                <a:ea typeface="Coco Gothic"/>
                <a:cs typeface="Coco Gothic"/>
                <a:sym typeface="Coco Gothic"/>
              </a:rPr>
              <a:t>Mostly gunshot wounds</a:t>
            </a:r>
          </a:p>
          <a:p>
            <a:pPr marL="1878322" lvl="3" indent="-469580" algn="l">
              <a:lnSpc>
                <a:spcPts val="4059"/>
              </a:lnSpc>
              <a:buFont typeface="Arial"/>
              <a:buChar char="￭"/>
            </a:pPr>
            <a:r>
              <a:rPr lang="en-US" sz="2899">
                <a:solidFill>
                  <a:srgbClr val="3B365F"/>
                </a:solidFill>
                <a:latin typeface="Coco Gothic"/>
                <a:ea typeface="Coco Gothic"/>
                <a:cs typeface="Coco Gothic"/>
                <a:sym typeface="Coco Gothic"/>
              </a:rPr>
              <a:t>Changes in the way wounds are treated </a:t>
            </a:r>
          </a:p>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To combat disease, especially epidemics</a:t>
            </a:r>
          </a:p>
          <a:p>
            <a:pPr marL="1878322" lvl="3" indent="-469580" algn="l">
              <a:lnSpc>
                <a:spcPts val="4059"/>
              </a:lnSpc>
              <a:buFont typeface="Arial"/>
              <a:buChar char="￭"/>
            </a:pPr>
            <a:r>
              <a:rPr lang="en-US" sz="2899">
                <a:solidFill>
                  <a:srgbClr val="3B365F"/>
                </a:solidFill>
                <a:latin typeface="Coco Gothic"/>
                <a:ea typeface="Coco Gothic"/>
                <a:cs typeface="Coco Gothic"/>
                <a:sym typeface="Coco Gothic"/>
              </a:rPr>
              <a:t>Know the pathogens and learn to defend against them</a:t>
            </a:r>
          </a:p>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The role of doctors</a:t>
            </a:r>
          </a:p>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Differences between Germany and Hungary</a:t>
            </a:r>
          </a:p>
        </p:txBody>
      </p:sp>
      <p:sp>
        <p:nvSpPr>
          <p:cNvPr id="10" name="TextBox 10"/>
          <p:cNvSpPr txBox="1"/>
          <p:nvPr/>
        </p:nvSpPr>
        <p:spPr>
          <a:xfrm>
            <a:off x="5970409" y="3765325"/>
            <a:ext cx="3785068" cy="497840"/>
          </a:xfrm>
          <a:prstGeom prst="rect">
            <a:avLst/>
          </a:prstGeom>
        </p:spPr>
        <p:txBody>
          <a:bodyPr lIns="0" tIns="0" rIns="0" bIns="0" rtlCol="0" anchor="t">
            <a:spAutoFit/>
          </a:bodyPr>
          <a:lstStyle/>
          <a:p>
            <a:pPr algn="l">
              <a:lnSpc>
                <a:spcPts val="4059"/>
              </a:lnSpc>
            </a:pPr>
            <a:r>
              <a:rPr lang="en-US" sz="2899">
                <a:solidFill>
                  <a:srgbClr val="3B365F"/>
                </a:solidFill>
                <a:latin typeface="TAN Headline"/>
                <a:ea typeface="TAN Headline"/>
                <a:cs typeface="TAN Headline"/>
                <a:sym typeface="TAN Headline"/>
              </a:rPr>
              <a:t>About his paper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a:off x="1028700" y="605367"/>
            <a:ext cx="5647563" cy="8229600"/>
          </a:xfrm>
          <a:custGeom>
            <a:avLst/>
            <a:gdLst/>
            <a:ahLst/>
            <a:cxnLst/>
            <a:rect l="l" t="t" r="r" b="b"/>
            <a:pathLst>
              <a:path w="5647563" h="8229600">
                <a:moveTo>
                  <a:pt x="0" y="0"/>
                </a:moveTo>
                <a:lnTo>
                  <a:pt x="5647563" y="0"/>
                </a:lnTo>
                <a:lnTo>
                  <a:pt x="5647563" y="8229600"/>
                </a:lnTo>
                <a:lnTo>
                  <a:pt x="0" y="8229600"/>
                </a:lnTo>
                <a:lnTo>
                  <a:pt x="0" y="0"/>
                </a:lnTo>
                <a:close/>
              </a:path>
            </a:pathLst>
          </a:custGeom>
          <a:blipFill>
            <a:blip r:embed="rId2"/>
            <a:stretch>
              <a:fillRect/>
            </a:stretch>
          </a:blipFill>
        </p:spPr>
        <p:txBody>
          <a:bodyPr/>
          <a:lstStyle/>
          <a:p>
            <a:endParaRPr lang="hu-HU"/>
          </a:p>
        </p:txBody>
      </p:sp>
      <p:sp>
        <p:nvSpPr>
          <p:cNvPr id="3" name="Freeform 3"/>
          <p:cNvSpPr/>
          <p:nvPr/>
        </p:nvSpPr>
        <p:spPr>
          <a:xfrm>
            <a:off x="7565263" y="605367"/>
            <a:ext cx="9694037" cy="5664756"/>
          </a:xfrm>
          <a:custGeom>
            <a:avLst/>
            <a:gdLst/>
            <a:ahLst/>
            <a:cxnLst/>
            <a:rect l="l" t="t" r="r" b="b"/>
            <a:pathLst>
              <a:path w="9694037" h="5664756">
                <a:moveTo>
                  <a:pt x="0" y="0"/>
                </a:moveTo>
                <a:lnTo>
                  <a:pt x="9694037" y="0"/>
                </a:lnTo>
                <a:lnTo>
                  <a:pt x="9694037" y="5664756"/>
                </a:lnTo>
                <a:lnTo>
                  <a:pt x="0" y="5664756"/>
                </a:lnTo>
                <a:lnTo>
                  <a:pt x="0" y="0"/>
                </a:lnTo>
                <a:close/>
              </a:path>
            </a:pathLst>
          </a:custGeom>
          <a:blipFill>
            <a:blip r:embed="rId3"/>
            <a:stretch>
              <a:fillRect l="-9170" r="-7408"/>
            </a:stretch>
          </a:blipFill>
        </p:spPr>
        <p:txBody>
          <a:bodyPr/>
          <a:lstStyle/>
          <a:p>
            <a:endParaRPr lang="hu-HU"/>
          </a:p>
        </p:txBody>
      </p:sp>
      <p:sp>
        <p:nvSpPr>
          <p:cNvPr id="4" name="Freeform 4"/>
          <p:cNvSpPr/>
          <p:nvPr/>
        </p:nvSpPr>
        <p:spPr>
          <a:xfrm>
            <a:off x="7565263" y="6993100"/>
            <a:ext cx="9694037" cy="1841867"/>
          </a:xfrm>
          <a:custGeom>
            <a:avLst/>
            <a:gdLst/>
            <a:ahLst/>
            <a:cxnLst/>
            <a:rect l="l" t="t" r="r" b="b"/>
            <a:pathLst>
              <a:path w="9694037" h="1841867">
                <a:moveTo>
                  <a:pt x="0" y="0"/>
                </a:moveTo>
                <a:lnTo>
                  <a:pt x="9694037" y="0"/>
                </a:lnTo>
                <a:lnTo>
                  <a:pt x="9694037" y="1841867"/>
                </a:lnTo>
                <a:lnTo>
                  <a:pt x="0" y="1841867"/>
                </a:lnTo>
                <a:lnTo>
                  <a:pt x="0" y="0"/>
                </a:lnTo>
                <a:close/>
              </a:path>
            </a:pathLst>
          </a:custGeom>
          <a:blipFill>
            <a:blip r:embed="rId4"/>
            <a:stretch>
              <a:fillRect/>
            </a:stretch>
          </a:blipFill>
        </p:spPr>
        <p:txBody>
          <a:bodyPr/>
          <a:lstStyle/>
          <a:p>
            <a:endParaRPr lang="hu-HU"/>
          </a:p>
        </p:txBody>
      </p:sp>
      <p:sp>
        <p:nvSpPr>
          <p:cNvPr id="5" name="TextBox 5"/>
          <p:cNvSpPr txBox="1"/>
          <p:nvPr/>
        </p:nvSpPr>
        <p:spPr>
          <a:xfrm>
            <a:off x="2002281" y="9201150"/>
            <a:ext cx="3700401" cy="497840"/>
          </a:xfrm>
          <a:prstGeom prst="rect">
            <a:avLst/>
          </a:prstGeom>
        </p:spPr>
        <p:txBody>
          <a:bodyPr lIns="0" tIns="0" rIns="0" bIns="0" rtlCol="0" anchor="t">
            <a:spAutoFit/>
          </a:bodyPr>
          <a:lstStyle/>
          <a:p>
            <a:pPr algn="l">
              <a:lnSpc>
                <a:spcPts val="4059"/>
              </a:lnSpc>
            </a:pPr>
            <a:r>
              <a:rPr lang="en-US" sz="2899">
                <a:solidFill>
                  <a:srgbClr val="3B365F"/>
                </a:solidFill>
                <a:latin typeface="TAN Headline"/>
                <a:ea typeface="TAN Headline"/>
                <a:cs typeface="TAN Headline"/>
                <a:sym typeface="TAN Headline"/>
              </a:rPr>
              <a:t>Budapest Review </a:t>
            </a:r>
          </a:p>
        </p:txBody>
      </p:sp>
      <p:sp>
        <p:nvSpPr>
          <p:cNvPr id="6" name="TextBox 6"/>
          <p:cNvSpPr txBox="1"/>
          <p:nvPr/>
        </p:nvSpPr>
        <p:spPr>
          <a:xfrm>
            <a:off x="9927081" y="6354116"/>
            <a:ext cx="4970401" cy="497840"/>
          </a:xfrm>
          <a:prstGeom prst="rect">
            <a:avLst/>
          </a:prstGeom>
        </p:spPr>
        <p:txBody>
          <a:bodyPr lIns="0" tIns="0" rIns="0" bIns="0" rtlCol="0" anchor="t">
            <a:spAutoFit/>
          </a:bodyPr>
          <a:lstStyle/>
          <a:p>
            <a:pPr algn="l">
              <a:lnSpc>
                <a:spcPts val="4059"/>
              </a:lnSpc>
            </a:pPr>
            <a:r>
              <a:rPr lang="en-US" sz="2899">
                <a:solidFill>
                  <a:srgbClr val="3B365F"/>
                </a:solidFill>
                <a:latin typeface="TAN Headline"/>
                <a:ea typeface="TAN Headline"/>
                <a:cs typeface="TAN Headline"/>
                <a:sym typeface="TAN Headline"/>
              </a:rPr>
              <a:t>Medical science at war</a:t>
            </a:r>
          </a:p>
        </p:txBody>
      </p:sp>
      <p:sp>
        <p:nvSpPr>
          <p:cNvPr id="7" name="TextBox 7"/>
          <p:cNvSpPr txBox="1"/>
          <p:nvPr/>
        </p:nvSpPr>
        <p:spPr>
          <a:xfrm>
            <a:off x="6826164" y="8943975"/>
            <a:ext cx="11172235" cy="1012190"/>
          </a:xfrm>
          <a:prstGeom prst="rect">
            <a:avLst/>
          </a:prstGeom>
        </p:spPr>
        <p:txBody>
          <a:bodyPr lIns="0" tIns="0" rIns="0" bIns="0" rtlCol="0" anchor="t">
            <a:spAutoFit/>
          </a:bodyPr>
          <a:lstStyle/>
          <a:p>
            <a:pPr algn="ctr">
              <a:lnSpc>
                <a:spcPts val="4059"/>
              </a:lnSpc>
            </a:pPr>
            <a:r>
              <a:rPr lang="en-US" sz="2899">
                <a:solidFill>
                  <a:srgbClr val="3B365F"/>
                </a:solidFill>
                <a:latin typeface="TAN Headline"/>
                <a:ea typeface="TAN Headline"/>
                <a:cs typeface="TAN Headline"/>
                <a:sym typeface="TAN Headline"/>
              </a:rPr>
              <a:t>”It is our duty to alleviate the suffering of war, and in this, medical science must lead the way.”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10385461">
            <a:off x="-1257132" y="-4333581"/>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rot="282094">
            <a:off x="10869086" y="2109994"/>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4" name="Freeform 4"/>
          <p:cNvSpPr/>
          <p:nvPr/>
        </p:nvSpPr>
        <p:spPr>
          <a:xfrm flipH="1">
            <a:off x="-1457466" y="1899356"/>
            <a:ext cx="18309126" cy="11492241"/>
          </a:xfrm>
          <a:custGeom>
            <a:avLst/>
            <a:gdLst/>
            <a:ahLst/>
            <a:cxnLst/>
            <a:rect l="l" t="t" r="r" b="b"/>
            <a:pathLst>
              <a:path w="18309126" h="11492241">
                <a:moveTo>
                  <a:pt x="18309126" y="0"/>
                </a:moveTo>
                <a:lnTo>
                  <a:pt x="0" y="0"/>
                </a:lnTo>
                <a:lnTo>
                  <a:pt x="0" y="11492240"/>
                </a:lnTo>
                <a:lnTo>
                  <a:pt x="18309126" y="11492240"/>
                </a:lnTo>
                <a:lnTo>
                  <a:pt x="1830912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sp>
        <p:nvSpPr>
          <p:cNvPr id="5" name="Freeform 5"/>
          <p:cNvSpPr/>
          <p:nvPr/>
        </p:nvSpPr>
        <p:spPr>
          <a:xfrm flipH="1">
            <a:off x="8515390" y="-2556916"/>
            <a:ext cx="14451223" cy="9070719"/>
          </a:xfrm>
          <a:custGeom>
            <a:avLst/>
            <a:gdLst/>
            <a:ahLst/>
            <a:cxnLst/>
            <a:rect l="l" t="t" r="r" b="b"/>
            <a:pathLst>
              <a:path w="14451223" h="9070719">
                <a:moveTo>
                  <a:pt x="14451224" y="0"/>
                </a:moveTo>
                <a:lnTo>
                  <a:pt x="0" y="0"/>
                </a:lnTo>
                <a:lnTo>
                  <a:pt x="0" y="9070718"/>
                </a:lnTo>
                <a:lnTo>
                  <a:pt x="14451224" y="9070718"/>
                </a:lnTo>
                <a:lnTo>
                  <a:pt x="1445122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grpSp>
        <p:nvGrpSpPr>
          <p:cNvPr id="6" name="Group 6"/>
          <p:cNvGrpSpPr/>
          <p:nvPr/>
        </p:nvGrpSpPr>
        <p:grpSpPr>
          <a:xfrm>
            <a:off x="8814435" y="728662"/>
            <a:ext cx="783907" cy="3107055"/>
            <a:chOff x="0" y="0"/>
            <a:chExt cx="1045210" cy="4142740"/>
          </a:xfrm>
        </p:grpSpPr>
        <p:sp>
          <p:nvSpPr>
            <p:cNvPr id="7" name="Freeform 7"/>
            <p:cNvSpPr/>
            <p:nvPr/>
          </p:nvSpPr>
          <p:spPr>
            <a:xfrm>
              <a:off x="25400" y="49530"/>
              <a:ext cx="971550" cy="4043680"/>
            </a:xfrm>
            <a:custGeom>
              <a:avLst/>
              <a:gdLst/>
              <a:ahLst/>
              <a:cxnLst/>
              <a:rect l="l" t="t" r="r" b="b"/>
              <a:pathLst>
                <a:path w="971550" h="4043680">
                  <a:moveTo>
                    <a:pt x="194310" y="83820"/>
                  </a:moveTo>
                  <a:cubicBezTo>
                    <a:pt x="205740" y="1664970"/>
                    <a:pt x="218440" y="1770380"/>
                    <a:pt x="234950" y="1847850"/>
                  </a:cubicBezTo>
                  <a:cubicBezTo>
                    <a:pt x="243840" y="1891030"/>
                    <a:pt x="259080" y="1913890"/>
                    <a:pt x="265430" y="1945640"/>
                  </a:cubicBezTo>
                  <a:cubicBezTo>
                    <a:pt x="271780" y="1976120"/>
                    <a:pt x="264160" y="2006600"/>
                    <a:pt x="273050" y="2037080"/>
                  </a:cubicBezTo>
                  <a:cubicBezTo>
                    <a:pt x="281940" y="2073910"/>
                    <a:pt x="308610" y="2104390"/>
                    <a:pt x="326390" y="2148840"/>
                  </a:cubicBezTo>
                  <a:cubicBezTo>
                    <a:pt x="351790" y="2211070"/>
                    <a:pt x="382270" y="2302510"/>
                    <a:pt x="402590" y="2376170"/>
                  </a:cubicBezTo>
                  <a:cubicBezTo>
                    <a:pt x="420370" y="2444750"/>
                    <a:pt x="427990" y="2520950"/>
                    <a:pt x="443230" y="2576830"/>
                  </a:cubicBezTo>
                  <a:cubicBezTo>
                    <a:pt x="454660" y="2618740"/>
                    <a:pt x="463550" y="2649220"/>
                    <a:pt x="480060" y="2683510"/>
                  </a:cubicBezTo>
                  <a:cubicBezTo>
                    <a:pt x="496570" y="2720340"/>
                    <a:pt x="523240" y="2741930"/>
                    <a:pt x="544830" y="2788920"/>
                  </a:cubicBezTo>
                  <a:cubicBezTo>
                    <a:pt x="580390" y="2868930"/>
                    <a:pt x="614680" y="3035300"/>
                    <a:pt x="648970" y="3133090"/>
                  </a:cubicBezTo>
                  <a:cubicBezTo>
                    <a:pt x="675640" y="3205480"/>
                    <a:pt x="712470" y="3265170"/>
                    <a:pt x="725170" y="3322320"/>
                  </a:cubicBezTo>
                  <a:cubicBezTo>
                    <a:pt x="736600" y="3369310"/>
                    <a:pt x="727710" y="3411220"/>
                    <a:pt x="735330" y="3451860"/>
                  </a:cubicBezTo>
                  <a:cubicBezTo>
                    <a:pt x="741680" y="3487420"/>
                    <a:pt x="748030" y="3511550"/>
                    <a:pt x="765810" y="3550920"/>
                  </a:cubicBezTo>
                  <a:cubicBezTo>
                    <a:pt x="795020" y="3620770"/>
                    <a:pt x="880110" y="3742690"/>
                    <a:pt x="915670" y="3818890"/>
                  </a:cubicBezTo>
                  <a:cubicBezTo>
                    <a:pt x="939800" y="3870960"/>
                    <a:pt x="971550" y="3916680"/>
                    <a:pt x="967740" y="3954780"/>
                  </a:cubicBezTo>
                  <a:cubicBezTo>
                    <a:pt x="965200" y="3982720"/>
                    <a:pt x="944880" y="4014470"/>
                    <a:pt x="925830" y="4028440"/>
                  </a:cubicBezTo>
                  <a:cubicBezTo>
                    <a:pt x="910590" y="4039870"/>
                    <a:pt x="887730" y="4043680"/>
                    <a:pt x="869950" y="4041140"/>
                  </a:cubicBezTo>
                  <a:cubicBezTo>
                    <a:pt x="850900" y="4039870"/>
                    <a:pt x="829310" y="4032250"/>
                    <a:pt x="816610" y="4018280"/>
                  </a:cubicBezTo>
                  <a:cubicBezTo>
                    <a:pt x="800100" y="4001770"/>
                    <a:pt x="783590" y="3963670"/>
                    <a:pt x="787400" y="3938270"/>
                  </a:cubicBezTo>
                  <a:cubicBezTo>
                    <a:pt x="791210" y="3914140"/>
                    <a:pt x="817880" y="3882390"/>
                    <a:pt x="838200" y="3869690"/>
                  </a:cubicBezTo>
                  <a:cubicBezTo>
                    <a:pt x="854710" y="3859530"/>
                    <a:pt x="876300" y="3856990"/>
                    <a:pt x="895350" y="3862070"/>
                  </a:cubicBezTo>
                  <a:cubicBezTo>
                    <a:pt x="918210" y="3868420"/>
                    <a:pt x="949960" y="3895090"/>
                    <a:pt x="961390" y="3916680"/>
                  </a:cubicBezTo>
                  <a:cubicBezTo>
                    <a:pt x="970280" y="3933190"/>
                    <a:pt x="970280" y="3956050"/>
                    <a:pt x="965200" y="3973830"/>
                  </a:cubicBezTo>
                  <a:cubicBezTo>
                    <a:pt x="960120" y="3991610"/>
                    <a:pt x="948690" y="4010660"/>
                    <a:pt x="933450" y="4022090"/>
                  </a:cubicBezTo>
                  <a:cubicBezTo>
                    <a:pt x="919480" y="4033520"/>
                    <a:pt x="897890" y="4041140"/>
                    <a:pt x="878840" y="4042410"/>
                  </a:cubicBezTo>
                  <a:cubicBezTo>
                    <a:pt x="861060" y="4042410"/>
                    <a:pt x="844550" y="4041140"/>
                    <a:pt x="824230" y="4024630"/>
                  </a:cubicBezTo>
                  <a:cubicBezTo>
                    <a:pt x="770890" y="3980180"/>
                    <a:pt x="674370" y="3763010"/>
                    <a:pt x="628650" y="3658870"/>
                  </a:cubicBezTo>
                  <a:cubicBezTo>
                    <a:pt x="595630" y="3583940"/>
                    <a:pt x="568960" y="3519170"/>
                    <a:pt x="557530" y="3460750"/>
                  </a:cubicBezTo>
                  <a:cubicBezTo>
                    <a:pt x="548640" y="3418840"/>
                    <a:pt x="558800" y="3388360"/>
                    <a:pt x="549910" y="3346450"/>
                  </a:cubicBezTo>
                  <a:cubicBezTo>
                    <a:pt x="537210" y="3291840"/>
                    <a:pt x="500380" y="3230880"/>
                    <a:pt x="476250" y="3162300"/>
                  </a:cubicBezTo>
                  <a:cubicBezTo>
                    <a:pt x="447040" y="3077210"/>
                    <a:pt x="424180" y="2947670"/>
                    <a:pt x="391160" y="2874010"/>
                  </a:cubicBezTo>
                  <a:cubicBezTo>
                    <a:pt x="368300" y="2823210"/>
                    <a:pt x="339090" y="2799080"/>
                    <a:pt x="317500" y="2753360"/>
                  </a:cubicBezTo>
                  <a:cubicBezTo>
                    <a:pt x="292100" y="2700020"/>
                    <a:pt x="264160" y="2626360"/>
                    <a:pt x="252730" y="2570480"/>
                  </a:cubicBezTo>
                  <a:cubicBezTo>
                    <a:pt x="242570" y="2524760"/>
                    <a:pt x="252730" y="2496820"/>
                    <a:pt x="240030" y="2443480"/>
                  </a:cubicBezTo>
                  <a:cubicBezTo>
                    <a:pt x="219710" y="2348230"/>
                    <a:pt x="135890" y="2195830"/>
                    <a:pt x="101600" y="2053590"/>
                  </a:cubicBezTo>
                  <a:cubicBezTo>
                    <a:pt x="60960" y="1891030"/>
                    <a:pt x="40640" y="1738630"/>
                    <a:pt x="25400" y="1516380"/>
                  </a:cubicBezTo>
                  <a:cubicBezTo>
                    <a:pt x="0" y="1154430"/>
                    <a:pt x="0" y="240030"/>
                    <a:pt x="29210" y="83820"/>
                  </a:cubicBezTo>
                  <a:cubicBezTo>
                    <a:pt x="34290" y="52070"/>
                    <a:pt x="38100" y="43180"/>
                    <a:pt x="49530" y="29210"/>
                  </a:cubicBezTo>
                  <a:cubicBezTo>
                    <a:pt x="62230" y="15240"/>
                    <a:pt x="82550" y="2540"/>
                    <a:pt x="101600" y="1270"/>
                  </a:cubicBezTo>
                  <a:cubicBezTo>
                    <a:pt x="123190" y="0"/>
                    <a:pt x="157480" y="13970"/>
                    <a:pt x="173990" y="29210"/>
                  </a:cubicBezTo>
                  <a:cubicBezTo>
                    <a:pt x="186690" y="43180"/>
                    <a:pt x="194310" y="83820"/>
                    <a:pt x="194310" y="83820"/>
                  </a:cubicBezTo>
                </a:path>
              </a:pathLst>
            </a:custGeom>
            <a:solidFill>
              <a:srgbClr val="94AAB8"/>
            </a:solidFill>
            <a:ln cap="sq">
              <a:noFill/>
              <a:prstDash val="solid"/>
              <a:miter/>
            </a:ln>
          </p:spPr>
          <p:txBody>
            <a:bodyPr/>
            <a:lstStyle/>
            <a:p>
              <a:endParaRPr lang="hu-HU"/>
            </a:p>
          </p:txBody>
        </p:sp>
      </p:grpSp>
      <p:grpSp>
        <p:nvGrpSpPr>
          <p:cNvPr id="8" name="Group 8"/>
          <p:cNvGrpSpPr/>
          <p:nvPr/>
        </p:nvGrpSpPr>
        <p:grpSpPr>
          <a:xfrm>
            <a:off x="9621202" y="4003358"/>
            <a:ext cx="197167" cy="199072"/>
            <a:chOff x="0" y="0"/>
            <a:chExt cx="262890" cy="265430"/>
          </a:xfrm>
        </p:grpSpPr>
        <p:sp>
          <p:nvSpPr>
            <p:cNvPr id="9" name="Freeform 9"/>
            <p:cNvSpPr/>
            <p:nvPr/>
          </p:nvSpPr>
          <p:spPr>
            <a:xfrm>
              <a:off x="50800" y="49530"/>
              <a:ext cx="161290" cy="167640"/>
            </a:xfrm>
            <a:custGeom>
              <a:avLst/>
              <a:gdLst/>
              <a:ahLst/>
              <a:cxnLst/>
              <a:rect l="l" t="t" r="r" b="b"/>
              <a:pathLst>
                <a:path w="161290" h="167640">
                  <a:moveTo>
                    <a:pt x="161290" y="58420"/>
                  </a:moveTo>
                  <a:cubicBezTo>
                    <a:pt x="139700" y="146050"/>
                    <a:pt x="128270" y="152400"/>
                    <a:pt x="116840" y="158750"/>
                  </a:cubicBezTo>
                  <a:cubicBezTo>
                    <a:pt x="105410" y="163830"/>
                    <a:pt x="91440" y="167640"/>
                    <a:pt x="77470" y="165100"/>
                  </a:cubicBezTo>
                  <a:cubicBezTo>
                    <a:pt x="58420" y="161290"/>
                    <a:pt x="24130" y="140970"/>
                    <a:pt x="11430" y="125730"/>
                  </a:cubicBezTo>
                  <a:cubicBezTo>
                    <a:pt x="2540" y="114300"/>
                    <a:pt x="0" y="102870"/>
                    <a:pt x="0" y="87630"/>
                  </a:cubicBezTo>
                  <a:cubicBezTo>
                    <a:pt x="1270" y="68580"/>
                    <a:pt x="17780" y="31750"/>
                    <a:pt x="31750" y="17780"/>
                  </a:cubicBezTo>
                  <a:cubicBezTo>
                    <a:pt x="41910" y="7620"/>
                    <a:pt x="53340" y="2540"/>
                    <a:pt x="67310" y="1270"/>
                  </a:cubicBezTo>
                  <a:cubicBezTo>
                    <a:pt x="87630" y="0"/>
                    <a:pt x="140970" y="24130"/>
                    <a:pt x="140970" y="24130"/>
                  </a:cubicBezTo>
                </a:path>
              </a:pathLst>
            </a:custGeom>
            <a:solidFill>
              <a:srgbClr val="94AAB8"/>
            </a:solidFill>
            <a:ln cap="sq">
              <a:noFill/>
              <a:prstDash val="solid"/>
              <a:miter/>
            </a:ln>
          </p:spPr>
          <p:txBody>
            <a:bodyPr/>
            <a:lstStyle/>
            <a:p>
              <a:endParaRPr lang="hu-HU"/>
            </a:p>
          </p:txBody>
        </p:sp>
      </p:grpSp>
      <p:grpSp>
        <p:nvGrpSpPr>
          <p:cNvPr id="10" name="Group 10"/>
          <p:cNvGrpSpPr/>
          <p:nvPr/>
        </p:nvGrpSpPr>
        <p:grpSpPr>
          <a:xfrm>
            <a:off x="15741002" y="5799286"/>
            <a:ext cx="1140142" cy="2517458"/>
            <a:chOff x="0" y="0"/>
            <a:chExt cx="1520190" cy="3356610"/>
          </a:xfrm>
        </p:grpSpPr>
        <p:sp>
          <p:nvSpPr>
            <p:cNvPr id="11" name="Freeform 11"/>
            <p:cNvSpPr/>
            <p:nvPr/>
          </p:nvSpPr>
          <p:spPr>
            <a:xfrm>
              <a:off x="49530" y="48260"/>
              <a:ext cx="1438910" cy="3262630"/>
            </a:xfrm>
            <a:custGeom>
              <a:avLst/>
              <a:gdLst/>
              <a:ahLst/>
              <a:cxnLst/>
              <a:rect l="l" t="t" r="r" b="b"/>
              <a:pathLst>
                <a:path w="1438910" h="3262630">
                  <a:moveTo>
                    <a:pt x="148590" y="34290"/>
                  </a:moveTo>
                  <a:cubicBezTo>
                    <a:pt x="502920" y="439420"/>
                    <a:pt x="553720" y="467360"/>
                    <a:pt x="615950" y="529590"/>
                  </a:cubicBezTo>
                  <a:cubicBezTo>
                    <a:pt x="693420" y="608330"/>
                    <a:pt x="821690" y="746760"/>
                    <a:pt x="861060" y="817880"/>
                  </a:cubicBezTo>
                  <a:cubicBezTo>
                    <a:pt x="880110" y="852170"/>
                    <a:pt x="871220" y="868680"/>
                    <a:pt x="889000" y="901700"/>
                  </a:cubicBezTo>
                  <a:cubicBezTo>
                    <a:pt x="919480" y="958850"/>
                    <a:pt x="1017270" y="1054100"/>
                    <a:pt x="1057910" y="1113790"/>
                  </a:cubicBezTo>
                  <a:cubicBezTo>
                    <a:pt x="1084580" y="1155700"/>
                    <a:pt x="1101090" y="1184910"/>
                    <a:pt x="1116330" y="1223010"/>
                  </a:cubicBezTo>
                  <a:cubicBezTo>
                    <a:pt x="1132840" y="1259840"/>
                    <a:pt x="1135380" y="1303020"/>
                    <a:pt x="1151890" y="1337310"/>
                  </a:cubicBezTo>
                  <a:cubicBezTo>
                    <a:pt x="1169670" y="1372870"/>
                    <a:pt x="1196340" y="1394460"/>
                    <a:pt x="1217930" y="1432560"/>
                  </a:cubicBezTo>
                  <a:cubicBezTo>
                    <a:pt x="1247140" y="1485900"/>
                    <a:pt x="1280160" y="1543050"/>
                    <a:pt x="1306830" y="1628140"/>
                  </a:cubicBezTo>
                  <a:cubicBezTo>
                    <a:pt x="1350010" y="1766570"/>
                    <a:pt x="1391920" y="1985010"/>
                    <a:pt x="1412240" y="2202180"/>
                  </a:cubicBezTo>
                  <a:cubicBezTo>
                    <a:pt x="1438910" y="2481580"/>
                    <a:pt x="1438910" y="3046730"/>
                    <a:pt x="1418590" y="3169920"/>
                  </a:cubicBezTo>
                  <a:cubicBezTo>
                    <a:pt x="1413510" y="3200400"/>
                    <a:pt x="1410970" y="3210560"/>
                    <a:pt x="1400810" y="3224530"/>
                  </a:cubicBezTo>
                  <a:cubicBezTo>
                    <a:pt x="1389380" y="3238500"/>
                    <a:pt x="1371600" y="3252470"/>
                    <a:pt x="1352550" y="3256280"/>
                  </a:cubicBezTo>
                  <a:cubicBezTo>
                    <a:pt x="1329690" y="3261360"/>
                    <a:pt x="1289050" y="3255010"/>
                    <a:pt x="1270000" y="3238500"/>
                  </a:cubicBezTo>
                  <a:cubicBezTo>
                    <a:pt x="1252220" y="3221990"/>
                    <a:pt x="1238250" y="3183890"/>
                    <a:pt x="1239520" y="3159760"/>
                  </a:cubicBezTo>
                  <a:cubicBezTo>
                    <a:pt x="1239520" y="3140710"/>
                    <a:pt x="1250950" y="3121660"/>
                    <a:pt x="1263650" y="3107690"/>
                  </a:cubicBezTo>
                  <a:cubicBezTo>
                    <a:pt x="1276350" y="3094990"/>
                    <a:pt x="1295400" y="3082290"/>
                    <a:pt x="1314450" y="3081020"/>
                  </a:cubicBezTo>
                  <a:cubicBezTo>
                    <a:pt x="1337310" y="3079750"/>
                    <a:pt x="1376680" y="3089910"/>
                    <a:pt x="1394460" y="3107690"/>
                  </a:cubicBezTo>
                  <a:cubicBezTo>
                    <a:pt x="1410970" y="3125470"/>
                    <a:pt x="1422400" y="3164840"/>
                    <a:pt x="1417320" y="3188970"/>
                  </a:cubicBezTo>
                  <a:cubicBezTo>
                    <a:pt x="1410970" y="3213100"/>
                    <a:pt x="1383030" y="3243580"/>
                    <a:pt x="1362710" y="3253740"/>
                  </a:cubicBezTo>
                  <a:cubicBezTo>
                    <a:pt x="1344930" y="3262630"/>
                    <a:pt x="1322070" y="3261360"/>
                    <a:pt x="1304290" y="3256280"/>
                  </a:cubicBezTo>
                  <a:cubicBezTo>
                    <a:pt x="1287780" y="3251200"/>
                    <a:pt x="1268730" y="3238500"/>
                    <a:pt x="1257300" y="3224530"/>
                  </a:cubicBezTo>
                  <a:cubicBezTo>
                    <a:pt x="1245870" y="3210560"/>
                    <a:pt x="1243330" y="3200400"/>
                    <a:pt x="1238250" y="3169920"/>
                  </a:cubicBezTo>
                  <a:cubicBezTo>
                    <a:pt x="1219200" y="3048000"/>
                    <a:pt x="1262380" y="2482850"/>
                    <a:pt x="1239520" y="2214880"/>
                  </a:cubicBezTo>
                  <a:cubicBezTo>
                    <a:pt x="1221740" y="2016760"/>
                    <a:pt x="1191260" y="1837690"/>
                    <a:pt x="1148080" y="1703070"/>
                  </a:cubicBezTo>
                  <a:cubicBezTo>
                    <a:pt x="1117600" y="1610360"/>
                    <a:pt x="1070610" y="1530350"/>
                    <a:pt x="1038860" y="1477010"/>
                  </a:cubicBezTo>
                  <a:cubicBezTo>
                    <a:pt x="1019810" y="1443990"/>
                    <a:pt x="1000760" y="1430020"/>
                    <a:pt x="988060" y="1402080"/>
                  </a:cubicBezTo>
                  <a:cubicBezTo>
                    <a:pt x="974090" y="1372870"/>
                    <a:pt x="972820" y="1334770"/>
                    <a:pt x="958850" y="1304290"/>
                  </a:cubicBezTo>
                  <a:cubicBezTo>
                    <a:pt x="946150" y="1272540"/>
                    <a:pt x="933450" y="1249680"/>
                    <a:pt x="910590" y="1212850"/>
                  </a:cubicBezTo>
                  <a:cubicBezTo>
                    <a:pt x="871220" y="1148080"/>
                    <a:pt x="769620" y="1021080"/>
                    <a:pt x="732790" y="956310"/>
                  </a:cubicBezTo>
                  <a:cubicBezTo>
                    <a:pt x="711200" y="920750"/>
                    <a:pt x="712470" y="902970"/>
                    <a:pt x="690880" y="868680"/>
                  </a:cubicBezTo>
                  <a:cubicBezTo>
                    <a:pt x="652780" y="810260"/>
                    <a:pt x="572770" y="721360"/>
                    <a:pt x="502920" y="646430"/>
                  </a:cubicBezTo>
                  <a:cubicBezTo>
                    <a:pt x="425450" y="563880"/>
                    <a:pt x="323850" y="485140"/>
                    <a:pt x="242570" y="397510"/>
                  </a:cubicBezTo>
                  <a:cubicBezTo>
                    <a:pt x="162560" y="313690"/>
                    <a:pt x="48260" y="190500"/>
                    <a:pt x="17780" y="132080"/>
                  </a:cubicBezTo>
                  <a:cubicBezTo>
                    <a:pt x="5080" y="109220"/>
                    <a:pt x="0" y="93980"/>
                    <a:pt x="1270" y="76200"/>
                  </a:cubicBezTo>
                  <a:cubicBezTo>
                    <a:pt x="2540" y="58420"/>
                    <a:pt x="12700" y="36830"/>
                    <a:pt x="26670" y="24130"/>
                  </a:cubicBezTo>
                  <a:cubicBezTo>
                    <a:pt x="43180" y="10160"/>
                    <a:pt x="78740" y="0"/>
                    <a:pt x="100330" y="2540"/>
                  </a:cubicBezTo>
                  <a:cubicBezTo>
                    <a:pt x="118110" y="5080"/>
                    <a:pt x="148590" y="34290"/>
                    <a:pt x="148590" y="34290"/>
                  </a:cubicBezTo>
                </a:path>
              </a:pathLst>
            </a:custGeom>
            <a:solidFill>
              <a:srgbClr val="94AAB8"/>
            </a:solidFill>
            <a:ln cap="sq">
              <a:noFill/>
              <a:prstDash val="solid"/>
              <a:miter/>
            </a:ln>
          </p:spPr>
          <p:txBody>
            <a:bodyPr/>
            <a:lstStyle/>
            <a:p>
              <a:endParaRPr lang="hu-HU"/>
            </a:p>
          </p:txBody>
        </p:sp>
      </p:grpSp>
      <p:grpSp>
        <p:nvGrpSpPr>
          <p:cNvPr id="12" name="Group 12"/>
          <p:cNvGrpSpPr/>
          <p:nvPr/>
        </p:nvGrpSpPr>
        <p:grpSpPr>
          <a:xfrm>
            <a:off x="16680167" y="8440569"/>
            <a:ext cx="192405" cy="192405"/>
            <a:chOff x="0" y="0"/>
            <a:chExt cx="256540" cy="256540"/>
          </a:xfrm>
        </p:grpSpPr>
        <p:sp>
          <p:nvSpPr>
            <p:cNvPr id="13" name="Freeform 13"/>
            <p:cNvSpPr/>
            <p:nvPr/>
          </p:nvSpPr>
          <p:spPr>
            <a:xfrm>
              <a:off x="44450" y="46990"/>
              <a:ext cx="160020" cy="163830"/>
            </a:xfrm>
            <a:custGeom>
              <a:avLst/>
              <a:gdLst/>
              <a:ahLst/>
              <a:cxnLst/>
              <a:rect l="l" t="t" r="r" b="b"/>
              <a:pathLst>
                <a:path w="160020" h="163830">
                  <a:moveTo>
                    <a:pt x="160020" y="58420"/>
                  </a:moveTo>
                  <a:cubicBezTo>
                    <a:pt x="139700" y="146050"/>
                    <a:pt x="129540" y="153670"/>
                    <a:pt x="115570" y="157480"/>
                  </a:cubicBezTo>
                  <a:cubicBezTo>
                    <a:pt x="96520" y="163830"/>
                    <a:pt x="57150" y="161290"/>
                    <a:pt x="39370" y="153670"/>
                  </a:cubicBezTo>
                  <a:cubicBezTo>
                    <a:pt x="25400" y="147320"/>
                    <a:pt x="16510" y="138430"/>
                    <a:pt x="11430" y="125730"/>
                  </a:cubicBezTo>
                  <a:cubicBezTo>
                    <a:pt x="2540" y="106680"/>
                    <a:pt x="0" y="67310"/>
                    <a:pt x="6350" y="48260"/>
                  </a:cubicBezTo>
                  <a:cubicBezTo>
                    <a:pt x="10160" y="35560"/>
                    <a:pt x="19050" y="25400"/>
                    <a:pt x="30480" y="17780"/>
                  </a:cubicBezTo>
                  <a:cubicBezTo>
                    <a:pt x="48260" y="7620"/>
                    <a:pt x="86360" y="0"/>
                    <a:pt x="106680" y="3810"/>
                  </a:cubicBezTo>
                  <a:cubicBezTo>
                    <a:pt x="120650" y="6350"/>
                    <a:pt x="139700" y="24130"/>
                    <a:pt x="139700" y="24130"/>
                  </a:cubicBezTo>
                </a:path>
              </a:pathLst>
            </a:custGeom>
            <a:solidFill>
              <a:srgbClr val="94AAB8"/>
            </a:solidFill>
            <a:ln cap="sq">
              <a:noFill/>
              <a:prstDash val="solid"/>
              <a:miter/>
            </a:ln>
          </p:spPr>
          <p:txBody>
            <a:bodyPr/>
            <a:lstStyle/>
            <a:p>
              <a:endParaRPr lang="hu-HU"/>
            </a:p>
          </p:txBody>
        </p:sp>
      </p:grpSp>
      <p:sp>
        <p:nvSpPr>
          <p:cNvPr id="14" name="Freeform 14"/>
          <p:cNvSpPr/>
          <p:nvPr/>
        </p:nvSpPr>
        <p:spPr>
          <a:xfrm>
            <a:off x="783167" y="224790"/>
            <a:ext cx="4043426" cy="4114800"/>
          </a:xfrm>
          <a:custGeom>
            <a:avLst/>
            <a:gdLst/>
            <a:ahLst/>
            <a:cxnLst/>
            <a:rect l="l" t="t" r="r" b="b"/>
            <a:pathLst>
              <a:path w="4043426" h="4114800">
                <a:moveTo>
                  <a:pt x="0" y="0"/>
                </a:moveTo>
                <a:lnTo>
                  <a:pt x="4043426" y="0"/>
                </a:lnTo>
                <a:lnTo>
                  <a:pt x="404342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hu-HU"/>
          </a:p>
        </p:txBody>
      </p:sp>
      <p:sp>
        <p:nvSpPr>
          <p:cNvPr id="15" name="TextBox 15"/>
          <p:cNvSpPr txBox="1"/>
          <p:nvPr/>
        </p:nvSpPr>
        <p:spPr>
          <a:xfrm>
            <a:off x="267096" y="5773420"/>
            <a:ext cx="15473906" cy="3853022"/>
          </a:xfrm>
          <a:prstGeom prst="rect">
            <a:avLst/>
          </a:prstGeom>
        </p:spPr>
        <p:txBody>
          <a:bodyPr lIns="0" tIns="0" rIns="0" bIns="0" rtlCol="0" anchor="t">
            <a:spAutoFit/>
          </a:bodyPr>
          <a:lstStyle/>
          <a:p>
            <a:pPr marL="626107" lvl="1" indent="-313054" algn="just">
              <a:lnSpc>
                <a:spcPts val="4059"/>
              </a:lnSpc>
              <a:buFont typeface="Arial"/>
              <a:buChar char="•"/>
            </a:pPr>
            <a:r>
              <a:rPr lang="en-US" sz="2899">
                <a:solidFill>
                  <a:srgbClr val="3B365F"/>
                </a:solidFill>
                <a:latin typeface="Coco Gothic"/>
                <a:ea typeface="Coco Gothic"/>
                <a:cs typeface="Coco Gothic"/>
                <a:sym typeface="Coco Gothic"/>
              </a:rPr>
              <a:t>1895 Röntgen discovery --&gt; a year later use</a:t>
            </a:r>
          </a:p>
          <a:p>
            <a:pPr marL="626107" lvl="1" indent="-313054" algn="just">
              <a:lnSpc>
                <a:spcPts val="4059"/>
              </a:lnSpc>
              <a:buFont typeface="Arial"/>
              <a:buChar char="•"/>
            </a:pPr>
            <a:r>
              <a:rPr lang="en-US" sz="2899">
                <a:solidFill>
                  <a:srgbClr val="3B365F"/>
                </a:solidFill>
                <a:latin typeface="Coco Gothic"/>
                <a:ea typeface="Coco Gothic"/>
                <a:cs typeface="Coco Gothic"/>
                <a:sym typeface="Coco Gothic"/>
              </a:rPr>
              <a:t>First use of wartime x-ray imaging --&gt; in the Italian-Ethiopian War</a:t>
            </a:r>
          </a:p>
          <a:p>
            <a:pPr marL="626107" lvl="1" indent="-313054" algn="just">
              <a:lnSpc>
                <a:spcPts val="4059"/>
              </a:lnSpc>
              <a:buFont typeface="Arial"/>
              <a:buChar char="•"/>
            </a:pPr>
            <a:r>
              <a:rPr lang="en-US" sz="2899">
                <a:solidFill>
                  <a:srgbClr val="3B365F"/>
                </a:solidFill>
                <a:latin typeface="Coco Gothic"/>
                <a:ea typeface="Coco Gothic"/>
                <a:cs typeface="Coco Gothic"/>
                <a:sym typeface="Coco Gothic"/>
              </a:rPr>
              <a:t>The first significant implementation of X-rays was during the Boer War</a:t>
            </a:r>
          </a:p>
          <a:p>
            <a:pPr marL="626107" lvl="1" indent="-313054" algn="just">
              <a:lnSpc>
                <a:spcPts val="4059"/>
              </a:lnSpc>
              <a:buFont typeface="Arial"/>
              <a:buChar char="•"/>
            </a:pPr>
            <a:r>
              <a:rPr lang="en-US" sz="2899">
                <a:solidFill>
                  <a:srgbClr val="3B365F"/>
                </a:solidFill>
                <a:latin typeface="Coco Gothic"/>
                <a:ea typeface="Coco Gothic"/>
                <a:cs typeface="Coco Gothic"/>
                <a:sym typeface="Coco Gothic"/>
              </a:rPr>
              <a:t>WWI --&gt; - The changing nature brought complexities to the medical front</a:t>
            </a:r>
          </a:p>
          <a:p>
            <a:pPr marL="1252215" lvl="2" indent="-417405" algn="just">
              <a:lnSpc>
                <a:spcPts val="4059"/>
              </a:lnSpc>
              <a:buFont typeface="Arial"/>
              <a:buChar char="⚬"/>
            </a:pPr>
            <a:r>
              <a:rPr lang="en-US" sz="2899">
                <a:solidFill>
                  <a:srgbClr val="3B365F"/>
                </a:solidFill>
                <a:latin typeface="Coco Gothic"/>
                <a:ea typeface="Coco Gothic"/>
                <a:cs typeface="Coco Gothic"/>
                <a:sym typeface="Coco Gothic"/>
              </a:rPr>
              <a:t>Fast transformation of the battlefield = difficult to move soldiers from the front</a:t>
            </a:r>
          </a:p>
          <a:p>
            <a:pPr marL="1252215" lvl="2" indent="-417405" algn="just">
              <a:lnSpc>
                <a:spcPts val="4059"/>
              </a:lnSpc>
              <a:buFont typeface="Arial"/>
              <a:buChar char="⚬"/>
            </a:pPr>
            <a:r>
              <a:rPr lang="en-US" sz="2899">
                <a:solidFill>
                  <a:srgbClr val="3B365F"/>
                </a:solidFill>
                <a:latin typeface="Coco Gothic"/>
                <a:ea typeface="Coco Gothic"/>
                <a:cs typeface="Coco Gothic"/>
                <a:sym typeface="Coco Gothic"/>
              </a:rPr>
              <a:t>Change in how foreign objects in bodies were managed</a:t>
            </a:r>
          </a:p>
          <a:p>
            <a:pPr marL="1252215" lvl="2" indent="-417405" algn="just">
              <a:lnSpc>
                <a:spcPts val="4059"/>
              </a:lnSpc>
              <a:buFont typeface="Arial"/>
              <a:buChar char="⚬"/>
            </a:pPr>
            <a:r>
              <a:rPr lang="en-US" sz="2899">
                <a:solidFill>
                  <a:srgbClr val="3B365F"/>
                </a:solidFill>
                <a:latin typeface="Coco Gothic"/>
                <a:ea typeface="Coco Gothic"/>
                <a:cs typeface="Coco Gothic"/>
                <a:sym typeface="Coco Gothic"/>
              </a:rPr>
              <a:t>Development of vehicle use</a:t>
            </a:r>
          </a:p>
        </p:txBody>
      </p:sp>
      <p:sp>
        <p:nvSpPr>
          <p:cNvPr id="16" name="TextBox 16"/>
          <p:cNvSpPr txBox="1"/>
          <p:nvPr/>
        </p:nvSpPr>
        <p:spPr>
          <a:xfrm>
            <a:off x="267096" y="4511040"/>
            <a:ext cx="12839357" cy="976630"/>
          </a:xfrm>
          <a:prstGeom prst="rect">
            <a:avLst/>
          </a:prstGeom>
        </p:spPr>
        <p:txBody>
          <a:bodyPr lIns="0" tIns="0" rIns="0" bIns="0" rtlCol="0" anchor="t">
            <a:spAutoFit/>
          </a:bodyPr>
          <a:lstStyle/>
          <a:p>
            <a:pPr algn="l">
              <a:lnSpc>
                <a:spcPts val="3919"/>
              </a:lnSpc>
            </a:pPr>
            <a:r>
              <a:rPr lang="en-US" sz="2799">
                <a:solidFill>
                  <a:srgbClr val="3B365F"/>
                </a:solidFill>
                <a:latin typeface="TAN Headline"/>
                <a:ea typeface="TAN Headline"/>
                <a:cs typeface="TAN Headline"/>
                <a:sym typeface="TAN Headline"/>
              </a:rPr>
              <a:t>Barclay, Luke C., and Giovanni Mandarano:  Australian medical imaging and world war one </a:t>
            </a:r>
          </a:p>
        </p:txBody>
      </p:sp>
      <p:sp>
        <p:nvSpPr>
          <p:cNvPr id="17" name="TextBox 17"/>
          <p:cNvSpPr txBox="1"/>
          <p:nvPr/>
        </p:nvSpPr>
        <p:spPr>
          <a:xfrm>
            <a:off x="8814435" y="604837"/>
            <a:ext cx="9121896" cy="3171825"/>
          </a:xfrm>
          <a:prstGeom prst="rect">
            <a:avLst/>
          </a:prstGeom>
        </p:spPr>
        <p:txBody>
          <a:bodyPr lIns="0" tIns="0" rIns="0" bIns="0" rtlCol="0" anchor="t">
            <a:spAutoFit/>
          </a:bodyPr>
          <a:lstStyle/>
          <a:p>
            <a:pPr algn="r">
              <a:lnSpc>
                <a:spcPts val="8400"/>
              </a:lnSpc>
            </a:pPr>
            <a:r>
              <a:rPr lang="en-US" sz="6000" dirty="0">
                <a:solidFill>
                  <a:srgbClr val="3B365F"/>
                </a:solidFill>
                <a:latin typeface="TAN Headline"/>
                <a:ea typeface="TAN Headline"/>
                <a:cs typeface="TAN Headline"/>
                <a:sym typeface="TAN Headline"/>
              </a:rPr>
              <a:t>From the homeland to the field: </a:t>
            </a:r>
          </a:p>
          <a:p>
            <a:pPr algn="r">
              <a:lnSpc>
                <a:spcPts val="8400"/>
              </a:lnSpc>
            </a:pPr>
            <a:r>
              <a:rPr lang="en-US" sz="6000" dirty="0">
                <a:solidFill>
                  <a:srgbClr val="3B365F"/>
                </a:solidFill>
                <a:latin typeface="TAN Headline"/>
                <a:ea typeface="TAN Headline"/>
                <a:cs typeface="TAN Headline"/>
                <a:sym typeface="TAN Headline"/>
              </a:rPr>
              <a:t>The case of X-ray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10385461">
            <a:off x="-1257132" y="-4333581"/>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rot="282094">
            <a:off x="10869086" y="2109994"/>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4" name="Freeform 4"/>
          <p:cNvSpPr/>
          <p:nvPr/>
        </p:nvSpPr>
        <p:spPr>
          <a:xfrm flipH="1">
            <a:off x="-1457466" y="1899356"/>
            <a:ext cx="18309126" cy="11492241"/>
          </a:xfrm>
          <a:custGeom>
            <a:avLst/>
            <a:gdLst/>
            <a:ahLst/>
            <a:cxnLst/>
            <a:rect l="l" t="t" r="r" b="b"/>
            <a:pathLst>
              <a:path w="18309126" h="11492241">
                <a:moveTo>
                  <a:pt x="18309126" y="0"/>
                </a:moveTo>
                <a:lnTo>
                  <a:pt x="0" y="0"/>
                </a:lnTo>
                <a:lnTo>
                  <a:pt x="0" y="11492240"/>
                </a:lnTo>
                <a:lnTo>
                  <a:pt x="18309126" y="11492240"/>
                </a:lnTo>
                <a:lnTo>
                  <a:pt x="1830912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sp>
        <p:nvSpPr>
          <p:cNvPr id="5" name="Freeform 5"/>
          <p:cNvSpPr/>
          <p:nvPr/>
        </p:nvSpPr>
        <p:spPr>
          <a:xfrm flipH="1">
            <a:off x="9144000" y="-2556916"/>
            <a:ext cx="13822614" cy="8676154"/>
          </a:xfrm>
          <a:custGeom>
            <a:avLst/>
            <a:gdLst/>
            <a:ahLst/>
            <a:cxnLst/>
            <a:rect l="l" t="t" r="r" b="b"/>
            <a:pathLst>
              <a:path w="13822614" h="8676154">
                <a:moveTo>
                  <a:pt x="13822614" y="0"/>
                </a:moveTo>
                <a:lnTo>
                  <a:pt x="0" y="0"/>
                </a:lnTo>
                <a:lnTo>
                  <a:pt x="0" y="8676154"/>
                </a:lnTo>
                <a:lnTo>
                  <a:pt x="13822614" y="8676154"/>
                </a:lnTo>
                <a:lnTo>
                  <a:pt x="1382261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grpSp>
        <p:nvGrpSpPr>
          <p:cNvPr id="6" name="Group 6"/>
          <p:cNvGrpSpPr/>
          <p:nvPr/>
        </p:nvGrpSpPr>
        <p:grpSpPr>
          <a:xfrm>
            <a:off x="9303699" y="291603"/>
            <a:ext cx="783907" cy="3107055"/>
            <a:chOff x="0" y="0"/>
            <a:chExt cx="1045210" cy="4142740"/>
          </a:xfrm>
        </p:grpSpPr>
        <p:sp>
          <p:nvSpPr>
            <p:cNvPr id="7" name="Freeform 7"/>
            <p:cNvSpPr/>
            <p:nvPr/>
          </p:nvSpPr>
          <p:spPr>
            <a:xfrm>
              <a:off x="25400" y="49530"/>
              <a:ext cx="971550" cy="4043680"/>
            </a:xfrm>
            <a:custGeom>
              <a:avLst/>
              <a:gdLst/>
              <a:ahLst/>
              <a:cxnLst/>
              <a:rect l="l" t="t" r="r" b="b"/>
              <a:pathLst>
                <a:path w="971550" h="4043680">
                  <a:moveTo>
                    <a:pt x="194310" y="83820"/>
                  </a:moveTo>
                  <a:cubicBezTo>
                    <a:pt x="205740" y="1664970"/>
                    <a:pt x="218440" y="1770380"/>
                    <a:pt x="234950" y="1847850"/>
                  </a:cubicBezTo>
                  <a:cubicBezTo>
                    <a:pt x="243840" y="1891030"/>
                    <a:pt x="259080" y="1913890"/>
                    <a:pt x="265430" y="1945640"/>
                  </a:cubicBezTo>
                  <a:cubicBezTo>
                    <a:pt x="271780" y="1976120"/>
                    <a:pt x="264160" y="2006600"/>
                    <a:pt x="273050" y="2037080"/>
                  </a:cubicBezTo>
                  <a:cubicBezTo>
                    <a:pt x="281940" y="2073910"/>
                    <a:pt x="308610" y="2104390"/>
                    <a:pt x="326390" y="2148840"/>
                  </a:cubicBezTo>
                  <a:cubicBezTo>
                    <a:pt x="351790" y="2211070"/>
                    <a:pt x="382270" y="2302510"/>
                    <a:pt x="402590" y="2376170"/>
                  </a:cubicBezTo>
                  <a:cubicBezTo>
                    <a:pt x="420370" y="2444750"/>
                    <a:pt x="427990" y="2520950"/>
                    <a:pt x="443230" y="2576830"/>
                  </a:cubicBezTo>
                  <a:cubicBezTo>
                    <a:pt x="454660" y="2618740"/>
                    <a:pt x="463550" y="2649220"/>
                    <a:pt x="480060" y="2683510"/>
                  </a:cubicBezTo>
                  <a:cubicBezTo>
                    <a:pt x="496570" y="2720340"/>
                    <a:pt x="523240" y="2741930"/>
                    <a:pt x="544830" y="2788920"/>
                  </a:cubicBezTo>
                  <a:cubicBezTo>
                    <a:pt x="580390" y="2868930"/>
                    <a:pt x="614680" y="3035300"/>
                    <a:pt x="648970" y="3133090"/>
                  </a:cubicBezTo>
                  <a:cubicBezTo>
                    <a:pt x="675640" y="3205480"/>
                    <a:pt x="712470" y="3265170"/>
                    <a:pt x="725170" y="3322320"/>
                  </a:cubicBezTo>
                  <a:cubicBezTo>
                    <a:pt x="736600" y="3369310"/>
                    <a:pt x="727710" y="3411220"/>
                    <a:pt x="735330" y="3451860"/>
                  </a:cubicBezTo>
                  <a:cubicBezTo>
                    <a:pt x="741680" y="3487420"/>
                    <a:pt x="748030" y="3511550"/>
                    <a:pt x="765810" y="3550920"/>
                  </a:cubicBezTo>
                  <a:cubicBezTo>
                    <a:pt x="795020" y="3620770"/>
                    <a:pt x="880110" y="3742690"/>
                    <a:pt x="915670" y="3818890"/>
                  </a:cubicBezTo>
                  <a:cubicBezTo>
                    <a:pt x="939800" y="3870960"/>
                    <a:pt x="971550" y="3916680"/>
                    <a:pt x="967740" y="3954780"/>
                  </a:cubicBezTo>
                  <a:cubicBezTo>
                    <a:pt x="965200" y="3982720"/>
                    <a:pt x="944880" y="4014470"/>
                    <a:pt x="925830" y="4028440"/>
                  </a:cubicBezTo>
                  <a:cubicBezTo>
                    <a:pt x="910590" y="4039870"/>
                    <a:pt x="887730" y="4043680"/>
                    <a:pt x="869950" y="4041140"/>
                  </a:cubicBezTo>
                  <a:cubicBezTo>
                    <a:pt x="850900" y="4039870"/>
                    <a:pt x="829310" y="4032250"/>
                    <a:pt x="816610" y="4018280"/>
                  </a:cubicBezTo>
                  <a:cubicBezTo>
                    <a:pt x="800100" y="4001770"/>
                    <a:pt x="783590" y="3963670"/>
                    <a:pt x="787400" y="3938270"/>
                  </a:cubicBezTo>
                  <a:cubicBezTo>
                    <a:pt x="791210" y="3914140"/>
                    <a:pt x="817880" y="3882390"/>
                    <a:pt x="838200" y="3869690"/>
                  </a:cubicBezTo>
                  <a:cubicBezTo>
                    <a:pt x="854710" y="3859530"/>
                    <a:pt x="876300" y="3856990"/>
                    <a:pt x="895350" y="3862070"/>
                  </a:cubicBezTo>
                  <a:cubicBezTo>
                    <a:pt x="918210" y="3868420"/>
                    <a:pt x="949960" y="3895090"/>
                    <a:pt x="961390" y="3916680"/>
                  </a:cubicBezTo>
                  <a:cubicBezTo>
                    <a:pt x="970280" y="3933190"/>
                    <a:pt x="970280" y="3956050"/>
                    <a:pt x="965200" y="3973830"/>
                  </a:cubicBezTo>
                  <a:cubicBezTo>
                    <a:pt x="960120" y="3991610"/>
                    <a:pt x="948690" y="4010660"/>
                    <a:pt x="933450" y="4022090"/>
                  </a:cubicBezTo>
                  <a:cubicBezTo>
                    <a:pt x="919480" y="4033520"/>
                    <a:pt x="897890" y="4041140"/>
                    <a:pt x="878840" y="4042410"/>
                  </a:cubicBezTo>
                  <a:cubicBezTo>
                    <a:pt x="861060" y="4042410"/>
                    <a:pt x="844550" y="4041140"/>
                    <a:pt x="824230" y="4024630"/>
                  </a:cubicBezTo>
                  <a:cubicBezTo>
                    <a:pt x="770890" y="3980180"/>
                    <a:pt x="674370" y="3763010"/>
                    <a:pt x="628650" y="3658870"/>
                  </a:cubicBezTo>
                  <a:cubicBezTo>
                    <a:pt x="595630" y="3583940"/>
                    <a:pt x="568960" y="3519170"/>
                    <a:pt x="557530" y="3460750"/>
                  </a:cubicBezTo>
                  <a:cubicBezTo>
                    <a:pt x="548640" y="3418840"/>
                    <a:pt x="558800" y="3388360"/>
                    <a:pt x="549910" y="3346450"/>
                  </a:cubicBezTo>
                  <a:cubicBezTo>
                    <a:pt x="537210" y="3291840"/>
                    <a:pt x="500380" y="3230880"/>
                    <a:pt x="476250" y="3162300"/>
                  </a:cubicBezTo>
                  <a:cubicBezTo>
                    <a:pt x="447040" y="3077210"/>
                    <a:pt x="424180" y="2947670"/>
                    <a:pt x="391160" y="2874010"/>
                  </a:cubicBezTo>
                  <a:cubicBezTo>
                    <a:pt x="368300" y="2823210"/>
                    <a:pt x="339090" y="2799080"/>
                    <a:pt x="317500" y="2753360"/>
                  </a:cubicBezTo>
                  <a:cubicBezTo>
                    <a:pt x="292100" y="2700020"/>
                    <a:pt x="264160" y="2626360"/>
                    <a:pt x="252730" y="2570480"/>
                  </a:cubicBezTo>
                  <a:cubicBezTo>
                    <a:pt x="242570" y="2524760"/>
                    <a:pt x="252730" y="2496820"/>
                    <a:pt x="240030" y="2443480"/>
                  </a:cubicBezTo>
                  <a:cubicBezTo>
                    <a:pt x="219710" y="2348230"/>
                    <a:pt x="135890" y="2195830"/>
                    <a:pt x="101600" y="2053590"/>
                  </a:cubicBezTo>
                  <a:cubicBezTo>
                    <a:pt x="60960" y="1891030"/>
                    <a:pt x="40640" y="1738630"/>
                    <a:pt x="25400" y="1516380"/>
                  </a:cubicBezTo>
                  <a:cubicBezTo>
                    <a:pt x="0" y="1154430"/>
                    <a:pt x="0" y="240030"/>
                    <a:pt x="29210" y="83820"/>
                  </a:cubicBezTo>
                  <a:cubicBezTo>
                    <a:pt x="34290" y="52070"/>
                    <a:pt x="38100" y="43180"/>
                    <a:pt x="49530" y="29210"/>
                  </a:cubicBezTo>
                  <a:cubicBezTo>
                    <a:pt x="62230" y="15240"/>
                    <a:pt x="82550" y="2540"/>
                    <a:pt x="101600" y="1270"/>
                  </a:cubicBezTo>
                  <a:cubicBezTo>
                    <a:pt x="123190" y="0"/>
                    <a:pt x="157480" y="13970"/>
                    <a:pt x="173990" y="29210"/>
                  </a:cubicBezTo>
                  <a:cubicBezTo>
                    <a:pt x="186690" y="43180"/>
                    <a:pt x="194310" y="83820"/>
                    <a:pt x="194310" y="83820"/>
                  </a:cubicBezTo>
                </a:path>
              </a:pathLst>
            </a:custGeom>
            <a:solidFill>
              <a:srgbClr val="94AAB8"/>
            </a:solidFill>
            <a:ln cap="sq">
              <a:noFill/>
              <a:prstDash val="solid"/>
              <a:miter/>
            </a:ln>
          </p:spPr>
          <p:txBody>
            <a:bodyPr/>
            <a:lstStyle/>
            <a:p>
              <a:endParaRPr lang="hu-HU"/>
            </a:p>
          </p:txBody>
        </p:sp>
      </p:grpSp>
      <p:grpSp>
        <p:nvGrpSpPr>
          <p:cNvPr id="8" name="Group 8"/>
          <p:cNvGrpSpPr/>
          <p:nvPr/>
        </p:nvGrpSpPr>
        <p:grpSpPr>
          <a:xfrm>
            <a:off x="10110466" y="3566298"/>
            <a:ext cx="197167" cy="199072"/>
            <a:chOff x="0" y="0"/>
            <a:chExt cx="262890" cy="265430"/>
          </a:xfrm>
        </p:grpSpPr>
        <p:sp>
          <p:nvSpPr>
            <p:cNvPr id="9" name="Freeform 9"/>
            <p:cNvSpPr/>
            <p:nvPr/>
          </p:nvSpPr>
          <p:spPr>
            <a:xfrm>
              <a:off x="50800" y="49530"/>
              <a:ext cx="161290" cy="167640"/>
            </a:xfrm>
            <a:custGeom>
              <a:avLst/>
              <a:gdLst/>
              <a:ahLst/>
              <a:cxnLst/>
              <a:rect l="l" t="t" r="r" b="b"/>
              <a:pathLst>
                <a:path w="161290" h="167640">
                  <a:moveTo>
                    <a:pt x="161290" y="58420"/>
                  </a:moveTo>
                  <a:cubicBezTo>
                    <a:pt x="139700" y="146050"/>
                    <a:pt x="128270" y="152400"/>
                    <a:pt x="116840" y="158750"/>
                  </a:cubicBezTo>
                  <a:cubicBezTo>
                    <a:pt x="105410" y="163830"/>
                    <a:pt x="91440" y="167640"/>
                    <a:pt x="77470" y="165100"/>
                  </a:cubicBezTo>
                  <a:cubicBezTo>
                    <a:pt x="58420" y="161290"/>
                    <a:pt x="24130" y="140970"/>
                    <a:pt x="11430" y="125730"/>
                  </a:cubicBezTo>
                  <a:cubicBezTo>
                    <a:pt x="2540" y="114300"/>
                    <a:pt x="0" y="102870"/>
                    <a:pt x="0" y="87630"/>
                  </a:cubicBezTo>
                  <a:cubicBezTo>
                    <a:pt x="1270" y="68580"/>
                    <a:pt x="17780" y="31750"/>
                    <a:pt x="31750" y="17780"/>
                  </a:cubicBezTo>
                  <a:cubicBezTo>
                    <a:pt x="41910" y="7620"/>
                    <a:pt x="53340" y="2540"/>
                    <a:pt x="67310" y="1270"/>
                  </a:cubicBezTo>
                  <a:cubicBezTo>
                    <a:pt x="87630" y="0"/>
                    <a:pt x="140970" y="24130"/>
                    <a:pt x="140970" y="24130"/>
                  </a:cubicBezTo>
                </a:path>
              </a:pathLst>
            </a:custGeom>
            <a:solidFill>
              <a:srgbClr val="94AAB8"/>
            </a:solidFill>
            <a:ln cap="sq">
              <a:noFill/>
              <a:prstDash val="solid"/>
              <a:miter/>
            </a:ln>
          </p:spPr>
          <p:txBody>
            <a:bodyPr/>
            <a:lstStyle/>
            <a:p>
              <a:endParaRPr lang="hu-HU"/>
            </a:p>
          </p:txBody>
        </p:sp>
      </p:grpSp>
      <p:grpSp>
        <p:nvGrpSpPr>
          <p:cNvPr id="10" name="Group 10"/>
          <p:cNvGrpSpPr/>
          <p:nvPr/>
        </p:nvGrpSpPr>
        <p:grpSpPr>
          <a:xfrm>
            <a:off x="15741002" y="5799286"/>
            <a:ext cx="1140142" cy="2517458"/>
            <a:chOff x="0" y="0"/>
            <a:chExt cx="1520190" cy="3356610"/>
          </a:xfrm>
        </p:grpSpPr>
        <p:sp>
          <p:nvSpPr>
            <p:cNvPr id="11" name="Freeform 11"/>
            <p:cNvSpPr/>
            <p:nvPr/>
          </p:nvSpPr>
          <p:spPr>
            <a:xfrm>
              <a:off x="49530" y="48260"/>
              <a:ext cx="1438910" cy="3262630"/>
            </a:xfrm>
            <a:custGeom>
              <a:avLst/>
              <a:gdLst/>
              <a:ahLst/>
              <a:cxnLst/>
              <a:rect l="l" t="t" r="r" b="b"/>
              <a:pathLst>
                <a:path w="1438910" h="3262630">
                  <a:moveTo>
                    <a:pt x="148590" y="34290"/>
                  </a:moveTo>
                  <a:cubicBezTo>
                    <a:pt x="502920" y="439420"/>
                    <a:pt x="553720" y="467360"/>
                    <a:pt x="615950" y="529590"/>
                  </a:cubicBezTo>
                  <a:cubicBezTo>
                    <a:pt x="693420" y="608330"/>
                    <a:pt x="821690" y="746760"/>
                    <a:pt x="861060" y="817880"/>
                  </a:cubicBezTo>
                  <a:cubicBezTo>
                    <a:pt x="880110" y="852170"/>
                    <a:pt x="871220" y="868680"/>
                    <a:pt x="889000" y="901700"/>
                  </a:cubicBezTo>
                  <a:cubicBezTo>
                    <a:pt x="919480" y="958850"/>
                    <a:pt x="1017270" y="1054100"/>
                    <a:pt x="1057910" y="1113790"/>
                  </a:cubicBezTo>
                  <a:cubicBezTo>
                    <a:pt x="1084580" y="1155700"/>
                    <a:pt x="1101090" y="1184910"/>
                    <a:pt x="1116330" y="1223010"/>
                  </a:cubicBezTo>
                  <a:cubicBezTo>
                    <a:pt x="1132840" y="1259840"/>
                    <a:pt x="1135380" y="1303020"/>
                    <a:pt x="1151890" y="1337310"/>
                  </a:cubicBezTo>
                  <a:cubicBezTo>
                    <a:pt x="1169670" y="1372870"/>
                    <a:pt x="1196340" y="1394460"/>
                    <a:pt x="1217930" y="1432560"/>
                  </a:cubicBezTo>
                  <a:cubicBezTo>
                    <a:pt x="1247140" y="1485900"/>
                    <a:pt x="1280160" y="1543050"/>
                    <a:pt x="1306830" y="1628140"/>
                  </a:cubicBezTo>
                  <a:cubicBezTo>
                    <a:pt x="1350010" y="1766570"/>
                    <a:pt x="1391920" y="1985010"/>
                    <a:pt x="1412240" y="2202180"/>
                  </a:cubicBezTo>
                  <a:cubicBezTo>
                    <a:pt x="1438910" y="2481580"/>
                    <a:pt x="1438910" y="3046730"/>
                    <a:pt x="1418590" y="3169920"/>
                  </a:cubicBezTo>
                  <a:cubicBezTo>
                    <a:pt x="1413510" y="3200400"/>
                    <a:pt x="1410970" y="3210560"/>
                    <a:pt x="1400810" y="3224530"/>
                  </a:cubicBezTo>
                  <a:cubicBezTo>
                    <a:pt x="1389380" y="3238500"/>
                    <a:pt x="1371600" y="3252470"/>
                    <a:pt x="1352550" y="3256280"/>
                  </a:cubicBezTo>
                  <a:cubicBezTo>
                    <a:pt x="1329690" y="3261360"/>
                    <a:pt x="1289050" y="3255010"/>
                    <a:pt x="1270000" y="3238500"/>
                  </a:cubicBezTo>
                  <a:cubicBezTo>
                    <a:pt x="1252220" y="3221990"/>
                    <a:pt x="1238250" y="3183890"/>
                    <a:pt x="1239520" y="3159760"/>
                  </a:cubicBezTo>
                  <a:cubicBezTo>
                    <a:pt x="1239520" y="3140710"/>
                    <a:pt x="1250950" y="3121660"/>
                    <a:pt x="1263650" y="3107690"/>
                  </a:cubicBezTo>
                  <a:cubicBezTo>
                    <a:pt x="1276350" y="3094990"/>
                    <a:pt x="1295400" y="3082290"/>
                    <a:pt x="1314450" y="3081020"/>
                  </a:cubicBezTo>
                  <a:cubicBezTo>
                    <a:pt x="1337310" y="3079750"/>
                    <a:pt x="1376680" y="3089910"/>
                    <a:pt x="1394460" y="3107690"/>
                  </a:cubicBezTo>
                  <a:cubicBezTo>
                    <a:pt x="1410970" y="3125470"/>
                    <a:pt x="1422400" y="3164840"/>
                    <a:pt x="1417320" y="3188970"/>
                  </a:cubicBezTo>
                  <a:cubicBezTo>
                    <a:pt x="1410970" y="3213100"/>
                    <a:pt x="1383030" y="3243580"/>
                    <a:pt x="1362710" y="3253740"/>
                  </a:cubicBezTo>
                  <a:cubicBezTo>
                    <a:pt x="1344930" y="3262630"/>
                    <a:pt x="1322070" y="3261360"/>
                    <a:pt x="1304290" y="3256280"/>
                  </a:cubicBezTo>
                  <a:cubicBezTo>
                    <a:pt x="1287780" y="3251200"/>
                    <a:pt x="1268730" y="3238500"/>
                    <a:pt x="1257300" y="3224530"/>
                  </a:cubicBezTo>
                  <a:cubicBezTo>
                    <a:pt x="1245870" y="3210560"/>
                    <a:pt x="1243330" y="3200400"/>
                    <a:pt x="1238250" y="3169920"/>
                  </a:cubicBezTo>
                  <a:cubicBezTo>
                    <a:pt x="1219200" y="3048000"/>
                    <a:pt x="1262380" y="2482850"/>
                    <a:pt x="1239520" y="2214880"/>
                  </a:cubicBezTo>
                  <a:cubicBezTo>
                    <a:pt x="1221740" y="2016760"/>
                    <a:pt x="1191260" y="1837690"/>
                    <a:pt x="1148080" y="1703070"/>
                  </a:cubicBezTo>
                  <a:cubicBezTo>
                    <a:pt x="1117600" y="1610360"/>
                    <a:pt x="1070610" y="1530350"/>
                    <a:pt x="1038860" y="1477010"/>
                  </a:cubicBezTo>
                  <a:cubicBezTo>
                    <a:pt x="1019810" y="1443990"/>
                    <a:pt x="1000760" y="1430020"/>
                    <a:pt x="988060" y="1402080"/>
                  </a:cubicBezTo>
                  <a:cubicBezTo>
                    <a:pt x="974090" y="1372870"/>
                    <a:pt x="972820" y="1334770"/>
                    <a:pt x="958850" y="1304290"/>
                  </a:cubicBezTo>
                  <a:cubicBezTo>
                    <a:pt x="946150" y="1272540"/>
                    <a:pt x="933450" y="1249680"/>
                    <a:pt x="910590" y="1212850"/>
                  </a:cubicBezTo>
                  <a:cubicBezTo>
                    <a:pt x="871220" y="1148080"/>
                    <a:pt x="769620" y="1021080"/>
                    <a:pt x="732790" y="956310"/>
                  </a:cubicBezTo>
                  <a:cubicBezTo>
                    <a:pt x="711200" y="920750"/>
                    <a:pt x="712470" y="902970"/>
                    <a:pt x="690880" y="868680"/>
                  </a:cubicBezTo>
                  <a:cubicBezTo>
                    <a:pt x="652780" y="810260"/>
                    <a:pt x="572770" y="721360"/>
                    <a:pt x="502920" y="646430"/>
                  </a:cubicBezTo>
                  <a:cubicBezTo>
                    <a:pt x="425450" y="563880"/>
                    <a:pt x="323850" y="485140"/>
                    <a:pt x="242570" y="397510"/>
                  </a:cubicBezTo>
                  <a:cubicBezTo>
                    <a:pt x="162560" y="313690"/>
                    <a:pt x="48260" y="190500"/>
                    <a:pt x="17780" y="132080"/>
                  </a:cubicBezTo>
                  <a:cubicBezTo>
                    <a:pt x="5080" y="109220"/>
                    <a:pt x="0" y="93980"/>
                    <a:pt x="1270" y="76200"/>
                  </a:cubicBezTo>
                  <a:cubicBezTo>
                    <a:pt x="2540" y="58420"/>
                    <a:pt x="12700" y="36830"/>
                    <a:pt x="26670" y="24130"/>
                  </a:cubicBezTo>
                  <a:cubicBezTo>
                    <a:pt x="43180" y="10160"/>
                    <a:pt x="78740" y="0"/>
                    <a:pt x="100330" y="2540"/>
                  </a:cubicBezTo>
                  <a:cubicBezTo>
                    <a:pt x="118110" y="5080"/>
                    <a:pt x="148590" y="34290"/>
                    <a:pt x="148590" y="34290"/>
                  </a:cubicBezTo>
                </a:path>
              </a:pathLst>
            </a:custGeom>
            <a:solidFill>
              <a:srgbClr val="94AAB8"/>
            </a:solidFill>
            <a:ln cap="sq">
              <a:noFill/>
              <a:prstDash val="solid"/>
              <a:miter/>
            </a:ln>
          </p:spPr>
          <p:txBody>
            <a:bodyPr/>
            <a:lstStyle/>
            <a:p>
              <a:endParaRPr lang="hu-HU"/>
            </a:p>
          </p:txBody>
        </p:sp>
      </p:grpSp>
      <p:grpSp>
        <p:nvGrpSpPr>
          <p:cNvPr id="12" name="Group 12"/>
          <p:cNvGrpSpPr/>
          <p:nvPr/>
        </p:nvGrpSpPr>
        <p:grpSpPr>
          <a:xfrm>
            <a:off x="16680167" y="8440569"/>
            <a:ext cx="192405" cy="192405"/>
            <a:chOff x="0" y="0"/>
            <a:chExt cx="256540" cy="256540"/>
          </a:xfrm>
        </p:grpSpPr>
        <p:sp>
          <p:nvSpPr>
            <p:cNvPr id="13" name="Freeform 13"/>
            <p:cNvSpPr/>
            <p:nvPr/>
          </p:nvSpPr>
          <p:spPr>
            <a:xfrm>
              <a:off x="44450" y="46990"/>
              <a:ext cx="160020" cy="163830"/>
            </a:xfrm>
            <a:custGeom>
              <a:avLst/>
              <a:gdLst/>
              <a:ahLst/>
              <a:cxnLst/>
              <a:rect l="l" t="t" r="r" b="b"/>
              <a:pathLst>
                <a:path w="160020" h="163830">
                  <a:moveTo>
                    <a:pt x="160020" y="58420"/>
                  </a:moveTo>
                  <a:cubicBezTo>
                    <a:pt x="139700" y="146050"/>
                    <a:pt x="129540" y="153670"/>
                    <a:pt x="115570" y="157480"/>
                  </a:cubicBezTo>
                  <a:cubicBezTo>
                    <a:pt x="96520" y="163830"/>
                    <a:pt x="57150" y="161290"/>
                    <a:pt x="39370" y="153670"/>
                  </a:cubicBezTo>
                  <a:cubicBezTo>
                    <a:pt x="25400" y="147320"/>
                    <a:pt x="16510" y="138430"/>
                    <a:pt x="11430" y="125730"/>
                  </a:cubicBezTo>
                  <a:cubicBezTo>
                    <a:pt x="2540" y="106680"/>
                    <a:pt x="0" y="67310"/>
                    <a:pt x="6350" y="48260"/>
                  </a:cubicBezTo>
                  <a:cubicBezTo>
                    <a:pt x="10160" y="35560"/>
                    <a:pt x="19050" y="25400"/>
                    <a:pt x="30480" y="17780"/>
                  </a:cubicBezTo>
                  <a:cubicBezTo>
                    <a:pt x="48260" y="7620"/>
                    <a:pt x="86360" y="0"/>
                    <a:pt x="106680" y="3810"/>
                  </a:cubicBezTo>
                  <a:cubicBezTo>
                    <a:pt x="120650" y="6350"/>
                    <a:pt x="139700" y="24130"/>
                    <a:pt x="139700" y="24130"/>
                  </a:cubicBezTo>
                </a:path>
              </a:pathLst>
            </a:custGeom>
            <a:solidFill>
              <a:srgbClr val="94AAB8"/>
            </a:solidFill>
            <a:ln cap="sq">
              <a:noFill/>
              <a:prstDash val="solid"/>
              <a:miter/>
            </a:ln>
          </p:spPr>
          <p:txBody>
            <a:bodyPr/>
            <a:lstStyle/>
            <a:p>
              <a:endParaRPr lang="hu-HU"/>
            </a:p>
          </p:txBody>
        </p:sp>
      </p:grpSp>
      <p:sp>
        <p:nvSpPr>
          <p:cNvPr id="14" name="Freeform 14"/>
          <p:cNvSpPr/>
          <p:nvPr/>
        </p:nvSpPr>
        <p:spPr>
          <a:xfrm>
            <a:off x="413460" y="291603"/>
            <a:ext cx="8730540" cy="5827635"/>
          </a:xfrm>
          <a:custGeom>
            <a:avLst/>
            <a:gdLst/>
            <a:ahLst/>
            <a:cxnLst/>
            <a:rect l="l" t="t" r="r" b="b"/>
            <a:pathLst>
              <a:path w="8730540" h="5827635">
                <a:moveTo>
                  <a:pt x="0" y="0"/>
                </a:moveTo>
                <a:lnTo>
                  <a:pt x="8730540" y="0"/>
                </a:lnTo>
                <a:lnTo>
                  <a:pt x="8730540" y="5827635"/>
                </a:lnTo>
                <a:lnTo>
                  <a:pt x="0" y="5827635"/>
                </a:lnTo>
                <a:lnTo>
                  <a:pt x="0" y="0"/>
                </a:lnTo>
                <a:close/>
              </a:path>
            </a:pathLst>
          </a:custGeom>
          <a:blipFill>
            <a:blip r:embed="rId6"/>
            <a:stretch>
              <a:fillRect/>
            </a:stretch>
          </a:blipFill>
        </p:spPr>
        <p:txBody>
          <a:bodyPr/>
          <a:lstStyle/>
          <a:p>
            <a:endParaRPr lang="hu-HU"/>
          </a:p>
        </p:txBody>
      </p:sp>
      <p:sp>
        <p:nvSpPr>
          <p:cNvPr id="15" name="TextBox 15"/>
          <p:cNvSpPr txBox="1"/>
          <p:nvPr/>
        </p:nvSpPr>
        <p:spPr>
          <a:xfrm>
            <a:off x="9064992" y="644077"/>
            <a:ext cx="8871339" cy="2105025"/>
          </a:xfrm>
          <a:prstGeom prst="rect">
            <a:avLst/>
          </a:prstGeom>
        </p:spPr>
        <p:txBody>
          <a:bodyPr lIns="0" tIns="0" rIns="0" bIns="0" rtlCol="0" anchor="t">
            <a:spAutoFit/>
          </a:bodyPr>
          <a:lstStyle/>
          <a:p>
            <a:pPr algn="r">
              <a:lnSpc>
                <a:spcPts val="8400"/>
              </a:lnSpc>
            </a:pPr>
            <a:r>
              <a:rPr lang="en-US" sz="6000">
                <a:solidFill>
                  <a:srgbClr val="3B365F"/>
                </a:solidFill>
                <a:latin typeface="TAN Headline"/>
                <a:ea typeface="TAN Headline"/>
                <a:cs typeface="TAN Headline"/>
                <a:sym typeface="TAN Headline"/>
              </a:rPr>
              <a:t> X-ray automobile in Hungary </a:t>
            </a:r>
          </a:p>
        </p:txBody>
      </p:sp>
      <p:sp>
        <p:nvSpPr>
          <p:cNvPr id="16" name="TextBox 16"/>
          <p:cNvSpPr txBox="1"/>
          <p:nvPr/>
        </p:nvSpPr>
        <p:spPr>
          <a:xfrm>
            <a:off x="267096" y="7433125"/>
            <a:ext cx="15473906" cy="2131378"/>
          </a:xfrm>
          <a:prstGeom prst="rect">
            <a:avLst/>
          </a:prstGeom>
        </p:spPr>
        <p:txBody>
          <a:bodyPr lIns="0" tIns="0" rIns="0" bIns="0" rtlCol="0" anchor="t">
            <a:spAutoFit/>
          </a:bodyPr>
          <a:lstStyle/>
          <a:p>
            <a:pPr marL="1252215" lvl="2" indent="-417405" algn="just">
              <a:lnSpc>
                <a:spcPts val="4059"/>
              </a:lnSpc>
              <a:buFont typeface="Arial"/>
              <a:buChar char="⚬"/>
            </a:pPr>
            <a:r>
              <a:rPr lang="en-US" sz="2899">
                <a:solidFill>
                  <a:srgbClr val="3B365F"/>
                </a:solidFill>
                <a:latin typeface="Coco Gothic"/>
                <a:ea typeface="Coco Gothic"/>
                <a:cs typeface="Coco Gothic"/>
                <a:sym typeface="Coco Gothic"/>
              </a:rPr>
              <a:t>“Even during the first Balkan war, reports from the Red Cross Association of the countries of the Holy Crown of Hungary's branch in Sofia showed how inadequate the operation of the field hospital was without proper X-ray equipment.”</a:t>
            </a:r>
          </a:p>
          <a:p>
            <a:pPr marL="1878322" lvl="3" indent="-469580" algn="just">
              <a:lnSpc>
                <a:spcPts val="4059"/>
              </a:lnSpc>
              <a:buFont typeface="Arial"/>
              <a:buChar char="￭"/>
            </a:pPr>
            <a:r>
              <a:rPr lang="en-US" sz="2899">
                <a:solidFill>
                  <a:srgbClr val="3B365F"/>
                </a:solidFill>
                <a:latin typeface="Coco Gothic"/>
                <a:ea typeface="Coco Gothic"/>
                <a:cs typeface="Coco Gothic"/>
                <a:sym typeface="Coco Gothic"/>
              </a:rPr>
              <a:t>War required the mobilization of X-rays --&gt; Innovations.</a:t>
            </a:r>
          </a:p>
        </p:txBody>
      </p:sp>
      <p:sp>
        <p:nvSpPr>
          <p:cNvPr id="17" name="TextBox 17"/>
          <p:cNvSpPr txBox="1"/>
          <p:nvPr/>
        </p:nvSpPr>
        <p:spPr>
          <a:xfrm>
            <a:off x="267096" y="6361245"/>
            <a:ext cx="15252357" cy="976630"/>
          </a:xfrm>
          <a:prstGeom prst="rect">
            <a:avLst/>
          </a:prstGeom>
        </p:spPr>
        <p:txBody>
          <a:bodyPr lIns="0" tIns="0" rIns="0" bIns="0" rtlCol="0" anchor="t">
            <a:spAutoFit/>
          </a:bodyPr>
          <a:lstStyle/>
          <a:p>
            <a:pPr algn="l">
              <a:lnSpc>
                <a:spcPts val="3919"/>
              </a:lnSpc>
            </a:pPr>
            <a:r>
              <a:rPr lang="en-US" sz="2799">
                <a:solidFill>
                  <a:srgbClr val="3B365F"/>
                </a:solidFill>
                <a:latin typeface="TAN Headline"/>
                <a:ea typeface="TAN Headline"/>
                <a:cs typeface="TAN Headline"/>
                <a:sym typeface="TAN Headline"/>
              </a:rPr>
              <a:t>Weekly medical journal - New type of camp X-ray automobile (1914) and Budapest Medical Journal - Radiology in war (1915)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5338925" flipH="1">
            <a:off x="-6210217" y="-998448"/>
            <a:ext cx="23632627" cy="14833686"/>
          </a:xfrm>
          <a:custGeom>
            <a:avLst/>
            <a:gdLst/>
            <a:ahLst/>
            <a:cxnLst/>
            <a:rect l="l" t="t" r="r" b="b"/>
            <a:pathLst>
              <a:path w="23632627" h="14833686">
                <a:moveTo>
                  <a:pt x="23632627" y="0"/>
                </a:moveTo>
                <a:lnTo>
                  <a:pt x="0" y="0"/>
                </a:lnTo>
                <a:lnTo>
                  <a:pt x="0" y="14833686"/>
                </a:lnTo>
                <a:lnTo>
                  <a:pt x="23632627" y="14833686"/>
                </a:lnTo>
                <a:lnTo>
                  <a:pt x="2363262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rot="282094">
            <a:off x="10869086" y="2109994"/>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grpSp>
        <p:nvGrpSpPr>
          <p:cNvPr id="4" name="Group 4"/>
          <p:cNvGrpSpPr/>
          <p:nvPr/>
        </p:nvGrpSpPr>
        <p:grpSpPr>
          <a:xfrm>
            <a:off x="16680167" y="8440569"/>
            <a:ext cx="192405" cy="192405"/>
            <a:chOff x="0" y="0"/>
            <a:chExt cx="256540" cy="256540"/>
          </a:xfrm>
        </p:grpSpPr>
        <p:sp>
          <p:nvSpPr>
            <p:cNvPr id="5" name="Freeform 5"/>
            <p:cNvSpPr/>
            <p:nvPr/>
          </p:nvSpPr>
          <p:spPr>
            <a:xfrm>
              <a:off x="44450" y="46990"/>
              <a:ext cx="160020" cy="163830"/>
            </a:xfrm>
            <a:custGeom>
              <a:avLst/>
              <a:gdLst/>
              <a:ahLst/>
              <a:cxnLst/>
              <a:rect l="l" t="t" r="r" b="b"/>
              <a:pathLst>
                <a:path w="160020" h="163830">
                  <a:moveTo>
                    <a:pt x="160020" y="58420"/>
                  </a:moveTo>
                  <a:cubicBezTo>
                    <a:pt x="139700" y="146050"/>
                    <a:pt x="129540" y="153670"/>
                    <a:pt x="115570" y="157480"/>
                  </a:cubicBezTo>
                  <a:cubicBezTo>
                    <a:pt x="96520" y="163830"/>
                    <a:pt x="57150" y="161290"/>
                    <a:pt x="39370" y="153670"/>
                  </a:cubicBezTo>
                  <a:cubicBezTo>
                    <a:pt x="25400" y="147320"/>
                    <a:pt x="16510" y="138430"/>
                    <a:pt x="11430" y="125730"/>
                  </a:cubicBezTo>
                  <a:cubicBezTo>
                    <a:pt x="2540" y="106680"/>
                    <a:pt x="0" y="67310"/>
                    <a:pt x="6350" y="48260"/>
                  </a:cubicBezTo>
                  <a:cubicBezTo>
                    <a:pt x="10160" y="35560"/>
                    <a:pt x="19050" y="25400"/>
                    <a:pt x="30480" y="17780"/>
                  </a:cubicBezTo>
                  <a:cubicBezTo>
                    <a:pt x="48260" y="7620"/>
                    <a:pt x="86360" y="0"/>
                    <a:pt x="106680" y="3810"/>
                  </a:cubicBezTo>
                  <a:cubicBezTo>
                    <a:pt x="120650" y="6350"/>
                    <a:pt x="139700" y="24130"/>
                    <a:pt x="139700" y="24130"/>
                  </a:cubicBezTo>
                </a:path>
              </a:pathLst>
            </a:custGeom>
            <a:solidFill>
              <a:srgbClr val="94AAB8"/>
            </a:solidFill>
            <a:ln cap="sq">
              <a:noFill/>
              <a:prstDash val="solid"/>
              <a:miter/>
            </a:ln>
          </p:spPr>
          <p:txBody>
            <a:bodyPr/>
            <a:lstStyle/>
            <a:p>
              <a:endParaRPr lang="hu-HU"/>
            </a:p>
          </p:txBody>
        </p:sp>
      </p:grpSp>
      <p:sp>
        <p:nvSpPr>
          <p:cNvPr id="6" name="Freeform 6"/>
          <p:cNvSpPr/>
          <p:nvPr/>
        </p:nvSpPr>
        <p:spPr>
          <a:xfrm>
            <a:off x="12416744" y="171593"/>
            <a:ext cx="5260161" cy="9393480"/>
          </a:xfrm>
          <a:custGeom>
            <a:avLst/>
            <a:gdLst/>
            <a:ahLst/>
            <a:cxnLst/>
            <a:rect l="l" t="t" r="r" b="b"/>
            <a:pathLst>
              <a:path w="5260161" h="9393480">
                <a:moveTo>
                  <a:pt x="0" y="0"/>
                </a:moveTo>
                <a:lnTo>
                  <a:pt x="5260161" y="0"/>
                </a:lnTo>
                <a:lnTo>
                  <a:pt x="5260161" y="9393480"/>
                </a:lnTo>
                <a:lnTo>
                  <a:pt x="0" y="9393480"/>
                </a:lnTo>
                <a:lnTo>
                  <a:pt x="0" y="0"/>
                </a:lnTo>
                <a:close/>
              </a:path>
            </a:pathLst>
          </a:custGeom>
          <a:blipFill>
            <a:blip r:embed="rId6"/>
            <a:stretch>
              <a:fillRect t="-5408"/>
            </a:stretch>
          </a:blipFill>
        </p:spPr>
        <p:txBody>
          <a:bodyPr/>
          <a:lstStyle/>
          <a:p>
            <a:endParaRPr lang="hu-HU"/>
          </a:p>
        </p:txBody>
      </p:sp>
      <p:sp>
        <p:nvSpPr>
          <p:cNvPr id="7" name="TextBox 7"/>
          <p:cNvSpPr txBox="1"/>
          <p:nvPr/>
        </p:nvSpPr>
        <p:spPr>
          <a:xfrm>
            <a:off x="-713680" y="385683"/>
            <a:ext cx="10581632" cy="9494203"/>
          </a:xfrm>
          <a:prstGeom prst="rect">
            <a:avLst/>
          </a:prstGeom>
        </p:spPr>
        <p:txBody>
          <a:bodyPr lIns="0" tIns="0" rIns="0" bIns="0" rtlCol="0" anchor="t">
            <a:spAutoFit/>
          </a:bodyPr>
          <a:lstStyle/>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1. "The </a:t>
            </a:r>
            <a:r>
              <a:rPr lang="en-US" sz="2899" b="1">
                <a:solidFill>
                  <a:srgbClr val="3B365F"/>
                </a:solidFill>
                <a:latin typeface="Coco Gothic Bold"/>
                <a:ea typeface="Coco Gothic Bold"/>
                <a:cs typeface="Coco Gothic Bold"/>
                <a:sym typeface="Coco Gothic Bold"/>
              </a:rPr>
              <a:t>specific connection of the car’s engine to the dynamo</a:t>
            </a:r>
            <a:r>
              <a:rPr lang="en-US" sz="2899">
                <a:solidFill>
                  <a:srgbClr val="3B365F"/>
                </a:solidFill>
                <a:latin typeface="Coco Gothic"/>
                <a:ea typeface="Coco Gothic"/>
                <a:cs typeface="Coco Gothic"/>
                <a:sym typeface="Coco Gothic"/>
              </a:rPr>
              <a:t>; as a result, the engine can be used to operate both the car and the X-ray machine." </a:t>
            </a:r>
          </a:p>
          <a:p>
            <a:pPr marL="1878322" lvl="3" indent="-469580" algn="l">
              <a:lnSpc>
                <a:spcPts val="4059"/>
              </a:lnSpc>
              <a:buFont typeface="Arial"/>
              <a:buChar char="￭"/>
            </a:pPr>
            <a:r>
              <a:rPr lang="en-US" sz="2899">
                <a:solidFill>
                  <a:srgbClr val="3B365F"/>
                </a:solidFill>
                <a:latin typeface="Coco Gothic"/>
                <a:ea typeface="Coco Gothic"/>
                <a:cs typeface="Coco Gothic"/>
                <a:sym typeface="Coco Gothic"/>
              </a:rPr>
              <a:t>( this can be relaxed if there is a suitable power source to which the X-ray can be connected)</a:t>
            </a:r>
          </a:p>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2. "A </a:t>
            </a:r>
            <a:r>
              <a:rPr lang="en-US" sz="2899" b="1">
                <a:solidFill>
                  <a:srgbClr val="3B365F"/>
                </a:solidFill>
                <a:latin typeface="Coco Gothic Bold"/>
                <a:ea typeface="Coco Gothic Bold"/>
                <a:cs typeface="Coco Gothic Bold"/>
                <a:sym typeface="Coco Gothic Bold"/>
              </a:rPr>
              <a:t>separate dark room built into the carosseria</a:t>
            </a:r>
            <a:r>
              <a:rPr lang="en-US" sz="2899">
                <a:solidFill>
                  <a:srgbClr val="3B365F"/>
                </a:solidFill>
                <a:latin typeface="Coco Gothic"/>
                <a:ea typeface="Coco Gothic"/>
                <a:cs typeface="Coco Gothic"/>
                <a:sym typeface="Coco Gothic"/>
              </a:rPr>
              <a:t>,...”</a:t>
            </a:r>
          </a:p>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4. "Another innovation is that we have a </a:t>
            </a:r>
            <a:r>
              <a:rPr lang="en-US" sz="2899" b="1">
                <a:solidFill>
                  <a:srgbClr val="3B365F"/>
                </a:solidFill>
                <a:latin typeface="Coco Gothic Bold"/>
                <a:ea typeface="Coco Gothic Bold"/>
                <a:cs typeface="Coco Gothic Bold"/>
                <a:sym typeface="Coco Gothic Bold"/>
              </a:rPr>
              <a:t>working X-ray machine immediately after opening the door</a:t>
            </a:r>
            <a:r>
              <a:rPr lang="en-US" sz="2899">
                <a:solidFill>
                  <a:srgbClr val="3B365F"/>
                </a:solidFill>
                <a:latin typeface="Coco Gothic"/>
                <a:ea typeface="Coco Gothic"/>
                <a:cs typeface="Coco Gothic"/>
                <a:sym typeface="Coco Gothic"/>
              </a:rPr>
              <a:t> of the X-ray room, with the same operability as in the most modern X-ray cabinet; we can work straight from the car. A great disadvantage of the previous camp X-ray equipment was the fact that it had to be unpacked and properly assembled beforehand."</a:t>
            </a:r>
          </a:p>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5. "Another innovation is that the apparatus </a:t>
            </a:r>
            <a:r>
              <a:rPr lang="en-US" sz="2899" b="1">
                <a:solidFill>
                  <a:srgbClr val="3B365F"/>
                </a:solidFill>
                <a:latin typeface="Coco Gothic Bold"/>
                <a:ea typeface="Coco Gothic Bold"/>
                <a:cs typeface="Coco Gothic Bold"/>
                <a:sym typeface="Coco Gothic Bold"/>
              </a:rPr>
              <a:t>can be used in any enclosed space</a:t>
            </a:r>
            <a:r>
              <a:rPr lang="en-US" sz="2899">
                <a:solidFill>
                  <a:srgbClr val="3B365F"/>
                </a:solidFill>
                <a:latin typeface="Coco Gothic"/>
                <a:ea typeface="Coco Gothic"/>
                <a:cs typeface="Coco Gothic"/>
                <a:sym typeface="Coco Gothic"/>
              </a:rPr>
              <a:t> (house, barn, doorway, etc.) within a few minutes;"</a:t>
            </a:r>
          </a:p>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10. "Finally, an innovation is the </a:t>
            </a:r>
            <a:r>
              <a:rPr lang="en-US" sz="2899" b="1">
                <a:solidFill>
                  <a:srgbClr val="3B365F"/>
                </a:solidFill>
                <a:latin typeface="Coco Gothic Bold"/>
                <a:ea typeface="Coco Gothic Bold"/>
                <a:cs typeface="Coco Gothic Bold"/>
                <a:sym typeface="Coco Gothic Bold"/>
              </a:rPr>
              <a:t>fixing and protection of X-ray lamps against jamming</a:t>
            </a:r>
            <a:r>
              <a:rPr lang="en-US" sz="2899">
                <a:solidFill>
                  <a:srgbClr val="3B365F"/>
                </a:solidFill>
                <a:latin typeface="Coco Gothic"/>
                <a:ea typeface="Coco Gothic"/>
                <a:cs typeface="Coco Gothic"/>
                <a:sym typeface="Coco Gothic"/>
              </a:rPr>
              <a:t>,..."</a:t>
            </a:r>
          </a:p>
        </p:txBody>
      </p:sp>
      <p:sp>
        <p:nvSpPr>
          <p:cNvPr id="8" name="Freeform 8"/>
          <p:cNvSpPr/>
          <p:nvPr/>
        </p:nvSpPr>
        <p:spPr>
          <a:xfrm rot="1304041">
            <a:off x="9480610" y="3996249"/>
            <a:ext cx="2670069" cy="754295"/>
          </a:xfrm>
          <a:custGeom>
            <a:avLst/>
            <a:gdLst/>
            <a:ahLst/>
            <a:cxnLst/>
            <a:rect l="l" t="t" r="r" b="b"/>
            <a:pathLst>
              <a:path w="2670069" h="754295">
                <a:moveTo>
                  <a:pt x="0" y="0"/>
                </a:moveTo>
                <a:lnTo>
                  <a:pt x="2670070" y="0"/>
                </a:lnTo>
                <a:lnTo>
                  <a:pt x="2670070" y="754294"/>
                </a:lnTo>
                <a:lnTo>
                  <a:pt x="0" y="7542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hu-HU"/>
          </a:p>
        </p:txBody>
      </p:sp>
      <p:sp>
        <p:nvSpPr>
          <p:cNvPr id="9" name="TextBox 9"/>
          <p:cNvSpPr txBox="1"/>
          <p:nvPr/>
        </p:nvSpPr>
        <p:spPr>
          <a:xfrm>
            <a:off x="11595119" y="9613027"/>
            <a:ext cx="6531690" cy="481330"/>
          </a:xfrm>
          <a:prstGeom prst="rect">
            <a:avLst/>
          </a:prstGeom>
        </p:spPr>
        <p:txBody>
          <a:bodyPr lIns="0" tIns="0" rIns="0" bIns="0" rtlCol="0" anchor="t">
            <a:spAutoFit/>
          </a:bodyPr>
          <a:lstStyle/>
          <a:p>
            <a:pPr algn="l">
              <a:lnSpc>
                <a:spcPts val="3919"/>
              </a:lnSpc>
            </a:pPr>
            <a:r>
              <a:rPr lang="en-US" sz="2799">
                <a:solidFill>
                  <a:srgbClr val="3B365F"/>
                </a:solidFill>
                <a:latin typeface="TAN Headline"/>
                <a:ea typeface="TAN Headline"/>
                <a:cs typeface="TAN Headline"/>
                <a:sym typeface="TAN Headline"/>
              </a:rPr>
              <a:t>Weekly medical journal (1914)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10385461">
            <a:off x="-1257132" y="-4333581"/>
            <a:ext cx="9743832" cy="10202966"/>
          </a:xfrm>
          <a:custGeom>
            <a:avLst/>
            <a:gdLst/>
            <a:ahLst/>
            <a:cxnLst/>
            <a:rect l="l" t="t" r="r" b="b"/>
            <a:pathLst>
              <a:path w="9743832" h="10202966">
                <a:moveTo>
                  <a:pt x="0" y="0"/>
                </a:moveTo>
                <a:lnTo>
                  <a:pt x="9743832" y="0"/>
                </a:lnTo>
                <a:lnTo>
                  <a:pt x="9743832" y="10202966"/>
                </a:lnTo>
                <a:lnTo>
                  <a:pt x="0" y="10202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rot="282094">
            <a:off x="10869086" y="2109994"/>
            <a:ext cx="9743832" cy="10202966"/>
          </a:xfrm>
          <a:custGeom>
            <a:avLst/>
            <a:gdLst/>
            <a:ahLst/>
            <a:cxnLst/>
            <a:rect l="l" t="t" r="r" b="b"/>
            <a:pathLst>
              <a:path w="9743832" h="10202966">
                <a:moveTo>
                  <a:pt x="0" y="0"/>
                </a:moveTo>
                <a:lnTo>
                  <a:pt x="9743832" y="0"/>
                </a:lnTo>
                <a:lnTo>
                  <a:pt x="9743832" y="10202965"/>
                </a:lnTo>
                <a:lnTo>
                  <a:pt x="0" y="10202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4" name="Freeform 4"/>
          <p:cNvSpPr/>
          <p:nvPr/>
        </p:nvSpPr>
        <p:spPr>
          <a:xfrm rot="-3870113" flipH="1">
            <a:off x="-14086436" y="-3144007"/>
            <a:ext cx="29515902" cy="18526490"/>
          </a:xfrm>
          <a:custGeom>
            <a:avLst/>
            <a:gdLst/>
            <a:ahLst/>
            <a:cxnLst/>
            <a:rect l="l" t="t" r="r" b="b"/>
            <a:pathLst>
              <a:path w="29515902" h="18526490">
                <a:moveTo>
                  <a:pt x="29515902" y="0"/>
                </a:moveTo>
                <a:lnTo>
                  <a:pt x="0" y="0"/>
                </a:lnTo>
                <a:lnTo>
                  <a:pt x="0" y="18526490"/>
                </a:lnTo>
                <a:lnTo>
                  <a:pt x="29515902" y="18526490"/>
                </a:lnTo>
                <a:lnTo>
                  <a:pt x="2951590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sp>
        <p:nvSpPr>
          <p:cNvPr id="5" name="Freeform 5"/>
          <p:cNvSpPr/>
          <p:nvPr/>
        </p:nvSpPr>
        <p:spPr>
          <a:xfrm flipH="1">
            <a:off x="9144000" y="-2556916"/>
            <a:ext cx="13822614" cy="8676154"/>
          </a:xfrm>
          <a:custGeom>
            <a:avLst/>
            <a:gdLst/>
            <a:ahLst/>
            <a:cxnLst/>
            <a:rect l="l" t="t" r="r" b="b"/>
            <a:pathLst>
              <a:path w="13822614" h="8676154">
                <a:moveTo>
                  <a:pt x="13822614" y="0"/>
                </a:moveTo>
                <a:lnTo>
                  <a:pt x="0" y="0"/>
                </a:lnTo>
                <a:lnTo>
                  <a:pt x="0" y="8676154"/>
                </a:lnTo>
                <a:lnTo>
                  <a:pt x="13822614" y="8676154"/>
                </a:lnTo>
                <a:lnTo>
                  <a:pt x="1382261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u-HU"/>
          </a:p>
        </p:txBody>
      </p:sp>
      <p:grpSp>
        <p:nvGrpSpPr>
          <p:cNvPr id="6" name="Group 6"/>
          <p:cNvGrpSpPr/>
          <p:nvPr/>
        </p:nvGrpSpPr>
        <p:grpSpPr>
          <a:xfrm>
            <a:off x="15741002" y="5799286"/>
            <a:ext cx="1140142" cy="2517458"/>
            <a:chOff x="0" y="0"/>
            <a:chExt cx="1520190" cy="3356610"/>
          </a:xfrm>
        </p:grpSpPr>
        <p:sp>
          <p:nvSpPr>
            <p:cNvPr id="7" name="Freeform 7"/>
            <p:cNvSpPr/>
            <p:nvPr/>
          </p:nvSpPr>
          <p:spPr>
            <a:xfrm>
              <a:off x="49530" y="48260"/>
              <a:ext cx="1438910" cy="3262630"/>
            </a:xfrm>
            <a:custGeom>
              <a:avLst/>
              <a:gdLst/>
              <a:ahLst/>
              <a:cxnLst/>
              <a:rect l="l" t="t" r="r" b="b"/>
              <a:pathLst>
                <a:path w="1438910" h="3262630">
                  <a:moveTo>
                    <a:pt x="148590" y="34290"/>
                  </a:moveTo>
                  <a:cubicBezTo>
                    <a:pt x="502920" y="439420"/>
                    <a:pt x="553720" y="467360"/>
                    <a:pt x="615950" y="529590"/>
                  </a:cubicBezTo>
                  <a:cubicBezTo>
                    <a:pt x="693420" y="608330"/>
                    <a:pt x="821690" y="746760"/>
                    <a:pt x="861060" y="817880"/>
                  </a:cubicBezTo>
                  <a:cubicBezTo>
                    <a:pt x="880110" y="852170"/>
                    <a:pt x="871220" y="868680"/>
                    <a:pt x="889000" y="901700"/>
                  </a:cubicBezTo>
                  <a:cubicBezTo>
                    <a:pt x="919480" y="958850"/>
                    <a:pt x="1017270" y="1054100"/>
                    <a:pt x="1057910" y="1113790"/>
                  </a:cubicBezTo>
                  <a:cubicBezTo>
                    <a:pt x="1084580" y="1155700"/>
                    <a:pt x="1101090" y="1184910"/>
                    <a:pt x="1116330" y="1223010"/>
                  </a:cubicBezTo>
                  <a:cubicBezTo>
                    <a:pt x="1132840" y="1259840"/>
                    <a:pt x="1135380" y="1303020"/>
                    <a:pt x="1151890" y="1337310"/>
                  </a:cubicBezTo>
                  <a:cubicBezTo>
                    <a:pt x="1169670" y="1372870"/>
                    <a:pt x="1196340" y="1394460"/>
                    <a:pt x="1217930" y="1432560"/>
                  </a:cubicBezTo>
                  <a:cubicBezTo>
                    <a:pt x="1247140" y="1485900"/>
                    <a:pt x="1280160" y="1543050"/>
                    <a:pt x="1306830" y="1628140"/>
                  </a:cubicBezTo>
                  <a:cubicBezTo>
                    <a:pt x="1350010" y="1766570"/>
                    <a:pt x="1391920" y="1985010"/>
                    <a:pt x="1412240" y="2202180"/>
                  </a:cubicBezTo>
                  <a:cubicBezTo>
                    <a:pt x="1438910" y="2481580"/>
                    <a:pt x="1438910" y="3046730"/>
                    <a:pt x="1418590" y="3169920"/>
                  </a:cubicBezTo>
                  <a:cubicBezTo>
                    <a:pt x="1413510" y="3200400"/>
                    <a:pt x="1410970" y="3210560"/>
                    <a:pt x="1400810" y="3224530"/>
                  </a:cubicBezTo>
                  <a:cubicBezTo>
                    <a:pt x="1389380" y="3238500"/>
                    <a:pt x="1371600" y="3252470"/>
                    <a:pt x="1352550" y="3256280"/>
                  </a:cubicBezTo>
                  <a:cubicBezTo>
                    <a:pt x="1329690" y="3261360"/>
                    <a:pt x="1289050" y="3255010"/>
                    <a:pt x="1270000" y="3238500"/>
                  </a:cubicBezTo>
                  <a:cubicBezTo>
                    <a:pt x="1252220" y="3221990"/>
                    <a:pt x="1238250" y="3183890"/>
                    <a:pt x="1239520" y="3159760"/>
                  </a:cubicBezTo>
                  <a:cubicBezTo>
                    <a:pt x="1239520" y="3140710"/>
                    <a:pt x="1250950" y="3121660"/>
                    <a:pt x="1263650" y="3107690"/>
                  </a:cubicBezTo>
                  <a:cubicBezTo>
                    <a:pt x="1276350" y="3094990"/>
                    <a:pt x="1295400" y="3082290"/>
                    <a:pt x="1314450" y="3081020"/>
                  </a:cubicBezTo>
                  <a:cubicBezTo>
                    <a:pt x="1337310" y="3079750"/>
                    <a:pt x="1376680" y="3089910"/>
                    <a:pt x="1394460" y="3107690"/>
                  </a:cubicBezTo>
                  <a:cubicBezTo>
                    <a:pt x="1410970" y="3125470"/>
                    <a:pt x="1422400" y="3164840"/>
                    <a:pt x="1417320" y="3188970"/>
                  </a:cubicBezTo>
                  <a:cubicBezTo>
                    <a:pt x="1410970" y="3213100"/>
                    <a:pt x="1383030" y="3243580"/>
                    <a:pt x="1362710" y="3253740"/>
                  </a:cubicBezTo>
                  <a:cubicBezTo>
                    <a:pt x="1344930" y="3262630"/>
                    <a:pt x="1322070" y="3261360"/>
                    <a:pt x="1304290" y="3256280"/>
                  </a:cubicBezTo>
                  <a:cubicBezTo>
                    <a:pt x="1287780" y="3251200"/>
                    <a:pt x="1268730" y="3238500"/>
                    <a:pt x="1257300" y="3224530"/>
                  </a:cubicBezTo>
                  <a:cubicBezTo>
                    <a:pt x="1245870" y="3210560"/>
                    <a:pt x="1243330" y="3200400"/>
                    <a:pt x="1238250" y="3169920"/>
                  </a:cubicBezTo>
                  <a:cubicBezTo>
                    <a:pt x="1219200" y="3048000"/>
                    <a:pt x="1262380" y="2482850"/>
                    <a:pt x="1239520" y="2214880"/>
                  </a:cubicBezTo>
                  <a:cubicBezTo>
                    <a:pt x="1221740" y="2016760"/>
                    <a:pt x="1191260" y="1837690"/>
                    <a:pt x="1148080" y="1703070"/>
                  </a:cubicBezTo>
                  <a:cubicBezTo>
                    <a:pt x="1117600" y="1610360"/>
                    <a:pt x="1070610" y="1530350"/>
                    <a:pt x="1038860" y="1477010"/>
                  </a:cubicBezTo>
                  <a:cubicBezTo>
                    <a:pt x="1019810" y="1443990"/>
                    <a:pt x="1000760" y="1430020"/>
                    <a:pt x="988060" y="1402080"/>
                  </a:cubicBezTo>
                  <a:cubicBezTo>
                    <a:pt x="974090" y="1372870"/>
                    <a:pt x="972820" y="1334770"/>
                    <a:pt x="958850" y="1304290"/>
                  </a:cubicBezTo>
                  <a:cubicBezTo>
                    <a:pt x="946150" y="1272540"/>
                    <a:pt x="933450" y="1249680"/>
                    <a:pt x="910590" y="1212850"/>
                  </a:cubicBezTo>
                  <a:cubicBezTo>
                    <a:pt x="871220" y="1148080"/>
                    <a:pt x="769620" y="1021080"/>
                    <a:pt x="732790" y="956310"/>
                  </a:cubicBezTo>
                  <a:cubicBezTo>
                    <a:pt x="711200" y="920750"/>
                    <a:pt x="712470" y="902970"/>
                    <a:pt x="690880" y="868680"/>
                  </a:cubicBezTo>
                  <a:cubicBezTo>
                    <a:pt x="652780" y="810260"/>
                    <a:pt x="572770" y="721360"/>
                    <a:pt x="502920" y="646430"/>
                  </a:cubicBezTo>
                  <a:cubicBezTo>
                    <a:pt x="425450" y="563880"/>
                    <a:pt x="323850" y="485140"/>
                    <a:pt x="242570" y="397510"/>
                  </a:cubicBezTo>
                  <a:cubicBezTo>
                    <a:pt x="162560" y="313690"/>
                    <a:pt x="48260" y="190500"/>
                    <a:pt x="17780" y="132080"/>
                  </a:cubicBezTo>
                  <a:cubicBezTo>
                    <a:pt x="5080" y="109220"/>
                    <a:pt x="0" y="93980"/>
                    <a:pt x="1270" y="76200"/>
                  </a:cubicBezTo>
                  <a:cubicBezTo>
                    <a:pt x="2540" y="58420"/>
                    <a:pt x="12700" y="36830"/>
                    <a:pt x="26670" y="24130"/>
                  </a:cubicBezTo>
                  <a:cubicBezTo>
                    <a:pt x="43180" y="10160"/>
                    <a:pt x="78740" y="0"/>
                    <a:pt x="100330" y="2540"/>
                  </a:cubicBezTo>
                  <a:cubicBezTo>
                    <a:pt x="118110" y="5080"/>
                    <a:pt x="148590" y="34290"/>
                    <a:pt x="148590" y="34290"/>
                  </a:cubicBezTo>
                </a:path>
              </a:pathLst>
            </a:custGeom>
            <a:solidFill>
              <a:srgbClr val="94AAB8"/>
            </a:solidFill>
            <a:ln cap="sq">
              <a:noFill/>
              <a:prstDash val="solid"/>
              <a:miter/>
            </a:ln>
          </p:spPr>
          <p:txBody>
            <a:bodyPr/>
            <a:lstStyle/>
            <a:p>
              <a:endParaRPr lang="hu-HU"/>
            </a:p>
          </p:txBody>
        </p:sp>
      </p:grpSp>
      <p:grpSp>
        <p:nvGrpSpPr>
          <p:cNvPr id="8" name="Group 8"/>
          <p:cNvGrpSpPr/>
          <p:nvPr/>
        </p:nvGrpSpPr>
        <p:grpSpPr>
          <a:xfrm>
            <a:off x="16680167" y="8440569"/>
            <a:ext cx="192405" cy="192405"/>
            <a:chOff x="0" y="0"/>
            <a:chExt cx="256540" cy="256540"/>
          </a:xfrm>
        </p:grpSpPr>
        <p:sp>
          <p:nvSpPr>
            <p:cNvPr id="9" name="Freeform 9"/>
            <p:cNvSpPr/>
            <p:nvPr/>
          </p:nvSpPr>
          <p:spPr>
            <a:xfrm>
              <a:off x="44450" y="46990"/>
              <a:ext cx="160020" cy="163830"/>
            </a:xfrm>
            <a:custGeom>
              <a:avLst/>
              <a:gdLst/>
              <a:ahLst/>
              <a:cxnLst/>
              <a:rect l="l" t="t" r="r" b="b"/>
              <a:pathLst>
                <a:path w="160020" h="163830">
                  <a:moveTo>
                    <a:pt x="160020" y="58420"/>
                  </a:moveTo>
                  <a:cubicBezTo>
                    <a:pt x="139700" y="146050"/>
                    <a:pt x="129540" y="153670"/>
                    <a:pt x="115570" y="157480"/>
                  </a:cubicBezTo>
                  <a:cubicBezTo>
                    <a:pt x="96520" y="163830"/>
                    <a:pt x="57150" y="161290"/>
                    <a:pt x="39370" y="153670"/>
                  </a:cubicBezTo>
                  <a:cubicBezTo>
                    <a:pt x="25400" y="147320"/>
                    <a:pt x="16510" y="138430"/>
                    <a:pt x="11430" y="125730"/>
                  </a:cubicBezTo>
                  <a:cubicBezTo>
                    <a:pt x="2540" y="106680"/>
                    <a:pt x="0" y="67310"/>
                    <a:pt x="6350" y="48260"/>
                  </a:cubicBezTo>
                  <a:cubicBezTo>
                    <a:pt x="10160" y="35560"/>
                    <a:pt x="19050" y="25400"/>
                    <a:pt x="30480" y="17780"/>
                  </a:cubicBezTo>
                  <a:cubicBezTo>
                    <a:pt x="48260" y="7620"/>
                    <a:pt x="86360" y="0"/>
                    <a:pt x="106680" y="3810"/>
                  </a:cubicBezTo>
                  <a:cubicBezTo>
                    <a:pt x="120650" y="6350"/>
                    <a:pt x="139700" y="24130"/>
                    <a:pt x="139700" y="24130"/>
                  </a:cubicBezTo>
                </a:path>
              </a:pathLst>
            </a:custGeom>
            <a:solidFill>
              <a:srgbClr val="94AAB8"/>
            </a:solidFill>
            <a:ln cap="sq">
              <a:noFill/>
              <a:prstDash val="solid"/>
              <a:miter/>
            </a:ln>
          </p:spPr>
          <p:txBody>
            <a:bodyPr/>
            <a:lstStyle/>
            <a:p>
              <a:endParaRPr lang="hu-HU"/>
            </a:p>
          </p:txBody>
        </p:sp>
      </p:grpSp>
      <p:sp>
        <p:nvSpPr>
          <p:cNvPr id="10" name="Freeform 10"/>
          <p:cNvSpPr/>
          <p:nvPr/>
        </p:nvSpPr>
        <p:spPr>
          <a:xfrm>
            <a:off x="10209050" y="622514"/>
            <a:ext cx="7832609" cy="9041973"/>
          </a:xfrm>
          <a:custGeom>
            <a:avLst/>
            <a:gdLst/>
            <a:ahLst/>
            <a:cxnLst/>
            <a:rect l="l" t="t" r="r" b="b"/>
            <a:pathLst>
              <a:path w="7832609" h="9041973">
                <a:moveTo>
                  <a:pt x="0" y="0"/>
                </a:moveTo>
                <a:lnTo>
                  <a:pt x="7832609" y="0"/>
                </a:lnTo>
                <a:lnTo>
                  <a:pt x="7832609" y="9041972"/>
                </a:lnTo>
                <a:lnTo>
                  <a:pt x="0" y="9041972"/>
                </a:lnTo>
                <a:lnTo>
                  <a:pt x="0" y="0"/>
                </a:lnTo>
                <a:close/>
              </a:path>
            </a:pathLst>
          </a:custGeom>
          <a:blipFill>
            <a:blip r:embed="rId6"/>
            <a:stretch>
              <a:fillRect/>
            </a:stretch>
          </a:blipFill>
        </p:spPr>
        <p:txBody>
          <a:bodyPr/>
          <a:lstStyle/>
          <a:p>
            <a:endParaRPr lang="hu-HU"/>
          </a:p>
        </p:txBody>
      </p:sp>
      <p:sp>
        <p:nvSpPr>
          <p:cNvPr id="11" name="TextBox 11"/>
          <p:cNvSpPr txBox="1"/>
          <p:nvPr/>
        </p:nvSpPr>
        <p:spPr>
          <a:xfrm>
            <a:off x="267096" y="952500"/>
            <a:ext cx="8394357" cy="4810284"/>
          </a:xfrm>
          <a:prstGeom prst="rect">
            <a:avLst/>
          </a:prstGeom>
        </p:spPr>
        <p:txBody>
          <a:bodyPr lIns="0" tIns="0" rIns="0" bIns="0" rtlCol="0" anchor="t">
            <a:spAutoFit/>
          </a:bodyPr>
          <a:lstStyle/>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More precise identification of injury by imaging</a:t>
            </a:r>
          </a:p>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Quick adaptability</a:t>
            </a:r>
          </a:p>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Can be used anywhere</a:t>
            </a:r>
          </a:p>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Multifunctional for different areas</a:t>
            </a:r>
          </a:p>
          <a:p>
            <a:pPr marL="1252215" lvl="2" indent="-417405" algn="l">
              <a:lnSpc>
                <a:spcPts val="4059"/>
              </a:lnSpc>
              <a:buFont typeface="Arial"/>
              <a:buChar char="⚬"/>
            </a:pPr>
            <a:r>
              <a:rPr lang="en-US" sz="2899">
                <a:solidFill>
                  <a:srgbClr val="3B365F"/>
                </a:solidFill>
                <a:latin typeface="Coco Gothic"/>
                <a:ea typeface="Coco Gothic"/>
                <a:cs typeface="Coco Gothic"/>
                <a:sym typeface="Coco Gothic"/>
              </a:rPr>
              <a:t>'it can also be used by an internist. A simple fluoroscopy can help to determine the compression of lung tissue,..." (Budapest Medical Journal, 1915)</a:t>
            </a:r>
          </a:p>
        </p:txBody>
      </p:sp>
      <p:sp>
        <p:nvSpPr>
          <p:cNvPr id="12" name="TextBox 12"/>
          <p:cNvSpPr txBox="1"/>
          <p:nvPr/>
        </p:nvSpPr>
        <p:spPr>
          <a:xfrm>
            <a:off x="267096" y="251012"/>
            <a:ext cx="8013357" cy="481330"/>
          </a:xfrm>
          <a:prstGeom prst="rect">
            <a:avLst/>
          </a:prstGeom>
        </p:spPr>
        <p:txBody>
          <a:bodyPr lIns="0" tIns="0" rIns="0" bIns="0" rtlCol="0" anchor="t">
            <a:spAutoFit/>
          </a:bodyPr>
          <a:lstStyle/>
          <a:p>
            <a:pPr algn="l">
              <a:lnSpc>
                <a:spcPts val="3919"/>
              </a:lnSpc>
            </a:pPr>
            <a:r>
              <a:rPr lang="en-US" sz="2799">
                <a:solidFill>
                  <a:srgbClr val="3B365F"/>
                </a:solidFill>
                <a:latin typeface="TAN Headline"/>
                <a:ea typeface="TAN Headline"/>
                <a:cs typeface="TAN Headline"/>
                <a:sym typeface="TAN Headline"/>
              </a:rPr>
              <a:t>Pros</a:t>
            </a:r>
          </a:p>
        </p:txBody>
      </p:sp>
      <p:sp>
        <p:nvSpPr>
          <p:cNvPr id="13" name="TextBox 13"/>
          <p:cNvSpPr txBox="1"/>
          <p:nvPr/>
        </p:nvSpPr>
        <p:spPr>
          <a:xfrm>
            <a:off x="267096" y="6702397"/>
            <a:ext cx="7568857" cy="2645728"/>
          </a:xfrm>
          <a:prstGeom prst="rect">
            <a:avLst/>
          </a:prstGeom>
        </p:spPr>
        <p:txBody>
          <a:bodyPr lIns="0" tIns="0" rIns="0" bIns="0" rtlCol="0" anchor="t">
            <a:spAutoFit/>
          </a:bodyPr>
          <a:lstStyle/>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Difficulties to see the exact location of the injury on the pictures, and do the surgeries </a:t>
            </a:r>
          </a:p>
          <a:p>
            <a:pPr marL="626107" lvl="1" indent="-313054" algn="l">
              <a:lnSpc>
                <a:spcPts val="4059"/>
              </a:lnSpc>
              <a:buFont typeface="Arial"/>
              <a:buChar char="•"/>
            </a:pPr>
            <a:r>
              <a:rPr lang="en-US" sz="2899">
                <a:solidFill>
                  <a:srgbClr val="3B365F"/>
                </a:solidFill>
                <a:latin typeface="Coco Gothic"/>
                <a:ea typeface="Coco Gothic"/>
                <a:cs typeface="Coco Gothic"/>
                <a:sym typeface="Coco Gothic"/>
              </a:rPr>
              <a:t>X-rays as long-term negative consequences</a:t>
            </a:r>
          </a:p>
        </p:txBody>
      </p:sp>
      <p:sp>
        <p:nvSpPr>
          <p:cNvPr id="14" name="TextBox 14"/>
          <p:cNvSpPr txBox="1"/>
          <p:nvPr/>
        </p:nvSpPr>
        <p:spPr>
          <a:xfrm>
            <a:off x="267096" y="6000909"/>
            <a:ext cx="8013357" cy="481330"/>
          </a:xfrm>
          <a:prstGeom prst="rect">
            <a:avLst/>
          </a:prstGeom>
        </p:spPr>
        <p:txBody>
          <a:bodyPr lIns="0" tIns="0" rIns="0" bIns="0" rtlCol="0" anchor="t">
            <a:spAutoFit/>
          </a:bodyPr>
          <a:lstStyle/>
          <a:p>
            <a:pPr algn="l">
              <a:lnSpc>
                <a:spcPts val="3919"/>
              </a:lnSpc>
            </a:pPr>
            <a:r>
              <a:rPr lang="en-US" sz="2799">
                <a:solidFill>
                  <a:srgbClr val="3B365F"/>
                </a:solidFill>
                <a:latin typeface="TAN Headline"/>
                <a:ea typeface="TAN Headline"/>
                <a:cs typeface="TAN Headline"/>
                <a:sym typeface="TAN Headline"/>
              </a:rPr>
              <a:t>Cons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6FF"/>
        </a:solidFill>
        <a:effectLst/>
      </p:bgPr>
    </p:bg>
    <p:spTree>
      <p:nvGrpSpPr>
        <p:cNvPr id="1" name=""/>
        <p:cNvGrpSpPr/>
        <p:nvPr/>
      </p:nvGrpSpPr>
      <p:grpSpPr>
        <a:xfrm>
          <a:off x="0" y="0"/>
          <a:ext cx="0" cy="0"/>
          <a:chOff x="0" y="0"/>
          <a:chExt cx="0" cy="0"/>
        </a:xfrm>
      </p:grpSpPr>
      <p:sp>
        <p:nvSpPr>
          <p:cNvPr id="2" name="Freeform 2"/>
          <p:cNvSpPr/>
          <p:nvPr/>
        </p:nvSpPr>
        <p:spPr>
          <a:xfrm rot="-1202183" flipH="1">
            <a:off x="8817967" y="4817450"/>
            <a:ext cx="13445762" cy="8439612"/>
          </a:xfrm>
          <a:custGeom>
            <a:avLst/>
            <a:gdLst/>
            <a:ahLst/>
            <a:cxnLst/>
            <a:rect l="l" t="t" r="r" b="b"/>
            <a:pathLst>
              <a:path w="13445762" h="8439612">
                <a:moveTo>
                  <a:pt x="13445761" y="0"/>
                </a:moveTo>
                <a:lnTo>
                  <a:pt x="0" y="0"/>
                </a:lnTo>
                <a:lnTo>
                  <a:pt x="0" y="8439612"/>
                </a:lnTo>
                <a:lnTo>
                  <a:pt x="13445761" y="8439612"/>
                </a:lnTo>
                <a:lnTo>
                  <a:pt x="1344576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hu-HU"/>
          </a:p>
        </p:txBody>
      </p:sp>
      <p:sp>
        <p:nvSpPr>
          <p:cNvPr id="3" name="Freeform 3"/>
          <p:cNvSpPr/>
          <p:nvPr/>
        </p:nvSpPr>
        <p:spPr>
          <a:xfrm>
            <a:off x="339537" y="2447365"/>
            <a:ext cx="8941624" cy="1397408"/>
          </a:xfrm>
          <a:custGeom>
            <a:avLst/>
            <a:gdLst/>
            <a:ahLst/>
            <a:cxnLst/>
            <a:rect l="l" t="t" r="r" b="b"/>
            <a:pathLst>
              <a:path w="8941624" h="1397408">
                <a:moveTo>
                  <a:pt x="0" y="0"/>
                </a:moveTo>
                <a:lnTo>
                  <a:pt x="8941624" y="0"/>
                </a:lnTo>
                <a:lnTo>
                  <a:pt x="8941624" y="1397408"/>
                </a:lnTo>
                <a:lnTo>
                  <a:pt x="0" y="1397408"/>
                </a:lnTo>
                <a:lnTo>
                  <a:pt x="0" y="0"/>
                </a:lnTo>
                <a:close/>
              </a:path>
            </a:pathLst>
          </a:custGeom>
          <a:blipFill>
            <a:blip r:embed="rId4"/>
            <a:stretch>
              <a:fillRect l="-2976" r="-2976"/>
            </a:stretch>
          </a:blipFill>
        </p:spPr>
        <p:txBody>
          <a:bodyPr/>
          <a:lstStyle/>
          <a:p>
            <a:endParaRPr lang="hu-HU"/>
          </a:p>
        </p:txBody>
      </p:sp>
      <p:sp>
        <p:nvSpPr>
          <p:cNvPr id="4" name="Freeform 4"/>
          <p:cNvSpPr/>
          <p:nvPr/>
        </p:nvSpPr>
        <p:spPr>
          <a:xfrm>
            <a:off x="10066867" y="1337983"/>
            <a:ext cx="7772993" cy="2506790"/>
          </a:xfrm>
          <a:custGeom>
            <a:avLst/>
            <a:gdLst/>
            <a:ahLst/>
            <a:cxnLst/>
            <a:rect l="l" t="t" r="r" b="b"/>
            <a:pathLst>
              <a:path w="7772993" h="2506790">
                <a:moveTo>
                  <a:pt x="0" y="0"/>
                </a:moveTo>
                <a:lnTo>
                  <a:pt x="7772993" y="0"/>
                </a:lnTo>
                <a:lnTo>
                  <a:pt x="7772993" y="2506790"/>
                </a:lnTo>
                <a:lnTo>
                  <a:pt x="0" y="2506790"/>
                </a:lnTo>
                <a:lnTo>
                  <a:pt x="0" y="0"/>
                </a:lnTo>
                <a:close/>
              </a:path>
            </a:pathLst>
          </a:custGeom>
          <a:blipFill>
            <a:blip r:embed="rId5"/>
            <a:stretch>
              <a:fillRect/>
            </a:stretch>
          </a:blipFill>
        </p:spPr>
        <p:txBody>
          <a:bodyPr/>
          <a:lstStyle/>
          <a:p>
            <a:endParaRPr lang="hu-HU"/>
          </a:p>
        </p:txBody>
      </p:sp>
      <p:sp>
        <p:nvSpPr>
          <p:cNvPr id="5" name="Freeform 5"/>
          <p:cNvSpPr/>
          <p:nvPr/>
        </p:nvSpPr>
        <p:spPr>
          <a:xfrm>
            <a:off x="339537" y="6945630"/>
            <a:ext cx="11301259" cy="3178479"/>
          </a:xfrm>
          <a:custGeom>
            <a:avLst/>
            <a:gdLst/>
            <a:ahLst/>
            <a:cxnLst/>
            <a:rect l="l" t="t" r="r" b="b"/>
            <a:pathLst>
              <a:path w="11301259" h="3178479">
                <a:moveTo>
                  <a:pt x="0" y="0"/>
                </a:moveTo>
                <a:lnTo>
                  <a:pt x="11301259" y="0"/>
                </a:lnTo>
                <a:lnTo>
                  <a:pt x="11301259" y="3178479"/>
                </a:lnTo>
                <a:lnTo>
                  <a:pt x="0" y="3178479"/>
                </a:lnTo>
                <a:lnTo>
                  <a:pt x="0" y="0"/>
                </a:lnTo>
                <a:close/>
              </a:path>
            </a:pathLst>
          </a:custGeom>
          <a:blipFill>
            <a:blip r:embed="rId6"/>
            <a:stretch>
              <a:fillRect/>
            </a:stretch>
          </a:blipFill>
        </p:spPr>
        <p:txBody>
          <a:bodyPr/>
          <a:lstStyle/>
          <a:p>
            <a:endParaRPr lang="hu-HU"/>
          </a:p>
        </p:txBody>
      </p:sp>
      <p:sp>
        <p:nvSpPr>
          <p:cNvPr id="6" name="TextBox 6"/>
          <p:cNvSpPr txBox="1"/>
          <p:nvPr/>
        </p:nvSpPr>
        <p:spPr>
          <a:xfrm>
            <a:off x="551204" y="4158615"/>
            <a:ext cx="8941624" cy="1903095"/>
          </a:xfrm>
          <a:prstGeom prst="rect">
            <a:avLst/>
          </a:prstGeom>
        </p:spPr>
        <p:txBody>
          <a:bodyPr lIns="0" tIns="0" rIns="0" bIns="0" rtlCol="0" anchor="t">
            <a:spAutoFit/>
          </a:bodyPr>
          <a:lstStyle/>
          <a:p>
            <a:pPr algn="ctr">
              <a:lnSpc>
                <a:spcPts val="3779"/>
              </a:lnSpc>
            </a:pPr>
            <a:r>
              <a:rPr lang="en-US" sz="2699">
                <a:solidFill>
                  <a:srgbClr val="3B365F"/>
                </a:solidFill>
                <a:latin typeface="Coco Gothic"/>
                <a:ea typeface="Coco Gothic"/>
                <a:cs typeface="Coco Gothic"/>
                <a:sym typeface="Coco Gothic"/>
              </a:rPr>
              <a:t>“I believe our medical humanism also requires that we paralyze the perfect murder weapons of the modern age with the most perfect medical equipment.” </a:t>
            </a:r>
          </a:p>
          <a:p>
            <a:pPr algn="ctr">
              <a:lnSpc>
                <a:spcPts val="3779"/>
              </a:lnSpc>
            </a:pPr>
            <a:r>
              <a:rPr lang="en-US" sz="2699">
                <a:solidFill>
                  <a:srgbClr val="3B365F"/>
                </a:solidFill>
                <a:latin typeface="Coco Gothic"/>
                <a:ea typeface="Coco Gothic"/>
                <a:cs typeface="Coco Gothic"/>
                <a:sym typeface="Coco Gothic"/>
              </a:rPr>
              <a:t>(Weekly medical journal (1914))</a:t>
            </a:r>
          </a:p>
        </p:txBody>
      </p:sp>
      <p:sp>
        <p:nvSpPr>
          <p:cNvPr id="7" name="TextBox 7"/>
          <p:cNvSpPr txBox="1"/>
          <p:nvPr/>
        </p:nvSpPr>
        <p:spPr>
          <a:xfrm>
            <a:off x="339537" y="6385560"/>
            <a:ext cx="2416468" cy="481330"/>
          </a:xfrm>
          <a:prstGeom prst="rect">
            <a:avLst/>
          </a:prstGeom>
        </p:spPr>
        <p:txBody>
          <a:bodyPr lIns="0" tIns="0" rIns="0" bIns="0" rtlCol="0" anchor="t">
            <a:spAutoFit/>
          </a:bodyPr>
          <a:lstStyle/>
          <a:p>
            <a:pPr algn="ctr">
              <a:lnSpc>
                <a:spcPts val="3919"/>
              </a:lnSpc>
            </a:pPr>
            <a:r>
              <a:rPr lang="en-US" sz="2799">
                <a:solidFill>
                  <a:srgbClr val="3B365F"/>
                </a:solidFill>
                <a:latin typeface="TAN Headline"/>
                <a:ea typeface="TAN Headline"/>
                <a:cs typeface="TAN Headline"/>
                <a:sym typeface="TAN Headline"/>
              </a:rPr>
              <a:t>Traditional</a:t>
            </a:r>
          </a:p>
        </p:txBody>
      </p:sp>
      <p:sp>
        <p:nvSpPr>
          <p:cNvPr id="8" name="TextBox 8"/>
          <p:cNvSpPr txBox="1"/>
          <p:nvPr/>
        </p:nvSpPr>
        <p:spPr>
          <a:xfrm>
            <a:off x="339537" y="1889835"/>
            <a:ext cx="1781468" cy="481330"/>
          </a:xfrm>
          <a:prstGeom prst="rect">
            <a:avLst/>
          </a:prstGeom>
        </p:spPr>
        <p:txBody>
          <a:bodyPr lIns="0" tIns="0" rIns="0" bIns="0" rtlCol="0" anchor="t">
            <a:spAutoFit/>
          </a:bodyPr>
          <a:lstStyle/>
          <a:p>
            <a:pPr algn="ctr">
              <a:lnSpc>
                <a:spcPts val="3919"/>
              </a:lnSpc>
            </a:pPr>
            <a:r>
              <a:rPr lang="en-US" sz="2799">
                <a:solidFill>
                  <a:srgbClr val="3B365F"/>
                </a:solidFill>
                <a:latin typeface="TAN Headline"/>
                <a:ea typeface="TAN Headline"/>
                <a:cs typeface="TAN Headline"/>
                <a:sym typeface="TAN Headline"/>
              </a:rPr>
              <a:t>Medical </a:t>
            </a:r>
          </a:p>
        </p:txBody>
      </p:sp>
      <p:sp>
        <p:nvSpPr>
          <p:cNvPr id="9" name="TextBox 9"/>
          <p:cNvSpPr txBox="1"/>
          <p:nvPr/>
        </p:nvSpPr>
        <p:spPr>
          <a:xfrm>
            <a:off x="0" y="260556"/>
            <a:ext cx="18402300" cy="969645"/>
          </a:xfrm>
          <a:prstGeom prst="rect">
            <a:avLst/>
          </a:prstGeom>
        </p:spPr>
        <p:txBody>
          <a:bodyPr lIns="0" tIns="0" rIns="0" bIns="0" rtlCol="0" anchor="t">
            <a:spAutoFit/>
          </a:bodyPr>
          <a:lstStyle/>
          <a:p>
            <a:pPr algn="ctr">
              <a:lnSpc>
                <a:spcPts val="7980"/>
              </a:lnSpc>
            </a:pPr>
            <a:r>
              <a:rPr lang="en-US" sz="5700">
                <a:solidFill>
                  <a:srgbClr val="3B365F"/>
                </a:solidFill>
                <a:latin typeface="TAN Headline"/>
                <a:ea typeface="TAN Headline"/>
                <a:cs typeface="TAN Headline"/>
                <a:sym typeface="TAN Headline"/>
              </a:rPr>
              <a:t>Representation of the medical profession</a:t>
            </a:r>
          </a:p>
        </p:txBody>
      </p:sp>
      <p:sp>
        <p:nvSpPr>
          <p:cNvPr id="10" name="TextBox 10"/>
          <p:cNvSpPr txBox="1"/>
          <p:nvPr/>
        </p:nvSpPr>
        <p:spPr>
          <a:xfrm>
            <a:off x="10066867" y="4063365"/>
            <a:ext cx="7772993" cy="2379345"/>
          </a:xfrm>
          <a:prstGeom prst="rect">
            <a:avLst/>
          </a:prstGeom>
        </p:spPr>
        <p:txBody>
          <a:bodyPr lIns="0" tIns="0" rIns="0" bIns="0" rtlCol="0" anchor="t">
            <a:spAutoFit/>
          </a:bodyPr>
          <a:lstStyle/>
          <a:p>
            <a:pPr algn="ctr">
              <a:lnSpc>
                <a:spcPts val="3779"/>
              </a:lnSpc>
            </a:pPr>
            <a:r>
              <a:rPr lang="en-US" sz="2699">
                <a:solidFill>
                  <a:srgbClr val="3B365F"/>
                </a:solidFill>
                <a:latin typeface="Coco Gothic"/>
                <a:ea typeface="Coco Gothic"/>
                <a:cs typeface="Coco Gothic"/>
                <a:sym typeface="Coco Gothic"/>
              </a:rPr>
              <a:t>“Our holy army carries the yearning hope of the entire nation with it. Behind them follow our finest doctors, with loving hearts and the armor of knowledge.”</a:t>
            </a:r>
          </a:p>
          <a:p>
            <a:pPr algn="ctr">
              <a:lnSpc>
                <a:spcPts val="3779"/>
              </a:lnSpc>
            </a:pPr>
            <a:r>
              <a:rPr lang="en-US" sz="2699">
                <a:solidFill>
                  <a:srgbClr val="3B365F"/>
                </a:solidFill>
                <a:latin typeface="Coco Gothic"/>
                <a:ea typeface="Coco Gothic"/>
                <a:cs typeface="Coco Gothic"/>
                <a:sym typeface="Coco Gothic"/>
              </a:rPr>
              <a:t>(Pest newspaper (1914))</a:t>
            </a:r>
          </a:p>
        </p:txBody>
      </p:sp>
      <p:sp>
        <p:nvSpPr>
          <p:cNvPr id="11" name="TextBox 11"/>
          <p:cNvSpPr txBox="1"/>
          <p:nvPr/>
        </p:nvSpPr>
        <p:spPr>
          <a:xfrm>
            <a:off x="11852463" y="6878955"/>
            <a:ext cx="6435537" cy="3331845"/>
          </a:xfrm>
          <a:prstGeom prst="rect">
            <a:avLst/>
          </a:prstGeom>
        </p:spPr>
        <p:txBody>
          <a:bodyPr lIns="0" tIns="0" rIns="0" bIns="0" rtlCol="0" anchor="t">
            <a:spAutoFit/>
          </a:bodyPr>
          <a:lstStyle/>
          <a:p>
            <a:pPr algn="ctr">
              <a:lnSpc>
                <a:spcPts val="3779"/>
              </a:lnSpc>
            </a:pPr>
            <a:r>
              <a:rPr lang="en-US" sz="2699">
                <a:solidFill>
                  <a:srgbClr val="3B365F"/>
                </a:solidFill>
                <a:latin typeface="Coco Gothic"/>
                <a:ea typeface="Coco Gothic"/>
                <a:cs typeface="Coco Gothic"/>
                <a:sym typeface="Coco Gothic"/>
              </a:rPr>
              <a:t>“We have seen the love, care, and knowledge with which they care for our brothers and sisters. We were convinced that everything must be done to save the lives and physical integrity of our wounded heroes.”</a:t>
            </a:r>
          </a:p>
          <a:p>
            <a:pPr algn="ctr">
              <a:lnSpc>
                <a:spcPts val="3779"/>
              </a:lnSpc>
            </a:pPr>
            <a:r>
              <a:rPr lang="en-US" sz="2699">
                <a:solidFill>
                  <a:srgbClr val="3B365F"/>
                </a:solidFill>
                <a:latin typeface="Coco Gothic"/>
                <a:ea typeface="Coco Gothic"/>
                <a:cs typeface="Coco Gothic"/>
                <a:sym typeface="Coco Gothic"/>
              </a:rPr>
              <a:t>(Budapest newspaper (1914))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1050</Words>
  <Application>Microsoft Macintosh PowerPoint</Application>
  <PresentationFormat>Egyéni</PresentationFormat>
  <Paragraphs>88</Paragraphs>
  <Slides>12</Slides>
  <Notes>0</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12</vt:i4>
      </vt:variant>
    </vt:vector>
  </HeadingPairs>
  <TitlesOfParts>
    <vt:vector size="18" baseType="lpstr">
      <vt:lpstr>TAN Headline</vt:lpstr>
      <vt:lpstr>Arial</vt:lpstr>
      <vt:lpstr>Coco Gothic Bold</vt:lpstr>
      <vt:lpstr>Coco Gothic</vt:lpstr>
      <vt:lpstr>Calibri</vt: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in Medicine</dc:title>
  <cp:lastModifiedBy>Anetta Kendéné Dornyi</cp:lastModifiedBy>
  <cp:revision>2</cp:revision>
  <dcterms:created xsi:type="dcterms:W3CDTF">2006-08-16T00:00:00Z</dcterms:created>
  <dcterms:modified xsi:type="dcterms:W3CDTF">2024-11-10T17:41:07Z</dcterms:modified>
  <dc:identifier>DAGV_0GlIwQ</dc:identifier>
</cp:coreProperties>
</file>