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3" r:id="rId7"/>
    <p:sldId id="260" r:id="rId8"/>
    <p:sldId id="261"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2347A-8DF6-41CC-9BF5-864017239A8F}" v="15" dt="2025-03-20T00:43:29.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4"/>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arshi Adhikary" userId="6bb81ab8cbe02930" providerId="LiveId" clId="{A282347A-8DF6-41CC-9BF5-864017239A8F}"/>
    <pc:docChg chg="undo custSel addSld modSld sldOrd">
      <pc:chgData name="Rajarshi Adhikary" userId="6bb81ab8cbe02930" providerId="LiveId" clId="{A282347A-8DF6-41CC-9BF5-864017239A8F}" dt="2025-03-20T01:04:38.088" v="5221" actId="20577"/>
      <pc:docMkLst>
        <pc:docMk/>
      </pc:docMkLst>
      <pc:sldChg chg="modSp mod">
        <pc:chgData name="Rajarshi Adhikary" userId="6bb81ab8cbe02930" providerId="LiveId" clId="{A282347A-8DF6-41CC-9BF5-864017239A8F}" dt="2025-03-19T22:08:03.651" v="206" actId="20577"/>
        <pc:sldMkLst>
          <pc:docMk/>
          <pc:sldMk cId="2232640219" sldId="256"/>
        </pc:sldMkLst>
        <pc:spChg chg="mod">
          <ac:chgData name="Rajarshi Adhikary" userId="6bb81ab8cbe02930" providerId="LiveId" clId="{A282347A-8DF6-41CC-9BF5-864017239A8F}" dt="2025-03-19T22:08:03.651" v="206" actId="20577"/>
          <ac:spMkLst>
            <pc:docMk/>
            <pc:sldMk cId="2232640219" sldId="256"/>
            <ac:spMk id="2" creationId="{D2B323D5-FB38-5531-A888-313DC4E0C2C9}"/>
          </ac:spMkLst>
        </pc:spChg>
      </pc:sldChg>
      <pc:sldChg chg="modSp mod">
        <pc:chgData name="Rajarshi Adhikary" userId="6bb81ab8cbe02930" providerId="LiveId" clId="{A282347A-8DF6-41CC-9BF5-864017239A8F}" dt="2025-03-19T22:21:36.640" v="908" actId="20577"/>
        <pc:sldMkLst>
          <pc:docMk/>
          <pc:sldMk cId="2731920170" sldId="257"/>
        </pc:sldMkLst>
        <pc:spChg chg="mod">
          <ac:chgData name="Rajarshi Adhikary" userId="6bb81ab8cbe02930" providerId="LiveId" clId="{A282347A-8DF6-41CC-9BF5-864017239A8F}" dt="2025-03-19T22:07:17.483" v="130"/>
          <ac:spMkLst>
            <pc:docMk/>
            <pc:sldMk cId="2731920170" sldId="257"/>
            <ac:spMk id="2" creationId="{D7161C8E-01C2-2F96-9F11-6D772449B1BF}"/>
          </ac:spMkLst>
        </pc:spChg>
        <pc:spChg chg="mod">
          <ac:chgData name="Rajarshi Adhikary" userId="6bb81ab8cbe02930" providerId="LiveId" clId="{A282347A-8DF6-41CC-9BF5-864017239A8F}" dt="2025-03-19T22:21:36.640" v="908" actId="20577"/>
          <ac:spMkLst>
            <pc:docMk/>
            <pc:sldMk cId="2731920170" sldId="257"/>
            <ac:spMk id="3" creationId="{2A427174-2F0D-758B-71E8-8D112997A80C}"/>
          </ac:spMkLst>
        </pc:spChg>
      </pc:sldChg>
      <pc:sldChg chg="modSp mod">
        <pc:chgData name="Rajarshi Adhikary" userId="6bb81ab8cbe02930" providerId="LiveId" clId="{A282347A-8DF6-41CC-9BF5-864017239A8F}" dt="2025-03-19T23:27:34.366" v="1400" actId="114"/>
        <pc:sldMkLst>
          <pc:docMk/>
          <pc:sldMk cId="179642896" sldId="258"/>
        </pc:sldMkLst>
        <pc:spChg chg="mod">
          <ac:chgData name="Rajarshi Adhikary" userId="6bb81ab8cbe02930" providerId="LiveId" clId="{A282347A-8DF6-41CC-9BF5-864017239A8F}" dt="2025-03-19T22:07:17.483" v="130"/>
          <ac:spMkLst>
            <pc:docMk/>
            <pc:sldMk cId="179642896" sldId="258"/>
            <ac:spMk id="2" creationId="{73166C14-2DF0-565B-11B3-1DC2F31DD891}"/>
          </ac:spMkLst>
        </pc:spChg>
        <pc:spChg chg="mod">
          <ac:chgData name="Rajarshi Adhikary" userId="6bb81ab8cbe02930" providerId="LiveId" clId="{A282347A-8DF6-41CC-9BF5-864017239A8F}" dt="2025-03-19T23:27:34.366" v="1400" actId="114"/>
          <ac:spMkLst>
            <pc:docMk/>
            <pc:sldMk cId="179642896" sldId="258"/>
            <ac:spMk id="3" creationId="{A98E47D4-469E-3685-5B7B-662D5FB463A0}"/>
          </ac:spMkLst>
        </pc:spChg>
      </pc:sldChg>
      <pc:sldChg chg="modSp mod">
        <pc:chgData name="Rajarshi Adhikary" userId="6bb81ab8cbe02930" providerId="LiveId" clId="{A282347A-8DF6-41CC-9BF5-864017239A8F}" dt="2025-03-19T23:42:02.263" v="2038" actId="20577"/>
        <pc:sldMkLst>
          <pc:docMk/>
          <pc:sldMk cId="2259592820" sldId="259"/>
        </pc:sldMkLst>
        <pc:spChg chg="mod">
          <ac:chgData name="Rajarshi Adhikary" userId="6bb81ab8cbe02930" providerId="LiveId" clId="{A282347A-8DF6-41CC-9BF5-864017239A8F}" dt="2025-03-19T23:30:12.297" v="1442" actId="255"/>
          <ac:spMkLst>
            <pc:docMk/>
            <pc:sldMk cId="2259592820" sldId="259"/>
            <ac:spMk id="2" creationId="{8056DB39-F9C8-0A14-03B6-C409BE4D2303}"/>
          </ac:spMkLst>
        </pc:spChg>
        <pc:spChg chg="mod">
          <ac:chgData name="Rajarshi Adhikary" userId="6bb81ab8cbe02930" providerId="LiveId" clId="{A282347A-8DF6-41CC-9BF5-864017239A8F}" dt="2025-03-19T23:42:02.263" v="2038" actId="20577"/>
          <ac:spMkLst>
            <pc:docMk/>
            <pc:sldMk cId="2259592820" sldId="259"/>
            <ac:spMk id="3" creationId="{4B920E71-349B-8BB4-4D0D-0CBA3DED0E83}"/>
          </ac:spMkLst>
        </pc:spChg>
      </pc:sldChg>
      <pc:sldChg chg="modSp mod">
        <pc:chgData name="Rajarshi Adhikary" userId="6bb81ab8cbe02930" providerId="LiveId" clId="{A282347A-8DF6-41CC-9BF5-864017239A8F}" dt="2025-03-20T01:04:38.088" v="5221" actId="20577"/>
        <pc:sldMkLst>
          <pc:docMk/>
          <pc:sldMk cId="3150355851" sldId="260"/>
        </pc:sldMkLst>
        <pc:spChg chg="mod">
          <ac:chgData name="Rajarshi Adhikary" userId="6bb81ab8cbe02930" providerId="LiveId" clId="{A282347A-8DF6-41CC-9BF5-864017239A8F}" dt="2025-03-20T00:41:41.080" v="4072" actId="20577"/>
          <ac:spMkLst>
            <pc:docMk/>
            <pc:sldMk cId="3150355851" sldId="260"/>
            <ac:spMk id="2" creationId="{48A6C8FF-109A-9638-DD56-C47B2E4EF672}"/>
          </ac:spMkLst>
        </pc:spChg>
        <pc:spChg chg="mod">
          <ac:chgData name="Rajarshi Adhikary" userId="6bb81ab8cbe02930" providerId="LiveId" clId="{A282347A-8DF6-41CC-9BF5-864017239A8F}" dt="2025-03-20T01:04:38.088" v="5221" actId="20577"/>
          <ac:spMkLst>
            <pc:docMk/>
            <pc:sldMk cId="3150355851" sldId="260"/>
            <ac:spMk id="3" creationId="{7D202258-4E01-896E-B537-F5E52ACF1E82}"/>
          </ac:spMkLst>
        </pc:spChg>
      </pc:sldChg>
      <pc:sldChg chg="modSp mod">
        <pc:chgData name="Rajarshi Adhikary" userId="6bb81ab8cbe02930" providerId="LiveId" clId="{A282347A-8DF6-41CC-9BF5-864017239A8F}" dt="2025-03-20T00:22:52.948" v="3715" actId="20577"/>
        <pc:sldMkLst>
          <pc:docMk/>
          <pc:sldMk cId="649770781" sldId="261"/>
        </pc:sldMkLst>
        <pc:spChg chg="mod">
          <ac:chgData name="Rajarshi Adhikary" userId="6bb81ab8cbe02930" providerId="LiveId" clId="{A282347A-8DF6-41CC-9BF5-864017239A8F}" dt="2025-03-20T00:01:07.287" v="3098" actId="255"/>
          <ac:spMkLst>
            <pc:docMk/>
            <pc:sldMk cId="649770781" sldId="261"/>
            <ac:spMk id="2" creationId="{E4B0C090-36A1-DF80-1C46-4735A7101DE4}"/>
          </ac:spMkLst>
        </pc:spChg>
        <pc:spChg chg="mod">
          <ac:chgData name="Rajarshi Adhikary" userId="6bb81ab8cbe02930" providerId="LiveId" clId="{A282347A-8DF6-41CC-9BF5-864017239A8F}" dt="2025-03-20T00:22:52.948" v="3715" actId="20577"/>
          <ac:spMkLst>
            <pc:docMk/>
            <pc:sldMk cId="649770781" sldId="261"/>
            <ac:spMk id="3" creationId="{49837672-A4F8-6516-62B5-BC839B2EE085}"/>
          </ac:spMkLst>
        </pc:spChg>
      </pc:sldChg>
      <pc:sldChg chg="modSp mod ord">
        <pc:chgData name="Rajarshi Adhikary" userId="6bb81ab8cbe02930" providerId="LiveId" clId="{A282347A-8DF6-41CC-9BF5-864017239A8F}" dt="2025-03-20T00:44:32.871" v="4167" actId="20577"/>
        <pc:sldMkLst>
          <pc:docMk/>
          <pc:sldMk cId="865593360" sldId="262"/>
        </pc:sldMkLst>
        <pc:spChg chg="mod">
          <ac:chgData name="Rajarshi Adhikary" userId="6bb81ab8cbe02930" providerId="LiveId" clId="{A282347A-8DF6-41CC-9BF5-864017239A8F}" dt="2025-03-20T00:24:01.200" v="3743" actId="20577"/>
          <ac:spMkLst>
            <pc:docMk/>
            <pc:sldMk cId="865593360" sldId="262"/>
            <ac:spMk id="2" creationId="{C02645A0-7EE2-5635-1B42-B9E2DC90BD9C}"/>
          </ac:spMkLst>
        </pc:spChg>
        <pc:spChg chg="mod">
          <ac:chgData name="Rajarshi Adhikary" userId="6bb81ab8cbe02930" providerId="LiveId" clId="{A282347A-8DF6-41CC-9BF5-864017239A8F}" dt="2025-03-20T00:44:32.871" v="4167" actId="20577"/>
          <ac:spMkLst>
            <pc:docMk/>
            <pc:sldMk cId="865593360" sldId="262"/>
            <ac:spMk id="3" creationId="{D666C946-6629-2D39-C84E-5CBCCB18B5A0}"/>
          </ac:spMkLst>
        </pc:spChg>
      </pc:sldChg>
      <pc:sldChg chg="addSp delSp modSp new mod">
        <pc:chgData name="Rajarshi Adhikary" userId="6bb81ab8cbe02930" providerId="LiveId" clId="{A282347A-8DF6-41CC-9BF5-864017239A8F}" dt="2025-03-20T00:43:43.676" v="4136" actId="20577"/>
        <pc:sldMkLst>
          <pc:docMk/>
          <pc:sldMk cId="3083548915" sldId="263"/>
        </pc:sldMkLst>
        <pc:spChg chg="mod">
          <ac:chgData name="Rajarshi Adhikary" userId="6bb81ab8cbe02930" providerId="LiveId" clId="{A282347A-8DF6-41CC-9BF5-864017239A8F}" dt="2025-03-20T00:43:43.676" v="4136" actId="20577"/>
          <ac:spMkLst>
            <pc:docMk/>
            <pc:sldMk cId="3083548915" sldId="263"/>
            <ac:spMk id="2" creationId="{E5404B55-A98D-1375-6C91-038A4393CCBA}"/>
          </ac:spMkLst>
        </pc:spChg>
        <pc:spChg chg="del">
          <ac:chgData name="Rajarshi Adhikary" userId="6bb81ab8cbe02930" providerId="LiveId" clId="{A282347A-8DF6-41CC-9BF5-864017239A8F}" dt="2025-03-20T00:42:47.789" v="4074"/>
          <ac:spMkLst>
            <pc:docMk/>
            <pc:sldMk cId="3083548915" sldId="263"/>
            <ac:spMk id="3" creationId="{8C962DFA-A798-9BB0-845F-8E12C8168838}"/>
          </ac:spMkLst>
        </pc:spChg>
        <pc:picChg chg="add mod">
          <ac:chgData name="Rajarshi Adhikary" userId="6bb81ab8cbe02930" providerId="LiveId" clId="{A282347A-8DF6-41CC-9BF5-864017239A8F}" dt="2025-03-20T00:43:29.350" v="4085" actId="1076"/>
          <ac:picMkLst>
            <pc:docMk/>
            <pc:sldMk cId="3083548915" sldId="263"/>
            <ac:picMk id="1026" creationId="{30D88027-F651-DF3D-F7E5-A3F51D5AA52B}"/>
          </ac:picMkLst>
        </pc:picChg>
        <pc:picChg chg="add mod">
          <ac:chgData name="Rajarshi Adhikary" userId="6bb81ab8cbe02930" providerId="LiveId" clId="{A282347A-8DF6-41CC-9BF5-864017239A8F}" dt="2025-03-20T00:43:24.530" v="4083" actId="14100"/>
          <ac:picMkLst>
            <pc:docMk/>
            <pc:sldMk cId="3083548915" sldId="263"/>
            <ac:picMk id="1028" creationId="{3AB2F702-515E-C5E4-4800-3A72014B2982}"/>
          </ac:picMkLst>
        </pc:picChg>
      </pc:sldChg>
      <pc:sldChg chg="modSp new mod">
        <pc:chgData name="Rajarshi Adhikary" userId="6bb81ab8cbe02930" providerId="LiveId" clId="{A282347A-8DF6-41CC-9BF5-864017239A8F}" dt="2025-03-20T00:54:16.421" v="4724"/>
        <pc:sldMkLst>
          <pc:docMk/>
          <pc:sldMk cId="2816833997" sldId="264"/>
        </pc:sldMkLst>
        <pc:spChg chg="mod">
          <ac:chgData name="Rajarshi Adhikary" userId="6bb81ab8cbe02930" providerId="LiveId" clId="{A282347A-8DF6-41CC-9BF5-864017239A8F}" dt="2025-03-20T00:49:18.984" v="4367" actId="255"/>
          <ac:spMkLst>
            <pc:docMk/>
            <pc:sldMk cId="2816833997" sldId="264"/>
            <ac:spMk id="2" creationId="{117949ED-A1C2-CEB8-F874-C9028D0C3D7D}"/>
          </ac:spMkLst>
        </pc:spChg>
        <pc:spChg chg="mod">
          <ac:chgData name="Rajarshi Adhikary" userId="6bb81ab8cbe02930" providerId="LiveId" clId="{A282347A-8DF6-41CC-9BF5-864017239A8F}" dt="2025-03-20T00:54:16.421" v="4724"/>
          <ac:spMkLst>
            <pc:docMk/>
            <pc:sldMk cId="2816833997" sldId="264"/>
            <ac:spMk id="3" creationId="{680C9272-8D6A-D9FF-F65B-47DD7E0A5F66}"/>
          </ac:spMkLst>
        </pc:spChg>
      </pc:sldChg>
      <pc:sldChg chg="modSp new mod">
        <pc:chgData name="Rajarshi Adhikary" userId="6bb81ab8cbe02930" providerId="LiveId" clId="{A282347A-8DF6-41CC-9BF5-864017239A8F}" dt="2025-03-20T01:02:36.506" v="5215" actId="1076"/>
        <pc:sldMkLst>
          <pc:docMk/>
          <pc:sldMk cId="3024459700" sldId="265"/>
        </pc:sldMkLst>
        <pc:spChg chg="mod">
          <ac:chgData name="Rajarshi Adhikary" userId="6bb81ab8cbe02930" providerId="LiveId" clId="{A282347A-8DF6-41CC-9BF5-864017239A8F}" dt="2025-03-20T00:54:50.092" v="4739" actId="255"/>
          <ac:spMkLst>
            <pc:docMk/>
            <pc:sldMk cId="3024459700" sldId="265"/>
            <ac:spMk id="2" creationId="{A7CFCDBB-9247-1FAA-9E82-07CC8BD86F06}"/>
          </ac:spMkLst>
        </pc:spChg>
        <pc:spChg chg="mod">
          <ac:chgData name="Rajarshi Adhikary" userId="6bb81ab8cbe02930" providerId="LiveId" clId="{A282347A-8DF6-41CC-9BF5-864017239A8F}" dt="2025-03-20T01:02:36.506" v="5215" actId="1076"/>
          <ac:spMkLst>
            <pc:docMk/>
            <pc:sldMk cId="3024459700" sldId="265"/>
            <ac:spMk id="3" creationId="{0729B5FB-6925-9851-3A88-B9A04A03624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346731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FC133A-3065-FF44-992B-028347CED835}"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343581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255808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6441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12796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194872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542311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4205674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226172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327790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312868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EFC133A-3065-FF44-992B-028347CED835}"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353666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EFC133A-3065-FF44-992B-028347CED835}"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279641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217901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419093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7EFC133A-3065-FF44-992B-028347CED835}" type="datetimeFigureOut">
              <a:rPr lang="en-US" smtClean="0"/>
              <a:t>3/19/2025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244747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FC133A-3065-FF44-992B-028347CED835}"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D58B7-B541-2E46-A18E-CD6323C50D0E}" type="slidenum">
              <a:rPr lang="en-US" smtClean="0"/>
              <a:t>‹#›</a:t>
            </a:fld>
            <a:endParaRPr lang="en-US"/>
          </a:p>
        </p:txBody>
      </p:sp>
    </p:spTree>
    <p:extLst>
      <p:ext uri="{BB962C8B-B14F-4D97-AF65-F5344CB8AC3E}">
        <p14:creationId xmlns:p14="http://schemas.microsoft.com/office/powerpoint/2010/main" val="104757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FC133A-3065-FF44-992B-028347CED835}" type="datetimeFigureOut">
              <a:rPr lang="en-US" smtClean="0"/>
              <a:t>3/19/2025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8D58B7-B541-2E46-A18E-CD6323C50D0E}" type="slidenum">
              <a:rPr lang="en-US" smtClean="0"/>
              <a:t>‹#›</a:t>
            </a:fld>
            <a:endParaRPr lang="en-US"/>
          </a:p>
        </p:txBody>
      </p:sp>
    </p:spTree>
    <p:extLst>
      <p:ext uri="{BB962C8B-B14F-4D97-AF65-F5344CB8AC3E}">
        <p14:creationId xmlns:p14="http://schemas.microsoft.com/office/powerpoint/2010/main" val="33421236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23D5-FB38-5531-A888-313DC4E0C2C9}"/>
              </a:ext>
            </a:extLst>
          </p:cNvPr>
          <p:cNvSpPr>
            <a:spLocks noGrp="1"/>
          </p:cNvSpPr>
          <p:nvPr>
            <p:ph type="ctrTitle"/>
          </p:nvPr>
        </p:nvSpPr>
        <p:spPr/>
        <p:txBody>
          <a:bodyPr>
            <a:normAutofit/>
          </a:bodyPr>
          <a:lstStyle/>
          <a:p>
            <a:r>
              <a:rPr lang="en-US" sz="4000" dirty="0"/>
              <a:t>Searching for the </a:t>
            </a:r>
            <a:r>
              <a:rPr lang="en-US" sz="4000" i="1" dirty="0"/>
              <a:t>Laws of the Storm</a:t>
            </a:r>
            <a:r>
              <a:rPr lang="en-US" sz="4000" dirty="0"/>
              <a:t>: The </a:t>
            </a:r>
            <a:r>
              <a:rPr lang="en-US" sz="4000" i="1" dirty="0"/>
              <a:t>Observatory Experiment </a:t>
            </a:r>
            <a:r>
              <a:rPr lang="en-US" sz="4000" dirty="0"/>
              <a:t>in British India </a:t>
            </a:r>
            <a:br>
              <a:rPr lang="en-US" sz="4000" dirty="0"/>
            </a:br>
            <a:endParaRPr lang="en-US" sz="4000" dirty="0"/>
          </a:p>
        </p:txBody>
      </p:sp>
    </p:spTree>
    <p:extLst>
      <p:ext uri="{BB962C8B-B14F-4D97-AF65-F5344CB8AC3E}">
        <p14:creationId xmlns:p14="http://schemas.microsoft.com/office/powerpoint/2010/main" val="2232640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FCDBB-9247-1FAA-9E82-07CC8BD86F06}"/>
              </a:ext>
            </a:extLst>
          </p:cNvPr>
          <p:cNvSpPr>
            <a:spLocks noGrp="1"/>
          </p:cNvSpPr>
          <p:nvPr>
            <p:ph type="title"/>
          </p:nvPr>
        </p:nvSpPr>
        <p:spPr/>
        <p:txBody>
          <a:bodyPr/>
          <a:lstStyle/>
          <a:p>
            <a:pPr algn="ctr"/>
            <a:r>
              <a:rPr lang="en-IN" sz="2400" dirty="0">
                <a:latin typeface="+mn-lt"/>
              </a:rPr>
              <a:t>Conclusion</a:t>
            </a:r>
            <a:endParaRPr lang="en-GB" sz="2400" dirty="0">
              <a:latin typeface="+mn-lt"/>
            </a:endParaRPr>
          </a:p>
        </p:txBody>
      </p:sp>
      <p:sp>
        <p:nvSpPr>
          <p:cNvPr id="3" name="Content Placeholder 2">
            <a:extLst>
              <a:ext uri="{FF2B5EF4-FFF2-40B4-BE49-F238E27FC236}">
                <a16:creationId xmlns:a16="http://schemas.microsoft.com/office/drawing/2014/main" id="{0729B5FB-6925-9851-3A88-B9A04A036249}"/>
              </a:ext>
            </a:extLst>
          </p:cNvPr>
          <p:cNvSpPr>
            <a:spLocks noGrp="1"/>
          </p:cNvSpPr>
          <p:nvPr>
            <p:ph idx="1"/>
          </p:nvPr>
        </p:nvSpPr>
        <p:spPr>
          <a:xfrm>
            <a:off x="1379596" y="2947653"/>
            <a:ext cx="8946541" cy="2391263"/>
          </a:xfrm>
        </p:spPr>
        <p:txBody>
          <a:bodyPr/>
          <a:lstStyle/>
          <a:p>
            <a:r>
              <a:rPr lang="en-IN" dirty="0"/>
              <a:t>In the colonial world, more than in the metropole--- economic concerns outweigh the ‘scientific’ in scientific enterprises.</a:t>
            </a:r>
          </a:p>
          <a:p>
            <a:r>
              <a:rPr lang="en-GB" dirty="0"/>
              <a:t>Extreme weather events when they take the shape of a natural disaster--- it becomes a test-bed for the principles of political economy (Richard Temple and relief measures in 1876)</a:t>
            </a:r>
          </a:p>
          <a:p>
            <a:endParaRPr lang="en-GB" dirty="0"/>
          </a:p>
        </p:txBody>
      </p:sp>
    </p:spTree>
    <p:extLst>
      <p:ext uri="{BB962C8B-B14F-4D97-AF65-F5344CB8AC3E}">
        <p14:creationId xmlns:p14="http://schemas.microsoft.com/office/powerpoint/2010/main" val="302445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1C8E-01C2-2F96-9F11-6D772449B1BF}"/>
              </a:ext>
            </a:extLst>
          </p:cNvPr>
          <p:cNvSpPr>
            <a:spLocks noGrp="1"/>
          </p:cNvSpPr>
          <p:nvPr>
            <p:ph type="title"/>
          </p:nvPr>
        </p:nvSpPr>
        <p:spPr/>
        <p:txBody>
          <a:bodyPr/>
          <a:lstStyle/>
          <a:p>
            <a:r>
              <a:rPr lang="en-US" dirty="0"/>
              <a:t>Enlightenment and meteorology</a:t>
            </a:r>
          </a:p>
        </p:txBody>
      </p:sp>
      <p:sp>
        <p:nvSpPr>
          <p:cNvPr id="3" name="Content Placeholder 2">
            <a:extLst>
              <a:ext uri="{FF2B5EF4-FFF2-40B4-BE49-F238E27FC236}">
                <a16:creationId xmlns:a16="http://schemas.microsoft.com/office/drawing/2014/main" id="{2A427174-2F0D-758B-71E8-8D112997A80C}"/>
              </a:ext>
            </a:extLst>
          </p:cNvPr>
          <p:cNvSpPr>
            <a:spLocks noGrp="1"/>
          </p:cNvSpPr>
          <p:nvPr>
            <p:ph idx="1"/>
          </p:nvPr>
        </p:nvSpPr>
        <p:spPr/>
        <p:txBody>
          <a:bodyPr/>
          <a:lstStyle/>
          <a:p>
            <a:r>
              <a:rPr lang="en-US" dirty="0"/>
              <a:t>Weather was differentiated from Climate </a:t>
            </a:r>
          </a:p>
          <a:p>
            <a:r>
              <a:rPr lang="en-US" dirty="0"/>
              <a:t>Apocalyptic connotations were no longer assigned to extreme weather events. Rather, weather acted according to physical laws which were manifestations of God’s benevolent providence. </a:t>
            </a:r>
          </a:p>
          <a:p>
            <a:r>
              <a:rPr lang="en-US" dirty="0"/>
              <a:t>Climate and its impact on the human constitution</a:t>
            </a:r>
          </a:p>
          <a:p>
            <a:r>
              <a:rPr lang="en-US" dirty="0"/>
              <a:t>Jan Golinski argues that the unpredictability of weather also reminded the thinkers of the Enlightenment about the </a:t>
            </a:r>
            <a:r>
              <a:rPr lang="en-US" i="1" dirty="0"/>
              <a:t>limits of rational inquiry</a:t>
            </a:r>
          </a:p>
          <a:p>
            <a:r>
              <a:rPr lang="en-US" dirty="0"/>
              <a:t>Weather diaries become a common occurrence as early as 1703 in Britain.</a:t>
            </a:r>
          </a:p>
          <a:p>
            <a:endParaRPr lang="en-US" i="1" dirty="0"/>
          </a:p>
        </p:txBody>
      </p:sp>
    </p:spTree>
    <p:extLst>
      <p:ext uri="{BB962C8B-B14F-4D97-AF65-F5344CB8AC3E}">
        <p14:creationId xmlns:p14="http://schemas.microsoft.com/office/powerpoint/2010/main" val="273192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6C14-2DF0-565B-11B3-1DC2F31DD891}"/>
              </a:ext>
            </a:extLst>
          </p:cNvPr>
          <p:cNvSpPr>
            <a:spLocks noGrp="1"/>
          </p:cNvSpPr>
          <p:nvPr>
            <p:ph type="title"/>
          </p:nvPr>
        </p:nvSpPr>
        <p:spPr/>
        <p:txBody>
          <a:bodyPr/>
          <a:lstStyle/>
          <a:p>
            <a:r>
              <a:rPr lang="en-US" dirty="0"/>
              <a:t>Metropole and the Colony</a:t>
            </a:r>
          </a:p>
        </p:txBody>
      </p:sp>
      <p:sp>
        <p:nvSpPr>
          <p:cNvPr id="3" name="Content Placeholder 2">
            <a:extLst>
              <a:ext uri="{FF2B5EF4-FFF2-40B4-BE49-F238E27FC236}">
                <a16:creationId xmlns:a16="http://schemas.microsoft.com/office/drawing/2014/main" id="{A98E47D4-469E-3685-5B7B-662D5FB463A0}"/>
              </a:ext>
            </a:extLst>
          </p:cNvPr>
          <p:cNvSpPr>
            <a:spLocks noGrp="1"/>
          </p:cNvSpPr>
          <p:nvPr>
            <p:ph idx="1"/>
          </p:nvPr>
        </p:nvSpPr>
        <p:spPr/>
        <p:txBody>
          <a:bodyPr/>
          <a:lstStyle/>
          <a:p>
            <a:r>
              <a:rPr lang="en-US" dirty="0"/>
              <a:t>Deborah Coen: Acknowledgement of local variations while revealing a higher unity.</a:t>
            </a:r>
          </a:p>
          <a:p>
            <a:r>
              <a:rPr lang="en-US" dirty="0"/>
              <a:t>Between the metropole and the colony: this dynamic often did not work.</a:t>
            </a:r>
          </a:p>
          <a:p>
            <a:r>
              <a:rPr lang="en-US" dirty="0"/>
              <a:t>Colonial Climate and its challenges (first experienced in the New World)</a:t>
            </a:r>
          </a:p>
          <a:p>
            <a:r>
              <a:rPr lang="en-US" dirty="0"/>
              <a:t>Evokes a medical response </a:t>
            </a:r>
          </a:p>
          <a:p>
            <a:r>
              <a:rPr lang="en-US" dirty="0"/>
              <a:t>Improving ‘Climate’ and the Politics of </a:t>
            </a:r>
            <a:r>
              <a:rPr lang="en-US" i="1" dirty="0"/>
              <a:t>Built Environments </a:t>
            </a:r>
            <a:r>
              <a:rPr lang="en-US" dirty="0"/>
              <a:t>(clearing forests and draining marshes)</a:t>
            </a:r>
          </a:p>
          <a:p>
            <a:r>
              <a:rPr lang="en-US" dirty="0"/>
              <a:t>The concept of the </a:t>
            </a:r>
            <a:r>
              <a:rPr lang="en-US" i="1" dirty="0"/>
              <a:t>Pristine Nature</a:t>
            </a:r>
            <a:r>
              <a:rPr lang="en-US" dirty="0"/>
              <a:t> (later into the 19</a:t>
            </a:r>
            <a:r>
              <a:rPr lang="en-US" baseline="30000" dirty="0"/>
              <a:t>th</a:t>
            </a:r>
            <a:r>
              <a:rPr lang="en-US" dirty="0"/>
              <a:t> century)</a:t>
            </a:r>
          </a:p>
          <a:p>
            <a:endParaRPr lang="en-US" dirty="0"/>
          </a:p>
          <a:p>
            <a:endParaRPr lang="en-US" dirty="0"/>
          </a:p>
        </p:txBody>
      </p:sp>
    </p:spTree>
    <p:extLst>
      <p:ext uri="{BB962C8B-B14F-4D97-AF65-F5344CB8AC3E}">
        <p14:creationId xmlns:p14="http://schemas.microsoft.com/office/powerpoint/2010/main" val="17964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DB39-F9C8-0A14-03B6-C409BE4D2303}"/>
              </a:ext>
            </a:extLst>
          </p:cNvPr>
          <p:cNvSpPr>
            <a:spLocks noGrp="1"/>
          </p:cNvSpPr>
          <p:nvPr>
            <p:ph type="title"/>
          </p:nvPr>
        </p:nvSpPr>
        <p:spPr/>
        <p:txBody>
          <a:bodyPr/>
          <a:lstStyle/>
          <a:p>
            <a:r>
              <a:rPr lang="en-US" sz="3200" dirty="0"/>
              <a:t>Political Economy and Mapping the Empire</a:t>
            </a:r>
          </a:p>
        </p:txBody>
      </p:sp>
      <p:sp>
        <p:nvSpPr>
          <p:cNvPr id="3" name="Content Placeholder 2">
            <a:extLst>
              <a:ext uri="{FF2B5EF4-FFF2-40B4-BE49-F238E27FC236}">
                <a16:creationId xmlns:a16="http://schemas.microsoft.com/office/drawing/2014/main" id="{4B920E71-349B-8BB4-4D0D-0CBA3DED0E83}"/>
              </a:ext>
            </a:extLst>
          </p:cNvPr>
          <p:cNvSpPr>
            <a:spLocks noGrp="1"/>
          </p:cNvSpPr>
          <p:nvPr>
            <p:ph idx="1"/>
          </p:nvPr>
        </p:nvSpPr>
        <p:spPr>
          <a:xfrm>
            <a:off x="1103312" y="1622324"/>
            <a:ext cx="8946541" cy="4626076"/>
          </a:xfrm>
        </p:spPr>
        <p:txBody>
          <a:bodyPr/>
          <a:lstStyle/>
          <a:p>
            <a:r>
              <a:rPr lang="en-US" dirty="0"/>
              <a:t>Ironically, cartographic surveys in India (Survey Department established in 1767) pre-date their British counterparts.</a:t>
            </a:r>
          </a:p>
          <a:p>
            <a:r>
              <a:rPr lang="en-US" dirty="0"/>
              <a:t>First cartographic surveys were undertaken by the Ordinance department.</a:t>
            </a:r>
          </a:p>
          <a:p>
            <a:r>
              <a:rPr lang="en-US" dirty="0"/>
              <a:t>Land surveys used actually for taxation on land.</a:t>
            </a:r>
          </a:p>
          <a:p>
            <a:r>
              <a:rPr lang="en-US" dirty="0"/>
              <a:t>Coastal cities were the first to be mapped</a:t>
            </a:r>
          </a:p>
          <a:p>
            <a:r>
              <a:rPr lang="en-US" dirty="0"/>
              <a:t>Over time cartographic surveys give way to more specialized mapping of agrarian and geological resources</a:t>
            </a:r>
          </a:p>
          <a:p>
            <a:r>
              <a:rPr lang="en-US" dirty="0"/>
              <a:t>Geological Survey of India is founded only in 1851.</a:t>
            </a:r>
          </a:p>
          <a:p>
            <a:r>
              <a:rPr lang="en-US" dirty="0"/>
              <a:t>Mapping the unmapped frontiers (a severe colonial anxiety) </a:t>
            </a:r>
          </a:p>
        </p:txBody>
      </p:sp>
    </p:spTree>
    <p:extLst>
      <p:ext uri="{BB962C8B-B14F-4D97-AF65-F5344CB8AC3E}">
        <p14:creationId xmlns:p14="http://schemas.microsoft.com/office/powerpoint/2010/main" val="225959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45A0-7EE2-5635-1B42-B9E2DC90BD9C}"/>
              </a:ext>
            </a:extLst>
          </p:cNvPr>
          <p:cNvSpPr>
            <a:spLocks noGrp="1"/>
          </p:cNvSpPr>
          <p:nvPr>
            <p:ph type="title"/>
          </p:nvPr>
        </p:nvSpPr>
        <p:spPr/>
        <p:txBody>
          <a:bodyPr/>
          <a:lstStyle/>
          <a:p>
            <a:r>
              <a:rPr lang="en-US" dirty="0"/>
              <a:t>The Observatory Experiment  </a:t>
            </a:r>
          </a:p>
        </p:txBody>
      </p:sp>
      <p:sp>
        <p:nvSpPr>
          <p:cNvPr id="3" name="Content Placeholder 2">
            <a:extLst>
              <a:ext uri="{FF2B5EF4-FFF2-40B4-BE49-F238E27FC236}">
                <a16:creationId xmlns:a16="http://schemas.microsoft.com/office/drawing/2014/main" id="{D666C946-6629-2D39-C84E-5CBCCB18B5A0}"/>
              </a:ext>
            </a:extLst>
          </p:cNvPr>
          <p:cNvSpPr>
            <a:spLocks noGrp="1"/>
          </p:cNvSpPr>
          <p:nvPr>
            <p:ph idx="1"/>
          </p:nvPr>
        </p:nvSpPr>
        <p:spPr/>
        <p:txBody>
          <a:bodyPr>
            <a:normAutofit lnSpcReduction="10000"/>
          </a:bodyPr>
          <a:lstStyle/>
          <a:p>
            <a:r>
              <a:rPr lang="en-IN" dirty="0"/>
              <a:t>Calcutta Observatory in 1785, </a:t>
            </a:r>
          </a:p>
          <a:p>
            <a:r>
              <a:rPr lang="en-IN" dirty="0"/>
              <a:t>Madras Observatory in 1796</a:t>
            </a:r>
          </a:p>
          <a:p>
            <a:r>
              <a:rPr lang="en-IN" dirty="0"/>
              <a:t>Colaba Observatory in 1826.</a:t>
            </a:r>
            <a:endParaRPr lang="en-US" dirty="0"/>
          </a:p>
          <a:p>
            <a:r>
              <a:rPr lang="en-US" dirty="0"/>
              <a:t>Their nature more military than scientific (especially the Colaba Observatory)</a:t>
            </a:r>
          </a:p>
          <a:p>
            <a:r>
              <a:rPr lang="en-US" dirty="0"/>
              <a:t>All three were located in port cities– their objective was to serve maritime traffic rather than populated settlements</a:t>
            </a:r>
          </a:p>
          <a:p>
            <a:r>
              <a:rPr lang="en-IN" dirty="0"/>
              <a:t>“after collecting observations for nearly a quarter of a century we do not yet know the normal data of the climatology of Bombay”—</a:t>
            </a:r>
            <a:r>
              <a:rPr lang="en-IN" i="1" dirty="0"/>
              <a:t>Report of Committee of Inquiry (1865)</a:t>
            </a:r>
          </a:p>
          <a:p>
            <a:r>
              <a:rPr lang="en-IN" dirty="0"/>
              <a:t>Role of Henry Blanford</a:t>
            </a:r>
            <a:endParaRPr lang="en-US" dirty="0"/>
          </a:p>
        </p:txBody>
      </p:sp>
    </p:spTree>
    <p:extLst>
      <p:ext uri="{BB962C8B-B14F-4D97-AF65-F5344CB8AC3E}">
        <p14:creationId xmlns:p14="http://schemas.microsoft.com/office/powerpoint/2010/main" val="86559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4B55-A98D-1375-6C91-038A4393CCBA}"/>
              </a:ext>
            </a:extLst>
          </p:cNvPr>
          <p:cNvSpPr>
            <a:spLocks noGrp="1"/>
          </p:cNvSpPr>
          <p:nvPr>
            <p:ph type="title"/>
          </p:nvPr>
        </p:nvSpPr>
        <p:spPr/>
        <p:txBody>
          <a:bodyPr/>
          <a:lstStyle/>
          <a:p>
            <a:r>
              <a:rPr lang="en-IN" dirty="0"/>
              <a:t>Henry Blanford and Sir Richard Temple</a:t>
            </a:r>
            <a:endParaRPr lang="en-GB" dirty="0"/>
          </a:p>
        </p:txBody>
      </p:sp>
      <p:pic>
        <p:nvPicPr>
          <p:cNvPr id="1026" name="Picture 2" descr="Henry Francis Blanford - Wikipedia">
            <a:extLst>
              <a:ext uri="{FF2B5EF4-FFF2-40B4-BE49-F238E27FC236}">
                <a16:creationId xmlns:a16="http://schemas.microsoft.com/office/drawing/2014/main" id="{30D88027-F651-DF3D-F7E5-A3F51D5AA5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0809" y="2151398"/>
            <a:ext cx="3014918" cy="4195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r Richard Temple, 1st Baronet - Wikipedia">
            <a:extLst>
              <a:ext uri="{FF2B5EF4-FFF2-40B4-BE49-F238E27FC236}">
                <a16:creationId xmlns:a16="http://schemas.microsoft.com/office/drawing/2014/main" id="{3AB2F702-515E-C5E4-4800-3A72014B2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179" y="2151398"/>
            <a:ext cx="3165989" cy="412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54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8FF-109A-9638-DD56-C47B2E4EF672}"/>
              </a:ext>
            </a:extLst>
          </p:cNvPr>
          <p:cNvSpPr>
            <a:spLocks noGrp="1"/>
          </p:cNvSpPr>
          <p:nvPr>
            <p:ph type="title"/>
          </p:nvPr>
        </p:nvSpPr>
        <p:spPr/>
        <p:txBody>
          <a:bodyPr/>
          <a:lstStyle/>
          <a:p>
            <a:r>
              <a:rPr lang="en-US" dirty="0"/>
              <a:t>Limitations of the Experiment</a:t>
            </a:r>
          </a:p>
        </p:txBody>
      </p:sp>
      <p:sp>
        <p:nvSpPr>
          <p:cNvPr id="3" name="Content Placeholder 2">
            <a:extLst>
              <a:ext uri="{FF2B5EF4-FFF2-40B4-BE49-F238E27FC236}">
                <a16:creationId xmlns:a16="http://schemas.microsoft.com/office/drawing/2014/main" id="{7D202258-4E01-896E-B537-F5E52ACF1E82}"/>
              </a:ext>
            </a:extLst>
          </p:cNvPr>
          <p:cNvSpPr>
            <a:spLocks noGrp="1"/>
          </p:cNvSpPr>
          <p:nvPr>
            <p:ph idx="1"/>
          </p:nvPr>
        </p:nvSpPr>
        <p:spPr/>
        <p:txBody>
          <a:bodyPr>
            <a:normAutofit/>
          </a:bodyPr>
          <a:lstStyle/>
          <a:p>
            <a:pPr marL="0" indent="0" algn="ctr">
              <a:buNone/>
            </a:pPr>
            <a:r>
              <a:rPr lang="en-US" sz="1400" i="1" dirty="0"/>
              <a:t>“To those who are accustomed to the accurate and minute observations of European observatories, and who know how much the value of meteorological observations depends on the careful comparison of instruments and elimination of instrumental errors, and on the training and experience of observers, it may seem almost wasted </a:t>
            </a:r>
            <a:r>
              <a:rPr lang="en-US" sz="1400" i="1" dirty="0" err="1"/>
              <a:t>labour</a:t>
            </a:r>
            <a:r>
              <a:rPr lang="en-US" sz="1400" i="1" dirty="0"/>
              <a:t> to attempt to deduce any results from observations made in many cases by unpracticed observers, with </a:t>
            </a:r>
            <a:r>
              <a:rPr lang="en-US" sz="1400" i="1" dirty="0" err="1"/>
              <a:t>uncompared</a:t>
            </a:r>
            <a:r>
              <a:rPr lang="en-US" sz="1400" i="1" dirty="0"/>
              <a:t> instruments, </a:t>
            </a:r>
            <a:r>
              <a:rPr lang="en-IN" sz="1400" i="1" dirty="0"/>
              <a:t>and from such guesses at the direction and force of wind currents as can be made by persons in their own houses, unconscious of eddies, and judging from a general knowledge of the compass bearings of the place. But these are, for the most part, all that are obtainable in India, and had they been rejected, little would have remained…”</a:t>
            </a:r>
          </a:p>
          <a:p>
            <a:pPr marL="0" indent="0" algn="ctr">
              <a:buNone/>
            </a:pPr>
            <a:r>
              <a:rPr lang="en-US" sz="1400" i="1" dirty="0"/>
              <a:t>Introduction </a:t>
            </a:r>
            <a:r>
              <a:rPr lang="en-US" sz="1400" dirty="0"/>
              <a:t>to</a:t>
            </a:r>
            <a:r>
              <a:rPr lang="en-US" sz="1400" i="1" dirty="0"/>
              <a:t> the Report on the Calcutta Cyclone 1864. </a:t>
            </a:r>
            <a:r>
              <a:rPr lang="en-US" sz="1400" dirty="0"/>
              <a:t>(Henry Blanford)</a:t>
            </a:r>
          </a:p>
          <a:p>
            <a:endParaRPr lang="en-US" sz="1400" i="1" dirty="0"/>
          </a:p>
          <a:p>
            <a:pPr>
              <a:buFontTx/>
              <a:buChar char="-"/>
            </a:pPr>
            <a:r>
              <a:rPr lang="en-US" sz="1400" dirty="0"/>
              <a:t>1876 cyclone that hits Eastern Bengal: it takes several days for the state officials to reach the place of landfall.</a:t>
            </a:r>
          </a:p>
          <a:p>
            <a:pPr>
              <a:buFontTx/>
              <a:buChar char="-"/>
            </a:pPr>
            <a:r>
              <a:rPr lang="en-US" sz="1400" dirty="0"/>
              <a:t>Unlike the 1864 cyclone, the 1876 cyclone was claimed to have been predicted.</a:t>
            </a:r>
          </a:p>
          <a:p>
            <a:pPr>
              <a:buFontTx/>
              <a:buChar char="-"/>
            </a:pPr>
            <a:r>
              <a:rPr lang="en-US" sz="1400" dirty="0"/>
              <a:t>Unlike </a:t>
            </a:r>
            <a:r>
              <a:rPr lang="en-US" sz="1400"/>
              <a:t>in 1864, </a:t>
            </a:r>
            <a:r>
              <a:rPr lang="en-US" sz="1400" dirty="0"/>
              <a:t>the port city of Calcutta takes minimal damage (1876) due to precautions but is classified as an ‘imperial disaster’.</a:t>
            </a:r>
          </a:p>
          <a:p>
            <a:pPr marL="0" indent="0">
              <a:buNone/>
            </a:pPr>
            <a:endParaRPr lang="en-IN" sz="1400" i="1" dirty="0"/>
          </a:p>
        </p:txBody>
      </p:sp>
    </p:spTree>
    <p:extLst>
      <p:ext uri="{BB962C8B-B14F-4D97-AF65-F5344CB8AC3E}">
        <p14:creationId xmlns:p14="http://schemas.microsoft.com/office/powerpoint/2010/main" val="315035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C090-36A1-DF80-1C46-4735A7101DE4}"/>
              </a:ext>
            </a:extLst>
          </p:cNvPr>
          <p:cNvSpPr>
            <a:spLocks noGrp="1"/>
          </p:cNvSpPr>
          <p:nvPr>
            <p:ph type="title"/>
          </p:nvPr>
        </p:nvSpPr>
        <p:spPr/>
        <p:txBody>
          <a:bodyPr/>
          <a:lstStyle/>
          <a:p>
            <a:r>
              <a:rPr lang="en-US" sz="2800" dirty="0"/>
              <a:t>Laws of the Storm: </a:t>
            </a:r>
            <a:r>
              <a:rPr lang="en-US" sz="2800" i="1" dirty="0"/>
              <a:t>These are not the same winds</a:t>
            </a:r>
          </a:p>
        </p:txBody>
      </p:sp>
      <p:sp>
        <p:nvSpPr>
          <p:cNvPr id="3" name="Content Placeholder 2">
            <a:extLst>
              <a:ext uri="{FF2B5EF4-FFF2-40B4-BE49-F238E27FC236}">
                <a16:creationId xmlns:a16="http://schemas.microsoft.com/office/drawing/2014/main" id="{49837672-A4F8-6516-62B5-BC839B2EE085}"/>
              </a:ext>
            </a:extLst>
          </p:cNvPr>
          <p:cNvSpPr>
            <a:spLocks noGrp="1"/>
          </p:cNvSpPr>
          <p:nvPr>
            <p:ph idx="1"/>
          </p:nvPr>
        </p:nvSpPr>
        <p:spPr/>
        <p:txBody>
          <a:bodyPr/>
          <a:lstStyle/>
          <a:p>
            <a:r>
              <a:rPr lang="en-US" dirty="0"/>
              <a:t>The term cyclone was used for the first time in 1840 in the Asiatic society of Calcutta.</a:t>
            </a:r>
          </a:p>
          <a:p>
            <a:r>
              <a:rPr lang="en-US" dirty="0"/>
              <a:t>Derived from Greek </a:t>
            </a:r>
            <a:r>
              <a:rPr lang="en-US" i="1" dirty="0" err="1"/>
              <a:t>Kukloma</a:t>
            </a:r>
            <a:r>
              <a:rPr lang="en-US" i="1" dirty="0"/>
              <a:t> </a:t>
            </a:r>
            <a:r>
              <a:rPr lang="en-US" dirty="0"/>
              <a:t>(wheel, coil of a snake)</a:t>
            </a:r>
          </a:p>
          <a:p>
            <a:r>
              <a:rPr lang="en-US" dirty="0"/>
              <a:t>A </a:t>
            </a:r>
            <a:r>
              <a:rPr lang="en-US" i="1" dirty="0"/>
              <a:t>‘sea of turmoil’ </a:t>
            </a:r>
            <a:r>
              <a:rPr lang="en-US" dirty="0"/>
              <a:t>after</a:t>
            </a:r>
            <a:r>
              <a:rPr lang="en-US" i="1" dirty="0"/>
              <a:t> </a:t>
            </a:r>
            <a:r>
              <a:rPr lang="en-US" dirty="0"/>
              <a:t>the</a:t>
            </a:r>
            <a:r>
              <a:rPr lang="en-US" i="1" dirty="0"/>
              <a:t> </a:t>
            </a:r>
            <a:r>
              <a:rPr lang="en-US" dirty="0"/>
              <a:t>retreat of the South-West Monsoon winds (October and November)</a:t>
            </a:r>
          </a:p>
          <a:p>
            <a:r>
              <a:rPr lang="en-US" dirty="0"/>
              <a:t>Henry Piddington (President of Marine Courts) coins the term cyclone </a:t>
            </a:r>
          </a:p>
          <a:p>
            <a:r>
              <a:rPr lang="en-US" i="1" dirty="0"/>
              <a:t>Sailors Hornbook for the Laws of the Storm (1833)</a:t>
            </a:r>
          </a:p>
        </p:txBody>
      </p:sp>
    </p:spTree>
    <p:extLst>
      <p:ext uri="{BB962C8B-B14F-4D97-AF65-F5344CB8AC3E}">
        <p14:creationId xmlns:p14="http://schemas.microsoft.com/office/powerpoint/2010/main" val="649770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49ED-A1C2-CEB8-F874-C9028D0C3D7D}"/>
              </a:ext>
            </a:extLst>
          </p:cNvPr>
          <p:cNvSpPr>
            <a:spLocks noGrp="1"/>
          </p:cNvSpPr>
          <p:nvPr>
            <p:ph type="title"/>
          </p:nvPr>
        </p:nvSpPr>
        <p:spPr/>
        <p:txBody>
          <a:bodyPr/>
          <a:lstStyle/>
          <a:p>
            <a:r>
              <a:rPr lang="en-IN" sz="2400" dirty="0"/>
              <a:t>Blanford’s Probable Laws for storms in the Bay of Bengal</a:t>
            </a:r>
            <a:endParaRPr lang="en-GB" sz="2400" dirty="0"/>
          </a:p>
        </p:txBody>
      </p:sp>
      <p:sp>
        <p:nvSpPr>
          <p:cNvPr id="3" name="Content Placeholder 2">
            <a:extLst>
              <a:ext uri="{FF2B5EF4-FFF2-40B4-BE49-F238E27FC236}">
                <a16:creationId xmlns:a16="http://schemas.microsoft.com/office/drawing/2014/main" id="{680C9272-8D6A-D9FF-F65B-47DD7E0A5F66}"/>
              </a:ext>
            </a:extLst>
          </p:cNvPr>
          <p:cNvSpPr>
            <a:spLocks noGrp="1"/>
          </p:cNvSpPr>
          <p:nvPr>
            <p:ph idx="1"/>
          </p:nvPr>
        </p:nvSpPr>
        <p:spPr>
          <a:xfrm>
            <a:off x="1103312" y="2546555"/>
            <a:ext cx="8946541" cy="3701844"/>
          </a:xfrm>
        </p:spPr>
        <p:txBody>
          <a:bodyPr/>
          <a:lstStyle/>
          <a:p>
            <a:r>
              <a:rPr lang="en-IN" dirty="0"/>
              <a:t>A General Law</a:t>
            </a:r>
          </a:p>
          <a:p>
            <a:r>
              <a:rPr lang="en-IN" dirty="0"/>
              <a:t>How to read the instrumentations (the Barometer)</a:t>
            </a:r>
          </a:p>
          <a:p>
            <a:r>
              <a:rPr lang="en-GB" dirty="0"/>
              <a:t>Predicting the Storm Wave </a:t>
            </a:r>
          </a:p>
          <a:p>
            <a:r>
              <a:rPr lang="en-GB" dirty="0"/>
              <a:t>Laying down a predictive path for </a:t>
            </a:r>
            <a:r>
              <a:rPr lang="en-GB" dirty="0" err="1"/>
              <a:t>cylones</a:t>
            </a:r>
            <a:r>
              <a:rPr lang="en-GB" dirty="0"/>
              <a:t> </a:t>
            </a:r>
          </a:p>
          <a:p>
            <a:r>
              <a:rPr lang="en-GB" dirty="0"/>
              <a:t>Saving human lives: an imperial responsibility </a:t>
            </a:r>
          </a:p>
          <a:p>
            <a:r>
              <a:rPr lang="en-GB" dirty="0"/>
              <a:t>Blanford’s observations about cyclones in the Bay of Bengal may sound like a 7</a:t>
            </a:r>
            <a:r>
              <a:rPr lang="en-GB" baseline="30000" dirty="0"/>
              <a:t>th</a:t>
            </a:r>
            <a:r>
              <a:rPr lang="en-GB" dirty="0"/>
              <a:t> grade geography lesson today but seems to be a significant advancement over Piddington’s observations</a:t>
            </a:r>
          </a:p>
        </p:txBody>
      </p:sp>
    </p:spTree>
    <p:extLst>
      <p:ext uri="{BB962C8B-B14F-4D97-AF65-F5344CB8AC3E}">
        <p14:creationId xmlns:p14="http://schemas.microsoft.com/office/powerpoint/2010/main" val="2816833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185</TotalTime>
  <Words>777</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3</vt:lpstr>
      <vt:lpstr>Ion</vt:lpstr>
      <vt:lpstr>Searching for the Laws of the Storm: The Observatory Experiment in British India  </vt:lpstr>
      <vt:lpstr>Enlightenment and meteorology</vt:lpstr>
      <vt:lpstr>Metropole and the Colony</vt:lpstr>
      <vt:lpstr>Political Economy and Mapping the Empire</vt:lpstr>
      <vt:lpstr>The Observatory Experiment  </vt:lpstr>
      <vt:lpstr>Henry Blanford and Sir Richard Temple</vt:lpstr>
      <vt:lpstr>Limitations of the Experiment</vt:lpstr>
      <vt:lpstr>Laws of the Storm: These are not the same winds</vt:lpstr>
      <vt:lpstr>Blanford’s Probable Laws for storms in the Bay of Bengal</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Rajarshi Adhikary</dc:creator>
  <cp:lastModifiedBy>Rajarshi Adhikary</cp:lastModifiedBy>
  <cp:revision>1</cp:revision>
  <dcterms:created xsi:type="dcterms:W3CDTF">2025-03-19T10:50:14Z</dcterms:created>
  <dcterms:modified xsi:type="dcterms:W3CDTF">2025-03-20T01:04:48Z</dcterms:modified>
</cp:coreProperties>
</file>