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66" r:id="rId3"/>
    <p:sldId id="259" r:id="rId4"/>
    <p:sldId id="264" r:id="rId5"/>
    <p:sldId id="265" r:id="rId6"/>
    <p:sldId id="260" r:id="rId7"/>
    <p:sldId id="267" r:id="rId8"/>
    <p:sldId id="261" r:id="rId9"/>
    <p:sldId id="268" r:id="rId10"/>
    <p:sldId id="262" r:id="rId11"/>
    <p:sldId id="269" r:id="rId12"/>
    <p:sldId id="270"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72351-CFA2-CFDD-64DA-B76E42837E8C}" v="136" dt="2025-03-12T09:07:36.246"/>
    <p1510:client id="{74218BF3-E5D6-C2EB-D6A3-12B86EFB01B7}" v="693" dt="2025-03-13T12:18:07.297"/>
    <p1510:client id="{F2854258-D6B6-CC28-D3A6-0772C01847BE}" v="316" dt="2025-03-12T17:19:49.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13E7D-968F-4648-B642-3AD083474E67}" type="datetimeFigureOut">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47DBB-0974-4634-82F2-FD28ECB8B37E}" type="slidenum">
              <a:t>‹#›</a:t>
            </a:fld>
            <a:endParaRPr lang="en-US"/>
          </a:p>
        </p:txBody>
      </p:sp>
    </p:spTree>
    <p:extLst>
      <p:ext uri="{BB962C8B-B14F-4D97-AF65-F5344CB8AC3E}">
        <p14:creationId xmlns:p14="http://schemas.microsoft.com/office/powerpoint/2010/main" val="271358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Hook:</a:t>
            </a:r>
            <a:endParaRPr lang="en-US"/>
          </a:p>
          <a:p>
            <a:r>
              <a:rPr lang="en-US" i="1"/>
              <a:t>"Can science ever be neutral in the project of nation-building? Imagine a map: Spanish America fractures into republics, Brazil crowns an emperor. Both use science to redraw borders and identities—but whose knowledge counts? Today, we explore how post-independence Latin America weaponized science to erase colonial contributions and elevate Eurocentric myths, all while fueling economies of extraction."</a:t>
            </a:r>
            <a:endParaRPr lang="en-US"/>
          </a:p>
          <a:p>
            <a:r>
              <a:rPr lang="en-US" b="1"/>
              <a:t>Thesis:</a:t>
            </a:r>
            <a:endParaRPr lang="en-US"/>
          </a:p>
          <a:p>
            <a:r>
              <a:rPr lang="en-US" i="1"/>
              <a:t>Science was not a neutral tool but a battleground for power. Creole elites, seeking to legitimize new nations, erased three centuries of Hispanic and Indigenous innovation. Meanwhile, figures like Alexander von Humboldt became symbols of Eurocentric exploitation, masking the colonial roots of their 'discoveries.' This process was deeply tied to political economy—who controlled resources, and who profited?</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2847DBB-0974-4634-82F2-FD28ECB8B37E}" type="slidenum">
              <a:t>3</a:t>
            </a:fld>
            <a:endParaRPr lang="en-US"/>
          </a:p>
        </p:txBody>
      </p:sp>
    </p:spTree>
    <p:extLst>
      <p:ext uri="{BB962C8B-B14F-4D97-AF65-F5344CB8AC3E}">
        <p14:creationId xmlns:p14="http://schemas.microsoft.com/office/powerpoint/2010/main" val="217025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Creole Elites &amp; Erasure:</a:t>
            </a:r>
            <a:endParaRPr lang="en-US" dirty="0"/>
          </a:p>
          <a:p>
            <a:r>
              <a:rPr lang="en-US" i="1" dirty="0"/>
              <a:t>Let’s begin in New Granada, 1810. Francisco José de Caldas—a creole polymath—publishes a manifesto declaring Spanish science "superstitious." Yet Caldas himself trained in Bourbon-era botanic expeditions. His work exemplifies a paradox: post-independence leaders repurposed colonial institutions while vilifying Spain. Why? To frame independence as enlightenment breaking chains of ignorance.</a:t>
            </a:r>
            <a:endParaRPr lang="en-US" dirty="0"/>
          </a:p>
          <a:p>
            <a:r>
              <a:rPr lang="en-US" b="1" dirty="0"/>
              <a:t>Political Economy of Institutions:</a:t>
            </a:r>
            <a:endParaRPr lang="en-US" dirty="0"/>
          </a:p>
          <a:p>
            <a:r>
              <a:rPr lang="en-US" i="1" dirty="0"/>
              <a:t>Botanical gardens, like Mexico’s 18th-century Real </a:t>
            </a:r>
            <a:r>
              <a:rPr lang="en-US" i="1" dirty="0" err="1"/>
              <a:t>Expedición</a:t>
            </a:r>
            <a:r>
              <a:rPr lang="en-US" i="1" dirty="0"/>
              <a:t> </a:t>
            </a:r>
            <a:r>
              <a:rPr lang="en-US" i="1" dirty="0" err="1"/>
              <a:t>Botánica</a:t>
            </a:r>
            <a:r>
              <a:rPr lang="en-US" i="1" dirty="0"/>
              <a:t>, were colonial projects to catalog exploitable species. Post-independence, these became tools for creole elites to control resources like quinine and rubber. Science wasn’t just about knowledge—it was about profit. In Brazil, the Royal Museum of Rio (founded 1818) showcased mineral wealth to attract European investors, even as it silenced Afro-Brazilian naturalists who collected specimens.</a:t>
            </a:r>
            <a:endParaRPr lang="en-US" dirty="0"/>
          </a:p>
          <a:p>
            <a:r>
              <a:rPr lang="en-US" b="1" dirty="0"/>
              <a:t>Quote:</a:t>
            </a:r>
            <a:endParaRPr lang="en-US" dirty="0"/>
          </a:p>
          <a:p>
            <a:r>
              <a:rPr lang="en-US" i="1" dirty="0"/>
              <a:t>As Jorge Cañizares-Esguerra argues, "To be modern, republicans had to deny their colonial past."</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2847DBB-0974-4634-82F2-FD28ECB8B37E}" type="slidenum">
              <a:t>6</a:t>
            </a:fld>
            <a:endParaRPr lang="en-US"/>
          </a:p>
        </p:txBody>
      </p:sp>
    </p:spTree>
    <p:extLst>
      <p:ext uri="{BB962C8B-B14F-4D97-AF65-F5344CB8AC3E}">
        <p14:creationId xmlns:p14="http://schemas.microsoft.com/office/powerpoint/2010/main" val="135200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Eurocentric Exploitation:</a:t>
            </a:r>
            <a:endParaRPr lang="en-US" dirty="0"/>
          </a:p>
          <a:p>
            <a:r>
              <a:rPr lang="en-US" i="1" dirty="0"/>
              <a:t>Enter Alexander von Humboldt. In 1803, he arrives in Lima, dismisses local scholars, yet uses their maps and data. Take Vicente Talledo, a Peruvian engineer who corrected Humboldt’s errors on the Magdalena River. Humboldt wrote, "The natives lack precision"—erasing Talledo’s work. This wasn’t oversight; it was strategy. Humboldt’s Political Essay on New Spain became a blueprint for foreign investors, legitimizing extraction by framing Latin America as "discovered" by Europe.</a:t>
            </a:r>
            <a:endParaRPr lang="en-US" dirty="0"/>
          </a:p>
          <a:p>
            <a:r>
              <a:rPr lang="en-US" b="1" dirty="0"/>
              <a:t>Case Study: Vanadium’s Erasure:</a:t>
            </a:r>
            <a:endParaRPr lang="en-US" dirty="0"/>
          </a:p>
          <a:p>
            <a:r>
              <a:rPr lang="en-US" i="1" dirty="0"/>
              <a:t>In Mexico, Andrés Manuel del Río identified a new element in 1801—erythronium. He sent samples to Humboldt, who forgot to forward them to Europe. By 1831, a Swede renamed it vanadium. Del Río died in obscurity; Humboldt’s negligence enabled European claims to "discovery."</a:t>
            </a:r>
            <a:endParaRPr lang="en-US" dirty="0"/>
          </a:p>
          <a:p>
            <a:r>
              <a:rPr lang="en-US" b="1" dirty="0"/>
              <a:t>Racism &amp; Extraction:</a:t>
            </a:r>
            <a:endParaRPr lang="en-US" dirty="0"/>
          </a:p>
          <a:p>
            <a:r>
              <a:rPr lang="en-US" i="1" dirty="0"/>
              <a:t>Humboldt’s diaries reveal contempt for Lima’s scholars: "I learned nothing here." Yet his theories on the Inca’s "Asian origins" relied on Indigenous chronicles he never credited. Meanwhile, his companion Aimé Bonpland shipped 60,000 plant specimens to Paris—botanical looting masked as science.</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2847DBB-0974-4634-82F2-FD28ECB8B37E}" type="slidenum">
              <a:t>8</a:t>
            </a:fld>
            <a:endParaRPr lang="en-US"/>
          </a:p>
        </p:txBody>
      </p:sp>
    </p:spTree>
    <p:extLst>
      <p:ext uri="{BB962C8B-B14F-4D97-AF65-F5344CB8AC3E}">
        <p14:creationId xmlns:p14="http://schemas.microsoft.com/office/powerpoint/2010/main" val="102182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Asymmetric Co-Production:</a:t>
            </a:r>
            <a:endParaRPr lang="en-US"/>
          </a:p>
          <a:p>
            <a:r>
              <a:rPr lang="en-US" i="1" dirty="0"/>
              <a:t>Humboldt wasn’t unique. French geodesist Charles Marie de La Condamine "plagiarized" Quito’s scholars in the 1730s, claiming their astronomical data as his own. Knowledge flowed to Europe, but credit never returned. In Brazil, the Royal Museum used enslaved laborers to collect specimens, yet their contributions vanished from records.</a:t>
            </a:r>
            <a:endParaRPr lang="en-US"/>
          </a:p>
          <a:p>
            <a:r>
              <a:rPr lang="en-US" b="1" dirty="0"/>
              <a:t>Legacy of Ignorance:</a:t>
            </a:r>
            <a:endParaRPr lang="en-US" dirty="0"/>
          </a:p>
          <a:p>
            <a:r>
              <a:rPr lang="en-US" i="1" dirty="0"/>
              <a:t>Post-independence elites embraced the Black Legend, erasing Habsburg innovations like Potosí’s hydraulic mills (1580s)—the world’s most advanced mining tech. Why? To justify adopting British/French models. Mexico’s 1824 Congress called Humboldt’s flawed Political Essay "the most reliable guide"—ignoring centuries of Indigenous cartography.</a:t>
            </a:r>
            <a:endParaRPr lang="en-US"/>
          </a:p>
          <a:p>
            <a:r>
              <a:rPr lang="en-US" b="1" dirty="0"/>
              <a:t>Quote:</a:t>
            </a:r>
            <a:endParaRPr lang="en-US"/>
          </a:p>
          <a:p>
            <a:r>
              <a:rPr lang="en-US" i="1" dirty="0"/>
              <a:t>Historian Miruna Achim notes, "Humboldt’s greatest discovery was his own genius."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2847DBB-0974-4634-82F2-FD28ECB8B37E}" type="slidenum">
              <a:t>10</a:t>
            </a:fld>
            <a:endParaRPr lang="en-US"/>
          </a:p>
        </p:txBody>
      </p:sp>
    </p:spTree>
    <p:extLst>
      <p:ext uri="{BB962C8B-B14F-4D97-AF65-F5344CB8AC3E}">
        <p14:creationId xmlns:p14="http://schemas.microsoft.com/office/powerpoint/2010/main" val="35507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a:t>
            </a:r>
            <a:endParaRPr lang="en-US"/>
          </a:p>
          <a:p>
            <a:r>
              <a:rPr lang="en-US" i="1"/>
              <a:t>Science in post-independence Latin America was a tool of erasure and extraction. Creole elites weaponized it to build nations; Humboldt became a patron saint of Eurocentrism. Both relied on silencing colonial and Indigenous knowledge.</a:t>
            </a:r>
            <a:endParaRPr lang="en-US"/>
          </a:p>
          <a:p>
            <a:r>
              <a:rPr lang="en-US" b="1"/>
              <a:t>Implications:</a:t>
            </a:r>
            <a:endParaRPr lang="en-US"/>
          </a:p>
          <a:p>
            <a:r>
              <a:rPr lang="en-US" i="1"/>
              <a:t>Decolonizing science means asking: Who gets to narrate the past? Recovering figures like Talledo, Del Río, and Afro-Brazilian naturalists isn’t just about fairness—it’s about dismantling myths that still shape resource exploitation today.</a:t>
            </a:r>
            <a:endParaRPr lang="en-US"/>
          </a:p>
          <a:p>
            <a:r>
              <a:rPr lang="en-US" b="1"/>
              <a:t>Call to Action:</a:t>
            </a:r>
            <a:endParaRPr lang="en-US"/>
          </a:p>
          <a:p>
            <a:r>
              <a:rPr lang="en-US" i="1" dirty="0"/>
              <a:t>Next time you see a map or a museum exhibit, ask: Whose labor, whose genius, is invisible here?</a:t>
            </a:r>
            <a:endParaRPr lang="en-US" dirty="0"/>
          </a:p>
          <a:p>
            <a:r>
              <a:rPr lang="en-US" b="1" dirty="0"/>
              <a:t>Q&amp;A Prompt:</a:t>
            </a:r>
            <a:endParaRPr lang="en-US" dirty="0"/>
          </a:p>
          <a:p>
            <a:r>
              <a:rPr lang="en-US" i="1" dirty="0"/>
              <a:t>"How might modern institutions address these erasures? Could repatriating knowledge be as vital as repatriating artifacts?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2847DBB-0974-4634-82F2-FD28ECB8B37E}" type="slidenum">
              <a:t>13</a:t>
            </a:fld>
            <a:endParaRPr lang="en-US"/>
          </a:p>
        </p:txBody>
      </p:sp>
    </p:spTree>
    <p:extLst>
      <p:ext uri="{BB962C8B-B14F-4D97-AF65-F5344CB8AC3E}">
        <p14:creationId xmlns:p14="http://schemas.microsoft.com/office/powerpoint/2010/main" val="417005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C4270120-CDFC-48DE-A6EA-6DEEDD0E436A}" type="datetimeFigureOut">
              <a:rPr lang="en-US" dirty="0"/>
              <a:t>3/13/2025</a:t>
            </a:fld>
            <a:endParaRPr lang="en-US" dirty="0"/>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196A61CA-0502-4EE4-9724-96EA822543E5}" type="slidenum">
              <a:rPr lang="en-US" dirty="0"/>
              <a:t>‹#›</a:t>
            </a:fld>
            <a:endParaRPr lang="en-US" dirty="0"/>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9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2A1F5BA7-0A17-4D30-9B66-E29324151C73}" type="datetimeFigureOut">
              <a:rPr lang="en-US" dirty="0"/>
              <a:t>3/13/2025</a:t>
            </a:fld>
            <a:endParaRPr lang="en-US" dirty="0"/>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1910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76BEBB1B-D40A-4DB9-B3DE-BAAE675B83CD}" type="datetimeFigureOut">
              <a:rPr lang="en-US" dirty="0"/>
              <a:t>3/13/2025</a:t>
            </a:fld>
            <a:endParaRPr lang="en-US" dirty="0"/>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170185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A3C9FAAF-C467-4C93-8ECD-39AF5A14D498}" type="datetimeFigureOut">
              <a:rPr lang="en-US" dirty="0"/>
              <a:t>3/13/2025</a:t>
            </a:fld>
            <a:endParaRPr lang="en-US" dirty="0"/>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294624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E37E480-B2BA-4553-A144-61E7F75833ED}" type="datetimeFigureOut">
              <a:rPr lang="en-US" dirty="0"/>
              <a:t>3/13/2025</a:t>
            </a:fld>
            <a:endParaRPr lang="en-US" dirty="0"/>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260943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90E682A-6B53-4B08-AE4D-4C5E659103CC}" type="datetimeFigureOut">
              <a:rPr lang="en-US" dirty="0"/>
              <a:t>3/13/2025</a:t>
            </a:fld>
            <a:endParaRPr lang="en-US" dirty="0"/>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15308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7C69F0F6-BEBB-4894-ABB2-75C5CBE0DDB9}" type="datetimeFigureOut">
              <a:rPr lang="en-US" dirty="0"/>
              <a:t>3/13/2025</a:t>
            </a:fld>
            <a:endParaRPr lang="en-US" dirty="0"/>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196A61CA-0502-4EE4-9724-96EA822543E5}" type="slidenum">
              <a:rPr lang="en-US" dirty="0"/>
              <a:t>‹#›</a:t>
            </a:fld>
            <a:endParaRPr lang="en-US" dirty="0"/>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9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8B3E9E5F-17D9-4A30-9DA3-64E46A6DF111}" type="datetimeFigureOut">
              <a:rPr lang="en-US" dirty="0"/>
              <a:t>3/13/2025</a:t>
            </a:fld>
            <a:endParaRPr lang="en-US" dirty="0"/>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412836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033AC5F0-3BC3-4718-BCCA-24B5655EC864}" type="datetimeFigureOut">
              <a:rPr lang="en-US" dirty="0"/>
              <a:t>3/13/2025</a:t>
            </a:fld>
            <a:endParaRPr lang="en-US" dirty="0"/>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309230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9EB8BD81-465B-40F2-9A54-9DF3B12AF598}" type="datetimeFigureOut">
              <a:rPr lang="en-US" dirty="0"/>
              <a:t>3/13/2025</a:t>
            </a:fld>
            <a:endParaRPr lang="en-US" dirty="0"/>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296109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noChangeAspect="1"/>
          </p:cNvSpPr>
          <p:nvPr>
            <p:ph type="pic" idx="1"/>
          </p:nvPr>
        </p:nvSpPr>
        <p:spPr>
          <a:xfrm>
            <a:off x="5334001" y="762000"/>
            <a:ext cx="5333999" cy="5334000"/>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F04B3CEF-64EF-4C43-9530-8E9CBFD2CAD1}" type="datetimeFigureOut">
              <a:rPr lang="en-US" dirty="0"/>
              <a:t>3/13/2025</a:t>
            </a:fld>
            <a:endParaRPr lang="en-US" dirty="0"/>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196A61CA-0502-4EE4-9724-96EA822543E5}" type="slidenum">
              <a:rPr lang="en-US" dirty="0"/>
              <a:t>‹#›</a:t>
            </a:fld>
            <a:endParaRPr lang="en-US" dirty="0"/>
          </a:p>
        </p:txBody>
      </p:sp>
    </p:spTree>
    <p:extLst>
      <p:ext uri="{BB962C8B-B14F-4D97-AF65-F5344CB8AC3E}">
        <p14:creationId xmlns:p14="http://schemas.microsoft.com/office/powerpoint/2010/main" val="165426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B70A3DFD-A535-46B2-84C1-61DC8B16A904}" type="datetimeFigureOut">
              <a:rPr lang="en-US" dirty="0"/>
              <a:t>3/13/2025</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196A61CA-0502-4EE4-9724-96EA822543E5}" type="slidenum">
              <a:rPr lang="en-US" dirty="0"/>
              <a:t>‹#›</a:t>
            </a:fld>
            <a:endParaRPr lang="en-US" dirty="0"/>
          </a:p>
        </p:txBody>
      </p:sp>
    </p:spTree>
    <p:extLst>
      <p:ext uri="{BB962C8B-B14F-4D97-AF65-F5344CB8AC3E}">
        <p14:creationId xmlns:p14="http://schemas.microsoft.com/office/powerpoint/2010/main" val="362055338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3840">
          <p15:clr>
            <a:srgbClr val="F26B43"/>
          </p15:clr>
        </p15:guide>
        <p15:guide id="3" pos="7200">
          <p15:clr>
            <a:srgbClr val="F26B43"/>
          </p15:clr>
        </p15:guide>
        <p15:guide id="4" pos="6720">
          <p15:clr>
            <a:srgbClr val="F26B43"/>
          </p15:clr>
        </p15:guide>
        <p15:guide id="16" pos="480">
          <p15:clr>
            <a:srgbClr val="F26B43"/>
          </p15:clr>
        </p15:guide>
        <p15:guide id="23"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Science and Nation: </a:t>
            </a:r>
            <a:r>
              <a:rPr lang="en-US" dirty="0">
                <a:ea typeface="+mj-lt"/>
                <a:cs typeface="+mj-lt"/>
              </a:rPr>
              <a:t>the Erasure of Knowledge in 19TH CENTURY SPANISH AMERICA</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Andrés Paz</a:t>
            </a:r>
          </a:p>
          <a:p>
            <a:r>
              <a:rPr lang="en-US" dirty="0"/>
              <a:t>March 13, 2025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C38D-B954-5F4E-20A1-AD1195F76C57}"/>
              </a:ext>
            </a:extLst>
          </p:cNvPr>
          <p:cNvSpPr>
            <a:spLocks noGrp="1"/>
          </p:cNvSpPr>
          <p:nvPr>
            <p:ph type="title"/>
          </p:nvPr>
        </p:nvSpPr>
        <p:spPr/>
        <p:txBody>
          <a:bodyPr/>
          <a:lstStyle/>
          <a:p>
            <a:r>
              <a:rPr lang="en-US" dirty="0"/>
              <a:t>5. Political economy of science and knowledge. A legacy of ignorance?</a:t>
            </a:r>
          </a:p>
        </p:txBody>
      </p:sp>
      <p:sp>
        <p:nvSpPr>
          <p:cNvPr id="3" name="Content Placeholder 2">
            <a:extLst>
              <a:ext uri="{FF2B5EF4-FFF2-40B4-BE49-F238E27FC236}">
                <a16:creationId xmlns:a16="http://schemas.microsoft.com/office/drawing/2014/main" id="{5A7F6747-91DB-7944-DAF1-82847B6520FE}"/>
              </a:ext>
            </a:extLst>
          </p:cNvPr>
          <p:cNvSpPr>
            <a:spLocks noGrp="1"/>
          </p:cNvSpPr>
          <p:nvPr>
            <p:ph idx="1"/>
          </p:nvPr>
        </p:nvSpPr>
        <p:spPr/>
        <p:txBody>
          <a:bodyPr vert="horz" lIns="91440" tIns="45720" rIns="91440" bIns="45720" rtlCol="0" anchor="t">
            <a:normAutofit/>
          </a:bodyPr>
          <a:lstStyle/>
          <a:p>
            <a:r>
              <a:rPr lang="en-US" dirty="0"/>
              <a:t>Asymmetric co-production</a:t>
            </a:r>
          </a:p>
          <a:p>
            <a:pPr lvl="1"/>
            <a:r>
              <a:rPr lang="en-US" dirty="0"/>
              <a:t>Knowledge</a:t>
            </a:r>
            <a:r>
              <a:rPr lang="en-US" dirty="0">
                <a:ea typeface="+mn-lt"/>
                <a:cs typeface="+mn-lt"/>
              </a:rPr>
              <a:t> extraction without reciprocity (e.g., La Condamine’s plagiarism of Quito’s scientific networks).</a:t>
            </a:r>
            <a:endParaRPr lang="en-US" b="0" dirty="0">
              <a:ea typeface="+mn-lt"/>
              <a:cs typeface="+mn-lt"/>
            </a:endParaRPr>
          </a:p>
          <a:p>
            <a:pPr lvl="1"/>
            <a:r>
              <a:rPr lang="en-US" b="1" dirty="0">
                <a:ea typeface="+mn-lt"/>
                <a:cs typeface="+mn-lt"/>
              </a:rPr>
              <a:t>Brazilian Case</a:t>
            </a:r>
            <a:r>
              <a:rPr lang="en-US" b="0" dirty="0">
                <a:ea typeface="+mn-lt"/>
                <a:cs typeface="+mn-lt"/>
              </a:rPr>
              <a:t>: Royal Museum of Rio tied to slavery (e.g., medical research on enslaved populations).</a:t>
            </a:r>
            <a:endParaRPr lang="en-US" b="0" dirty="0"/>
          </a:p>
          <a:p>
            <a:pPr lvl="1"/>
            <a:endParaRPr lang="en-US" b="0" dirty="0"/>
          </a:p>
          <a:p>
            <a:r>
              <a:rPr lang="en-US" dirty="0"/>
              <a:t>Legacy of Ignorance</a:t>
            </a:r>
          </a:p>
          <a:p>
            <a:pPr lvl="1"/>
            <a:r>
              <a:rPr lang="en-US" dirty="0"/>
              <a:t>Post-independence</a:t>
            </a:r>
            <a:r>
              <a:rPr lang="en-US" dirty="0">
                <a:ea typeface="+mn-lt"/>
                <a:cs typeface="+mn-lt"/>
              </a:rPr>
              <a:t> elites adopted the Black Legend, erasing Habsburg/Bourbon innovations (e.g., Potosí mining technology).</a:t>
            </a:r>
            <a:endParaRPr lang="en-US" b="0" dirty="0">
              <a:ea typeface="+mn-lt"/>
              <a:cs typeface="+mn-lt"/>
            </a:endParaRPr>
          </a:p>
          <a:p>
            <a:pPr lvl="1"/>
            <a:r>
              <a:rPr lang="en-US" b="0" i="1" dirty="0">
                <a:ea typeface="+mn-lt"/>
                <a:cs typeface="+mn-lt"/>
              </a:rPr>
              <a:t>"To be modern, republicans had to deny their colonial past"</a:t>
            </a:r>
            <a:r>
              <a:rPr lang="en-US" b="0" dirty="0">
                <a:ea typeface="+mn-lt"/>
                <a:cs typeface="+mn-lt"/>
              </a:rPr>
              <a:t> (Cañizares-Esguerra).</a:t>
            </a:r>
            <a:endParaRPr lang="en-US" b="0" dirty="0"/>
          </a:p>
          <a:p>
            <a:pPr lvl="1"/>
            <a:endParaRPr lang="en-US" b="0" dirty="0"/>
          </a:p>
        </p:txBody>
      </p:sp>
      <p:sp>
        <p:nvSpPr>
          <p:cNvPr id="4" name="Date Placeholder 3">
            <a:extLst>
              <a:ext uri="{FF2B5EF4-FFF2-40B4-BE49-F238E27FC236}">
                <a16:creationId xmlns:a16="http://schemas.microsoft.com/office/drawing/2014/main" id="{27A47DF6-B305-AC4A-1B36-CA725C7F8360}"/>
              </a:ext>
            </a:extLst>
          </p:cNvPr>
          <p:cNvSpPr>
            <a:spLocks noGrp="1"/>
          </p:cNvSpPr>
          <p:nvPr>
            <p:ph type="dt" sz="half" idx="10"/>
          </p:nvPr>
        </p:nvSpPr>
        <p:spPr/>
        <p:txBody>
          <a:bodyPr/>
          <a:lstStyle/>
          <a:p>
            <a:fld id="{411FE0EC-C19B-44D5-B4DC-C96B51ACDB9E}" type="datetime1">
              <a:t>3/13/2025</a:t>
            </a:fld>
            <a:endParaRPr lang="en-US" dirty="0"/>
          </a:p>
        </p:txBody>
      </p:sp>
      <p:sp>
        <p:nvSpPr>
          <p:cNvPr id="5" name="Footer Placeholder 4">
            <a:extLst>
              <a:ext uri="{FF2B5EF4-FFF2-40B4-BE49-F238E27FC236}">
                <a16:creationId xmlns:a16="http://schemas.microsoft.com/office/drawing/2014/main" id="{36911469-227F-4D03-1940-05AE431CFE7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79319C8-F16C-5EA1-02EF-E06B14AC6BA5}"/>
              </a:ext>
            </a:extLst>
          </p:cNvPr>
          <p:cNvSpPr>
            <a:spLocks noGrp="1"/>
          </p:cNvSpPr>
          <p:nvPr>
            <p:ph type="sldNum" sz="quarter" idx="12"/>
          </p:nvPr>
        </p:nvSpPr>
        <p:spPr/>
        <p:txBody>
          <a:bodyPr/>
          <a:lstStyle/>
          <a:p>
            <a:fld id="{196A61CA-0502-4EE4-9724-96EA822543E5}" type="slidenum">
              <a:rPr lang="en-US" dirty="0"/>
              <a:t>10</a:t>
            </a:fld>
            <a:endParaRPr lang="en-US" dirty="0"/>
          </a:p>
        </p:txBody>
      </p:sp>
    </p:spTree>
    <p:extLst>
      <p:ext uri="{BB962C8B-B14F-4D97-AF65-F5344CB8AC3E}">
        <p14:creationId xmlns:p14="http://schemas.microsoft.com/office/powerpoint/2010/main" val="109187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4D7B40-AAF7-189D-97D1-1E50328E5761}"/>
              </a:ext>
            </a:extLst>
          </p:cNvPr>
          <p:cNvSpPr>
            <a:spLocks noGrp="1"/>
          </p:cNvSpPr>
          <p:nvPr>
            <p:ph type="dt" sz="half" idx="10"/>
          </p:nvPr>
        </p:nvSpPr>
        <p:spPr/>
        <p:txBody>
          <a:bodyPr/>
          <a:lstStyle/>
          <a:p>
            <a:fld id="{3305BAB6-A7F8-464D-BF7C-FCBB7474C3A3}" type="datetime1">
              <a:t>3/13/2025</a:t>
            </a:fld>
            <a:endParaRPr lang="en-US" dirty="0"/>
          </a:p>
        </p:txBody>
      </p:sp>
      <p:sp>
        <p:nvSpPr>
          <p:cNvPr id="5" name="Footer Placeholder 4">
            <a:extLst>
              <a:ext uri="{FF2B5EF4-FFF2-40B4-BE49-F238E27FC236}">
                <a16:creationId xmlns:a16="http://schemas.microsoft.com/office/drawing/2014/main" id="{C81FEA56-2827-F70B-C776-33D31309FC0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E277901-0F1F-DE5B-BAE2-38B9991FA977}"/>
              </a:ext>
            </a:extLst>
          </p:cNvPr>
          <p:cNvSpPr>
            <a:spLocks noGrp="1"/>
          </p:cNvSpPr>
          <p:nvPr>
            <p:ph type="sldNum" sz="quarter" idx="12"/>
          </p:nvPr>
        </p:nvSpPr>
        <p:spPr/>
        <p:txBody>
          <a:bodyPr/>
          <a:lstStyle/>
          <a:p>
            <a:fld id="{196A61CA-0502-4EE4-9724-96EA822543E5}" type="slidenum">
              <a:rPr lang="en-US" dirty="0"/>
              <a:t>11</a:t>
            </a:fld>
            <a:endParaRPr lang="en-US" dirty="0"/>
          </a:p>
        </p:txBody>
      </p:sp>
      <p:pic>
        <p:nvPicPr>
          <p:cNvPr id="7" name="Picture 6" descr="A screenshot of a computer&#10;&#10;AI-generated content may be incorrect.">
            <a:extLst>
              <a:ext uri="{FF2B5EF4-FFF2-40B4-BE49-F238E27FC236}">
                <a16:creationId xmlns:a16="http://schemas.microsoft.com/office/drawing/2014/main" id="{6A286784-29B3-10A4-5A3A-91D57BE34646}"/>
              </a:ext>
            </a:extLst>
          </p:cNvPr>
          <p:cNvPicPr>
            <a:picLocks noChangeAspect="1"/>
          </p:cNvPicPr>
          <p:nvPr/>
        </p:nvPicPr>
        <p:blipFill>
          <a:blip r:embed="rId2"/>
          <a:srcRect t="69" r="32572" b="298"/>
          <a:stretch/>
        </p:blipFill>
        <p:spPr>
          <a:xfrm>
            <a:off x="7508488" y="2352741"/>
            <a:ext cx="4116666" cy="3102578"/>
          </a:xfrm>
          <a:prstGeom prst="rect">
            <a:avLst/>
          </a:prstGeom>
        </p:spPr>
      </p:pic>
      <p:sp>
        <p:nvSpPr>
          <p:cNvPr id="10" name="TextBox 9">
            <a:extLst>
              <a:ext uri="{FF2B5EF4-FFF2-40B4-BE49-F238E27FC236}">
                <a16:creationId xmlns:a16="http://schemas.microsoft.com/office/drawing/2014/main" id="{04163629-798C-7D2A-485D-E1A4767234D8}"/>
              </a:ext>
            </a:extLst>
          </p:cNvPr>
          <p:cNvSpPr txBox="1"/>
          <p:nvPr/>
        </p:nvSpPr>
        <p:spPr>
          <a:xfrm>
            <a:off x="769148" y="1067801"/>
            <a:ext cx="6004932"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rPr>
              <a:t>The average barometer reading in this beautiful city is unfortunately still unknown, but judging by the temperature, the altitude above sea level must certainly exceed 600 </a:t>
            </a:r>
            <a:r>
              <a:rPr lang="en-US" sz="1200" dirty="0" err="1">
                <a:latin typeface="Aptos"/>
              </a:rPr>
              <a:t>toises</a:t>
            </a:r>
            <a:r>
              <a:rPr lang="en-US" sz="1200" dirty="0">
                <a:latin typeface="Aptos"/>
              </a:rPr>
              <a:t>.</a:t>
            </a:r>
            <a:endParaRPr lang="en-US" dirty="0">
              <a:latin typeface="Trade Gothic Next Light"/>
            </a:endParaRPr>
          </a:p>
          <a:p>
            <a:endParaRPr lang="en-US" sz="1200" dirty="0">
              <a:latin typeface="Aptos"/>
            </a:endParaRPr>
          </a:p>
          <a:p>
            <a:r>
              <a:rPr lang="en-US" sz="1200" dirty="0">
                <a:latin typeface="Aptos"/>
              </a:rPr>
              <a:t>The former president of the government committee, </a:t>
            </a:r>
            <a:r>
              <a:rPr lang="en-US" sz="1200" b="1" dirty="0">
                <a:latin typeface="Aptos"/>
              </a:rPr>
              <a:t>Jose del Valle, wrote to me:</a:t>
            </a:r>
            <a:r>
              <a:rPr lang="en-US" sz="1200" dirty="0">
                <a:latin typeface="Aptos"/>
              </a:rPr>
              <a:t> "Naturally, my homeland is even more favored than Mexico. Instead of that country suffering from drought almost everywhere on the plateau, like old Spain, our Central America is crisscrossed by many wonderful, easily navigable rivers. The vegetation with which the ground is adorned seems to me to be more luxuriant than in Mexico. </a:t>
            </a:r>
            <a:endParaRPr lang="en-US">
              <a:latin typeface="Trade Gothic Next Light"/>
            </a:endParaRPr>
          </a:p>
          <a:p>
            <a:endParaRPr lang="en-US" sz="1200" dirty="0">
              <a:latin typeface="Aptos"/>
            </a:endParaRPr>
          </a:p>
          <a:p>
            <a:r>
              <a:rPr lang="en-US" sz="1200" dirty="0">
                <a:latin typeface="Aptos"/>
              </a:rPr>
              <a:t>If you could have visited my homeland, or if you do so one day, you will be amazed at the extent of the temperate zone (what we call tierras </a:t>
            </a:r>
            <a:r>
              <a:rPr lang="en-US" sz="1200" err="1">
                <a:latin typeface="Aptos"/>
              </a:rPr>
              <a:t>templadas</a:t>
            </a:r>
            <a:r>
              <a:rPr lang="en-US" sz="1200" dirty="0">
                <a:latin typeface="Aptos"/>
              </a:rPr>
              <a:t>): but these medium-high plains do not form a whole and are more often cut through by valleys. We have ports on both seas, and if these seas were to be connected by a canal near Nicaragua (about which you probably already have many documents), our free state, located in the middle of America, would have to link the trade of the Antilles to the trade of Sinai and by connecting the Indian Archipelago, they will come to occupy an important place in the ranks of nations.</a:t>
            </a:r>
            <a:r>
              <a:rPr lang="en-US" sz="1200" b="1" dirty="0">
                <a:latin typeface="Aptos"/>
              </a:rPr>
              <a:t> </a:t>
            </a:r>
            <a:endParaRPr lang="en-US">
              <a:latin typeface="Trade Gothic Next Light"/>
            </a:endParaRPr>
          </a:p>
          <a:p>
            <a:endParaRPr lang="en-US" sz="1200" b="1" dirty="0">
              <a:latin typeface="Aptos"/>
            </a:endParaRPr>
          </a:p>
          <a:p>
            <a:r>
              <a:rPr lang="en-US" sz="1200" b="1" dirty="0">
                <a:latin typeface="Aptos"/>
              </a:rPr>
              <a:t>Unfortunately, we have remained completely in the shadowy side of our planet until now, and when I take a look at the maps that come to us from Europe, we can hardly find the mountain ranges and rivers and the names of our most populous cities in the distorted picture of the country. </a:t>
            </a:r>
            <a:r>
              <a:rPr lang="en-US" sz="1200" dirty="0">
                <a:latin typeface="Aptos"/>
              </a:rPr>
              <a:t>When I left the capital of Mexico in 1823, </a:t>
            </a:r>
            <a:r>
              <a:rPr lang="en-US" sz="1200" b="1" dirty="0">
                <a:latin typeface="Aptos"/>
              </a:rPr>
              <a:t>I hoped to fulfill your long-expressed wish that the mountains of Oaxaca and Guatemala should finally be measured through my own efforts. I had equipped myself with a good barometer and thermometers. </a:t>
            </a:r>
            <a:endParaRPr lang="en-US">
              <a:latin typeface="Trade Gothic Next Light"/>
            </a:endParaRPr>
          </a:p>
          <a:p>
            <a:endParaRPr lang="en-US" sz="1200" dirty="0">
              <a:latin typeface="Aptos"/>
            </a:endParaRPr>
          </a:p>
          <a:p>
            <a:r>
              <a:rPr lang="en-US" sz="1200" dirty="0">
                <a:latin typeface="Aptos"/>
              </a:rPr>
              <a:t>Unfortunately, the barometer broke in the </a:t>
            </a:r>
            <a:r>
              <a:rPr lang="en-US" sz="1200" dirty="0" err="1">
                <a:latin typeface="Aptos"/>
              </a:rPr>
              <a:t>venta</a:t>
            </a:r>
            <a:r>
              <a:rPr lang="en-US" sz="1200" dirty="0">
                <a:latin typeface="Aptos"/>
              </a:rPr>
              <a:t> </a:t>
            </a:r>
            <a:r>
              <a:rPr lang="en-US" sz="1200" dirty="0" err="1">
                <a:latin typeface="Aptos"/>
              </a:rPr>
              <a:t>salata</a:t>
            </a:r>
            <a:r>
              <a:rPr lang="en-US" sz="1200" dirty="0">
                <a:latin typeface="Aptos"/>
              </a:rPr>
              <a:t>, and all that remained for me was to determine the altitude approximately by determining the south point, using the method that your learned friend Caldas often used with you in South America. I hope to send you these temperature observations soon</a:t>
            </a:r>
            <a:endParaRPr lang="en-US"/>
          </a:p>
          <a:p>
            <a:pPr algn="l"/>
            <a:endParaRPr lang="en-US" dirty="0"/>
          </a:p>
        </p:txBody>
      </p:sp>
      <p:sp>
        <p:nvSpPr>
          <p:cNvPr id="15" name="TextBox 14">
            <a:extLst>
              <a:ext uri="{FF2B5EF4-FFF2-40B4-BE49-F238E27FC236}">
                <a16:creationId xmlns:a16="http://schemas.microsoft.com/office/drawing/2014/main" id="{2D881B8F-5BC7-5B4B-F97F-C0EFA3482B06}"/>
              </a:ext>
            </a:extLst>
          </p:cNvPr>
          <p:cNvSpPr txBox="1"/>
          <p:nvPr/>
        </p:nvSpPr>
        <p:spPr>
          <a:xfrm>
            <a:off x="1570892" y="452338"/>
            <a:ext cx="8253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cap="all" dirty="0">
                <a:latin typeface="Trade Gothic Next Cond"/>
              </a:rPr>
              <a:t>Humboldt, Alexander von: </a:t>
            </a:r>
            <a:r>
              <a:rPr lang="en-US" sz="1400" b="1" i="1" cap="all" dirty="0" err="1">
                <a:latin typeface="Trade Gothic Next Cond"/>
              </a:rPr>
              <a:t>Ueber</a:t>
            </a:r>
            <a:r>
              <a:rPr lang="en-US" sz="1400" b="1" i="1" cap="all" dirty="0">
                <a:latin typeface="Trade Gothic Next Cond"/>
              </a:rPr>
              <a:t> den </a:t>
            </a:r>
            <a:r>
              <a:rPr lang="en-US" sz="1400" b="1" i="1" cap="all" dirty="0" err="1">
                <a:latin typeface="Trade Gothic Next Cond"/>
              </a:rPr>
              <a:t>neusten</a:t>
            </a:r>
            <a:r>
              <a:rPr lang="en-US" sz="1400" b="1" i="1" cap="all" dirty="0">
                <a:latin typeface="Trade Gothic Next Cond"/>
              </a:rPr>
              <a:t> </a:t>
            </a:r>
            <a:r>
              <a:rPr lang="en-US" sz="1400" b="1" i="1" cap="all" dirty="0" err="1">
                <a:latin typeface="Trade Gothic Next Cond"/>
              </a:rPr>
              <a:t>Zustand</a:t>
            </a:r>
            <a:r>
              <a:rPr lang="en-US" sz="1400" b="1" i="1" cap="all" dirty="0">
                <a:latin typeface="Trade Gothic Next Cond"/>
              </a:rPr>
              <a:t> des </a:t>
            </a:r>
            <a:r>
              <a:rPr lang="en-US" sz="1400" b="1" i="1" cap="all" dirty="0" err="1">
                <a:latin typeface="Trade Gothic Next Cond"/>
              </a:rPr>
              <a:t>Freistaats</a:t>
            </a:r>
            <a:r>
              <a:rPr lang="en-US" sz="1400" b="1" i="1" cap="all" dirty="0">
                <a:latin typeface="Trade Gothic Next Cond"/>
              </a:rPr>
              <a:t> von Centro-Amerika </a:t>
            </a:r>
            <a:r>
              <a:rPr lang="en-US" sz="1400" b="1" i="1" cap="all" dirty="0" err="1">
                <a:latin typeface="Trade Gothic Next Cond"/>
              </a:rPr>
              <a:t>oder</a:t>
            </a:r>
            <a:r>
              <a:rPr lang="en-US" sz="1400" b="1" i="1" cap="all" dirty="0">
                <a:latin typeface="Trade Gothic Next Cond"/>
              </a:rPr>
              <a:t> Guatemala</a:t>
            </a:r>
            <a:r>
              <a:rPr lang="en-US" sz="1400" b="1" cap="all" dirty="0">
                <a:latin typeface="Trade Gothic Next Cond"/>
              </a:rPr>
              <a:t>. In: Herta, Bd. 6 (1826), S. 131-161.</a:t>
            </a:r>
            <a:endParaRPr lang="en-US" dirty="0"/>
          </a:p>
        </p:txBody>
      </p:sp>
    </p:spTree>
    <p:extLst>
      <p:ext uri="{BB962C8B-B14F-4D97-AF65-F5344CB8AC3E}">
        <p14:creationId xmlns:p14="http://schemas.microsoft.com/office/powerpoint/2010/main" val="196934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348A3-F238-29A6-2935-D5FEC358AC67}"/>
              </a:ext>
            </a:extLst>
          </p:cNvPr>
          <p:cNvSpPr>
            <a:spLocks noGrp="1"/>
          </p:cNvSpPr>
          <p:nvPr>
            <p:ph idx="1"/>
          </p:nvPr>
        </p:nvSpPr>
        <p:spPr>
          <a:xfrm>
            <a:off x="360907" y="1477536"/>
            <a:ext cx="4815118" cy="4218878"/>
          </a:xfrm>
        </p:spPr>
        <p:txBody>
          <a:bodyPr vert="horz" lIns="91440" tIns="45720" rIns="91440" bIns="45720" rtlCol="0" anchor="t">
            <a:normAutofit fontScale="77500" lnSpcReduction="20000"/>
          </a:bodyPr>
          <a:lstStyle/>
          <a:p>
            <a:pPr marL="0" indent="0">
              <a:buNone/>
            </a:pPr>
            <a:r>
              <a:rPr lang="en-US" sz="1200" dirty="0">
                <a:latin typeface="Aptos"/>
              </a:rPr>
              <a:t>1) The ruins of the old Ciudad del Palenque or </a:t>
            </a:r>
            <a:r>
              <a:rPr lang="en-US" sz="1200" err="1">
                <a:latin typeface="Aptos"/>
              </a:rPr>
              <a:t>Culhuacan</a:t>
            </a:r>
            <a:r>
              <a:rPr lang="en-US" sz="1200" dirty="0">
                <a:latin typeface="Aptos"/>
              </a:rPr>
              <a:t> in the state of </a:t>
            </a:r>
            <a:r>
              <a:rPr lang="en-US" sz="1200" err="1">
                <a:latin typeface="Aptos"/>
              </a:rPr>
              <a:t>Chiapa</a:t>
            </a:r>
            <a:r>
              <a:rPr lang="en-US" sz="1200" dirty="0">
                <a:latin typeface="Aptos"/>
              </a:rPr>
              <a:t>, on the river Micol, north-west of the Indian village of Santo Domingo </a:t>
            </a:r>
            <a:r>
              <a:rPr lang="en-US" sz="1200" err="1">
                <a:latin typeface="Aptos"/>
              </a:rPr>
              <a:t>Paleuque</a:t>
            </a:r>
            <a:r>
              <a:rPr lang="en-US" sz="1200" dirty="0">
                <a:latin typeface="Aptos"/>
              </a:rPr>
              <a:t> in the formerly so-called province of </a:t>
            </a:r>
            <a:r>
              <a:rPr lang="en-US" sz="1200" err="1">
                <a:latin typeface="Aptos"/>
              </a:rPr>
              <a:t>Tzendales</a:t>
            </a:r>
            <a:r>
              <a:rPr lang="en-US" sz="1200" dirty="0">
                <a:latin typeface="Aptos"/>
              </a:rPr>
              <a:t>.</a:t>
            </a:r>
            <a:endParaRPr lang="en-US"/>
          </a:p>
          <a:p>
            <a:pPr marL="0" indent="0">
              <a:buNone/>
            </a:pPr>
            <a:r>
              <a:rPr lang="en-US" sz="1200" b="1" dirty="0">
                <a:latin typeface="Aptos"/>
              </a:rPr>
              <a:t>In the reign of King Charles III, the order was given from Madrid to the artillery captain Antonio del Rio in 1786 to examine and depict these ruins, which are several miles in circumference.</a:t>
            </a:r>
          </a:p>
          <a:p>
            <a:pPr marL="0" indent="0">
              <a:buNone/>
            </a:pPr>
            <a:r>
              <a:rPr lang="en-US" sz="1200" b="1" dirty="0">
                <a:latin typeface="Aptos"/>
              </a:rPr>
              <a:t>A part of his work was fortunately brought to England and published there</a:t>
            </a:r>
            <a:r>
              <a:rPr lang="en-US" sz="1200" dirty="0">
                <a:latin typeface="Aptos"/>
              </a:rPr>
              <a:t> under the title: Description of the ruins of an Ancient City discovered near. Palenque in the Kingdom of Guatemala by </a:t>
            </a:r>
            <a:r>
              <a:rPr lang="en-US" sz="1200" b="1" dirty="0">
                <a:latin typeface="Aptos"/>
              </a:rPr>
              <a:t>Captain Ant. del Rio</a:t>
            </a:r>
            <a:r>
              <a:rPr lang="en-US" sz="1200" dirty="0">
                <a:latin typeface="Aptos"/>
              </a:rPr>
              <a:t> with notes by Doctor Paul Felix Cabrera. (Lond. 1822.). A bas-relief on which a child is consecrated to a cross, the strange heads with large noses and receding foreheads, the </a:t>
            </a:r>
            <a:r>
              <a:rPr lang="en-US" sz="1200" dirty="0" err="1">
                <a:latin typeface="Aptos"/>
              </a:rPr>
              <a:t>Caligulae</a:t>
            </a:r>
            <a:r>
              <a:rPr lang="en-US" sz="1200" dirty="0">
                <a:latin typeface="Aptos"/>
              </a:rPr>
              <a:t> in Roman style for footwear, the striking resemblance to Indian deities sitting with their legs crossed, and the somewhat stiff but correctly proportioned figures*) must inspire lively interest in anyone who is interested in the prehistory of mankind. </a:t>
            </a:r>
            <a:r>
              <a:rPr lang="en-US" sz="1200" b="1" dirty="0">
                <a:latin typeface="Aptos"/>
              </a:rPr>
              <a:t>A few days ago Mr. Latour Allard (from New Orleans) brought to Paris a new collection of drawings of the ruins of Palenque in Mexico.</a:t>
            </a:r>
            <a:r>
              <a:rPr lang="en-US" sz="1200" dirty="0">
                <a:latin typeface="Aptos"/>
              </a:rPr>
              <a:t> These drawings are the fruits of the journey of Captain Dupe, a Mexican archaeologist, with whom I made several interesting excursions. I myself possess a drawing of the adoration of a holy cross from Palenque, quite different from those depicted in the English work.</a:t>
            </a:r>
          </a:p>
          <a:p>
            <a:pPr marL="0" indent="0">
              <a:buNone/>
            </a:pPr>
            <a:r>
              <a:rPr lang="en-US" sz="1200" b="1" dirty="0">
                <a:latin typeface="Aptos"/>
              </a:rPr>
              <a:t>"These are the reports that I have been able to gather so far about the free state of Central America. The country, endowed with the most magnificent natural products, is still almost unopened to European trade. Its young people, the so-called copper-colored Indians, are more industrious and educated than in any other part of Spanish America, not excluding even Cuzco and Michoacan. "</a:t>
            </a:r>
          </a:p>
          <a:p>
            <a:endParaRPr lang="en-US" sz="1200" dirty="0">
              <a:latin typeface="Aptos"/>
            </a:endParaRPr>
          </a:p>
          <a:p>
            <a:endParaRPr lang="en-US" dirty="0"/>
          </a:p>
        </p:txBody>
      </p:sp>
      <p:sp>
        <p:nvSpPr>
          <p:cNvPr id="4" name="Date Placeholder 3">
            <a:extLst>
              <a:ext uri="{FF2B5EF4-FFF2-40B4-BE49-F238E27FC236}">
                <a16:creationId xmlns:a16="http://schemas.microsoft.com/office/drawing/2014/main" id="{FE11AA09-543A-C3E5-FD89-178AD52E7FA3}"/>
              </a:ext>
            </a:extLst>
          </p:cNvPr>
          <p:cNvSpPr>
            <a:spLocks noGrp="1"/>
          </p:cNvSpPr>
          <p:nvPr>
            <p:ph type="dt" sz="half" idx="10"/>
          </p:nvPr>
        </p:nvSpPr>
        <p:spPr/>
        <p:txBody>
          <a:bodyPr/>
          <a:lstStyle/>
          <a:p>
            <a:fld id="{F408E050-9AB2-4F80-B7D5-13929CAD58FA}" type="datetime1">
              <a:t>3/13/2025</a:t>
            </a:fld>
            <a:endParaRPr lang="en-US" dirty="0"/>
          </a:p>
        </p:txBody>
      </p:sp>
      <p:sp>
        <p:nvSpPr>
          <p:cNvPr id="5" name="Footer Placeholder 4">
            <a:extLst>
              <a:ext uri="{FF2B5EF4-FFF2-40B4-BE49-F238E27FC236}">
                <a16:creationId xmlns:a16="http://schemas.microsoft.com/office/drawing/2014/main" id="{C9ADA55F-8258-EFD2-796B-798402D4A550}"/>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C846EA28-398D-73BB-D914-1B217BFEA0B0}"/>
              </a:ext>
            </a:extLst>
          </p:cNvPr>
          <p:cNvSpPr>
            <a:spLocks noGrp="1"/>
          </p:cNvSpPr>
          <p:nvPr>
            <p:ph type="sldNum" sz="quarter" idx="12"/>
          </p:nvPr>
        </p:nvSpPr>
        <p:spPr/>
        <p:txBody>
          <a:bodyPr/>
          <a:lstStyle/>
          <a:p>
            <a:fld id="{196A61CA-0502-4EE4-9724-96EA822543E5}" type="slidenum">
              <a:rPr lang="en-US" dirty="0"/>
              <a:t>12</a:t>
            </a:fld>
            <a:endParaRPr lang="en-US" dirty="0"/>
          </a:p>
        </p:txBody>
      </p:sp>
      <p:sp>
        <p:nvSpPr>
          <p:cNvPr id="8" name="TextBox 7">
            <a:extLst>
              <a:ext uri="{FF2B5EF4-FFF2-40B4-BE49-F238E27FC236}">
                <a16:creationId xmlns:a16="http://schemas.microsoft.com/office/drawing/2014/main" id="{FE11FFF7-0C40-2E5D-AC12-96D50E1F9487}"/>
              </a:ext>
            </a:extLst>
          </p:cNvPr>
          <p:cNvSpPr txBox="1"/>
          <p:nvPr/>
        </p:nvSpPr>
        <p:spPr>
          <a:xfrm>
            <a:off x="362843" y="684655"/>
            <a:ext cx="57261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cap="all" dirty="0">
                <a:latin typeface="Trade Gothic Next Cond"/>
              </a:rPr>
              <a:t>Humboldt, Alexander von: </a:t>
            </a:r>
            <a:r>
              <a:rPr lang="en-US" sz="1400" b="1" i="1" cap="all" dirty="0" err="1">
                <a:latin typeface="Trade Gothic Next Cond"/>
              </a:rPr>
              <a:t>Ueber</a:t>
            </a:r>
            <a:r>
              <a:rPr lang="en-US" sz="1400" b="1" i="1" cap="all" dirty="0">
                <a:latin typeface="Trade Gothic Next Cond"/>
              </a:rPr>
              <a:t> den </a:t>
            </a:r>
            <a:r>
              <a:rPr lang="en-US" sz="1400" b="1" i="1" cap="all" dirty="0" err="1">
                <a:latin typeface="Trade Gothic Next Cond"/>
              </a:rPr>
              <a:t>neusten</a:t>
            </a:r>
            <a:r>
              <a:rPr lang="en-US" sz="1400" b="1" i="1" cap="all" dirty="0">
                <a:latin typeface="Trade Gothic Next Cond"/>
              </a:rPr>
              <a:t> </a:t>
            </a:r>
            <a:r>
              <a:rPr lang="en-US" sz="1400" b="1" i="1" cap="all" dirty="0" err="1">
                <a:latin typeface="Trade Gothic Next Cond"/>
              </a:rPr>
              <a:t>Zustand</a:t>
            </a:r>
            <a:r>
              <a:rPr lang="en-US" sz="1400" b="1" i="1" cap="all" dirty="0">
                <a:latin typeface="Trade Gothic Next Cond"/>
              </a:rPr>
              <a:t> des </a:t>
            </a:r>
            <a:r>
              <a:rPr lang="en-US" sz="1400" b="1" i="1" cap="all" dirty="0" err="1">
                <a:latin typeface="Trade Gothic Next Cond"/>
              </a:rPr>
              <a:t>Freistaats</a:t>
            </a:r>
            <a:r>
              <a:rPr lang="en-US" sz="1400" b="1" i="1" cap="all" dirty="0">
                <a:latin typeface="Trade Gothic Next Cond"/>
              </a:rPr>
              <a:t> von Centro-Amerika </a:t>
            </a:r>
            <a:r>
              <a:rPr lang="en-US" sz="1400" b="1" i="1" cap="all" dirty="0" err="1">
                <a:latin typeface="Trade Gothic Next Cond"/>
              </a:rPr>
              <a:t>oder</a:t>
            </a:r>
            <a:r>
              <a:rPr lang="en-US" sz="1400" b="1" i="1" cap="all" dirty="0">
                <a:latin typeface="Trade Gothic Next Cond"/>
              </a:rPr>
              <a:t> Guatemala</a:t>
            </a:r>
            <a:r>
              <a:rPr lang="en-US" sz="1400" b="1" cap="all" dirty="0">
                <a:latin typeface="Trade Gothic Next Cond"/>
              </a:rPr>
              <a:t>. In: Herta, Bd. 6 (1826), S. 131-161.</a:t>
            </a:r>
            <a:endParaRPr lang="en-US" dirty="0"/>
          </a:p>
        </p:txBody>
      </p:sp>
      <p:pic>
        <p:nvPicPr>
          <p:cNvPr id="9" name="Picture 8" descr="A drawing of a building&#10;&#10;AI-generated content may be incorrect.">
            <a:extLst>
              <a:ext uri="{FF2B5EF4-FFF2-40B4-BE49-F238E27FC236}">
                <a16:creationId xmlns:a16="http://schemas.microsoft.com/office/drawing/2014/main" id="{3CE00231-6202-7180-F10C-D6357A6CF46C}"/>
              </a:ext>
            </a:extLst>
          </p:cNvPr>
          <p:cNvPicPr>
            <a:picLocks noChangeAspect="1"/>
          </p:cNvPicPr>
          <p:nvPr/>
        </p:nvPicPr>
        <p:blipFill>
          <a:blip r:embed="rId2"/>
          <a:stretch>
            <a:fillRect/>
          </a:stretch>
        </p:blipFill>
        <p:spPr>
          <a:xfrm>
            <a:off x="8849429" y="-1"/>
            <a:ext cx="3265437" cy="4367561"/>
          </a:xfrm>
          <a:prstGeom prst="rect">
            <a:avLst/>
          </a:prstGeom>
        </p:spPr>
      </p:pic>
      <p:pic>
        <p:nvPicPr>
          <p:cNvPr id="10" name="Picture 9" descr="A drawing of a building with a tree growing on top&#10;&#10;AI-generated content may be incorrect.">
            <a:extLst>
              <a:ext uri="{FF2B5EF4-FFF2-40B4-BE49-F238E27FC236}">
                <a16:creationId xmlns:a16="http://schemas.microsoft.com/office/drawing/2014/main" id="{EC40755C-63E7-400B-5A3B-9AC1F592A5C3}"/>
              </a:ext>
            </a:extLst>
          </p:cNvPr>
          <p:cNvPicPr>
            <a:picLocks noChangeAspect="1"/>
          </p:cNvPicPr>
          <p:nvPr/>
        </p:nvPicPr>
        <p:blipFill>
          <a:blip r:embed="rId3"/>
          <a:stretch>
            <a:fillRect/>
          </a:stretch>
        </p:blipFill>
        <p:spPr>
          <a:xfrm>
            <a:off x="5338647" y="2258122"/>
            <a:ext cx="3512634" cy="4218879"/>
          </a:xfrm>
          <a:prstGeom prst="rect">
            <a:avLst/>
          </a:prstGeom>
        </p:spPr>
      </p:pic>
    </p:spTree>
    <p:extLst>
      <p:ext uri="{BB962C8B-B14F-4D97-AF65-F5344CB8AC3E}">
        <p14:creationId xmlns:p14="http://schemas.microsoft.com/office/powerpoint/2010/main" val="78463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9674-75B9-0155-AB2A-84BDB12F0CF9}"/>
              </a:ext>
            </a:extLst>
          </p:cNvPr>
          <p:cNvSpPr>
            <a:spLocks noGrp="1"/>
          </p:cNvSpPr>
          <p:nvPr>
            <p:ph type="title"/>
          </p:nvPr>
        </p:nvSpPr>
        <p:spPr/>
        <p:txBody>
          <a:bodyPr/>
          <a:lstStyle/>
          <a:p>
            <a:r>
              <a:rPr lang="en-US" dirty="0"/>
              <a:t>6. Conclusion</a:t>
            </a:r>
          </a:p>
        </p:txBody>
      </p:sp>
      <p:sp>
        <p:nvSpPr>
          <p:cNvPr id="3" name="Content Placeholder 2">
            <a:extLst>
              <a:ext uri="{FF2B5EF4-FFF2-40B4-BE49-F238E27FC236}">
                <a16:creationId xmlns:a16="http://schemas.microsoft.com/office/drawing/2014/main" id="{0B246FD8-E5CF-74A4-72C5-95B67A5205BA}"/>
              </a:ext>
            </a:extLst>
          </p:cNvPr>
          <p:cNvSpPr>
            <a:spLocks noGrp="1"/>
          </p:cNvSpPr>
          <p:nvPr>
            <p:ph idx="1"/>
          </p:nvPr>
        </p:nvSpPr>
        <p:spPr/>
        <p:txBody>
          <a:bodyPr vert="horz" lIns="91440" tIns="45720" rIns="91440" bIns="45720" rtlCol="0" anchor="t">
            <a:normAutofit/>
          </a:bodyPr>
          <a:lstStyle/>
          <a:p>
            <a:r>
              <a:rPr lang="en-US" dirty="0">
                <a:ea typeface="+mn-lt"/>
                <a:cs typeface="+mn-lt"/>
              </a:rPr>
              <a:t>Summary: </a:t>
            </a:r>
          </a:p>
          <a:p>
            <a:pPr lvl="1"/>
            <a:r>
              <a:rPr lang="en-US" dirty="0">
                <a:ea typeface="+mn-lt"/>
                <a:cs typeface="+mn-lt"/>
              </a:rPr>
              <a:t>Science was a tool of nationalism and economic control, erasing Hispanic contributions to serve Eurocentric narratives.</a:t>
            </a:r>
            <a:endParaRPr lang="en-US" b="0"/>
          </a:p>
          <a:p>
            <a:r>
              <a:rPr lang="en-US" sz="1400" i="1" dirty="0">
                <a:latin typeface="Aptos"/>
                <a:ea typeface="+mn-lt"/>
                <a:cs typeface="+mn-lt"/>
              </a:rPr>
              <a:t>Post-independence Latin America’s “scientific revolution” was a myth built on erasure—of </a:t>
            </a:r>
            <a:r>
              <a:rPr lang="en-US" sz="1400" b="0" i="1" dirty="0">
                <a:latin typeface="Aptos"/>
                <a:ea typeface="+mn-lt"/>
                <a:cs typeface="+mn-lt"/>
              </a:rPr>
              <a:t>Indigenous </a:t>
            </a:r>
            <a:r>
              <a:rPr lang="en-US" sz="1400" i="1" dirty="0">
                <a:latin typeface="Aptos"/>
                <a:ea typeface="+mn-lt"/>
                <a:cs typeface="+mn-lt"/>
              </a:rPr>
              <a:t>wisdom, Afro-diasporic labor</a:t>
            </a:r>
            <a:r>
              <a:rPr lang="en-US" sz="1400" b="0" i="1" dirty="0">
                <a:latin typeface="Aptos"/>
                <a:ea typeface="+mn-lt"/>
                <a:cs typeface="+mn-lt"/>
              </a:rPr>
              <a:t>, and </a:t>
            </a:r>
            <a:r>
              <a:rPr lang="en-US" sz="1400" i="1" dirty="0">
                <a:latin typeface="Aptos"/>
                <a:ea typeface="+mn-lt"/>
                <a:cs typeface="+mn-lt"/>
              </a:rPr>
              <a:t>colonial innovation</a:t>
            </a:r>
            <a:r>
              <a:rPr lang="en-US" sz="1400" b="0" i="1" dirty="0">
                <a:latin typeface="Aptos"/>
                <a:ea typeface="+mn-lt"/>
                <a:cs typeface="+mn-lt"/>
              </a:rPr>
              <a:t>.</a:t>
            </a:r>
            <a:r>
              <a:rPr lang="en-US" sz="1400" i="1" dirty="0">
                <a:latin typeface="Aptos"/>
                <a:ea typeface="+mn-lt"/>
                <a:cs typeface="+mn-lt"/>
              </a:rPr>
              <a:t> Creole elites and European savants like Humboldt collaborated in this project, perhaps not out of malice, but because it served their political and economic interests. Science became a currency of power, and ignorance its collateral damage.</a:t>
            </a:r>
            <a:endParaRPr lang="en-US" b="0" dirty="0"/>
          </a:p>
        </p:txBody>
      </p:sp>
      <p:sp>
        <p:nvSpPr>
          <p:cNvPr id="4" name="Date Placeholder 3">
            <a:extLst>
              <a:ext uri="{FF2B5EF4-FFF2-40B4-BE49-F238E27FC236}">
                <a16:creationId xmlns:a16="http://schemas.microsoft.com/office/drawing/2014/main" id="{5773801E-22BF-D42E-CB72-7FF090A551CD}"/>
              </a:ext>
            </a:extLst>
          </p:cNvPr>
          <p:cNvSpPr>
            <a:spLocks noGrp="1"/>
          </p:cNvSpPr>
          <p:nvPr>
            <p:ph type="dt" sz="half" idx="10"/>
          </p:nvPr>
        </p:nvSpPr>
        <p:spPr/>
        <p:txBody>
          <a:bodyPr/>
          <a:lstStyle/>
          <a:p>
            <a:fld id="{F8CB6173-526A-47D3-8421-6264A95B5EDD}" type="datetime1">
              <a:t>3/13/2025</a:t>
            </a:fld>
            <a:endParaRPr lang="en-US" dirty="0"/>
          </a:p>
        </p:txBody>
      </p:sp>
      <p:sp>
        <p:nvSpPr>
          <p:cNvPr id="5" name="Footer Placeholder 4">
            <a:extLst>
              <a:ext uri="{FF2B5EF4-FFF2-40B4-BE49-F238E27FC236}">
                <a16:creationId xmlns:a16="http://schemas.microsoft.com/office/drawing/2014/main" id="{17BBEC63-D384-6B2B-2FC7-BC9F1038424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045F3F8-10F8-9F31-6BDB-506527FE10C3}"/>
              </a:ext>
            </a:extLst>
          </p:cNvPr>
          <p:cNvSpPr>
            <a:spLocks noGrp="1"/>
          </p:cNvSpPr>
          <p:nvPr>
            <p:ph type="sldNum" sz="quarter" idx="12"/>
          </p:nvPr>
        </p:nvSpPr>
        <p:spPr/>
        <p:txBody>
          <a:bodyPr/>
          <a:lstStyle/>
          <a:p>
            <a:fld id="{196A61CA-0502-4EE4-9724-96EA822543E5}" type="slidenum">
              <a:rPr lang="en-US" dirty="0"/>
              <a:t>13</a:t>
            </a:fld>
            <a:endParaRPr lang="en-US" dirty="0"/>
          </a:p>
        </p:txBody>
      </p:sp>
    </p:spTree>
    <p:extLst>
      <p:ext uri="{BB962C8B-B14F-4D97-AF65-F5344CB8AC3E}">
        <p14:creationId xmlns:p14="http://schemas.microsoft.com/office/powerpoint/2010/main" val="154143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0E0B-068B-6F07-755F-4847D7EC8AB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7C6068-9017-B9D6-FB3D-3EC0AF0BFE92}"/>
              </a:ext>
            </a:extLst>
          </p:cNvPr>
          <p:cNvSpPr>
            <a:spLocks noGrp="1"/>
          </p:cNvSpPr>
          <p:nvPr>
            <p:ph idx="1"/>
          </p:nvPr>
        </p:nvSpPr>
        <p:spPr/>
        <p:txBody>
          <a:bodyPr vert="horz" lIns="91440" tIns="45720" rIns="91440" bIns="45720" rtlCol="0" anchor="t">
            <a:normAutofit fontScale="92500" lnSpcReduction="10000"/>
          </a:bodyPr>
          <a:lstStyle/>
          <a:p>
            <a:r>
              <a:rPr lang="en-US" sz="2000" b="1" dirty="0">
                <a:latin typeface="Aptos"/>
              </a:rPr>
              <a:t>Introduction</a:t>
            </a:r>
          </a:p>
          <a:p>
            <a:r>
              <a:rPr lang="en-US" sz="2000" b="1" dirty="0">
                <a:latin typeface="Aptos"/>
              </a:rPr>
              <a:t>Colonial Foundations</a:t>
            </a:r>
            <a:r>
              <a:rPr lang="en-US" sz="2000" dirty="0">
                <a:latin typeface="Aptos"/>
              </a:rPr>
              <a:t>: How Habsburg and Bourbon science laid the groundwork for independence-era knowledge economies.</a:t>
            </a:r>
            <a:endParaRPr lang="en-US"/>
          </a:p>
          <a:p>
            <a:r>
              <a:rPr lang="en-US" sz="2000" b="1" dirty="0">
                <a:latin typeface="Aptos"/>
              </a:rPr>
              <a:t>Creole Reinvention</a:t>
            </a:r>
            <a:r>
              <a:rPr lang="en-US" sz="2000" dirty="0">
                <a:latin typeface="Aptos"/>
              </a:rPr>
              <a:t>: The paradox of repurposing colonial institutions while vilifying Spain and highlighting "enlightened science", meaning mostly French and British models.</a:t>
            </a:r>
          </a:p>
          <a:p>
            <a:r>
              <a:rPr lang="en-US" sz="2000" b="1" dirty="0">
                <a:latin typeface="Aptos"/>
              </a:rPr>
              <a:t>Humboldt’s Shadow</a:t>
            </a:r>
            <a:r>
              <a:rPr lang="en-US" sz="2000" dirty="0">
                <a:latin typeface="Aptos"/>
              </a:rPr>
              <a:t>: Eurocentrism as a tool of extraction and erasure.</a:t>
            </a:r>
          </a:p>
          <a:p>
            <a:r>
              <a:rPr lang="en-US" sz="2000" b="1" dirty="0">
                <a:latin typeface="Aptos"/>
              </a:rPr>
              <a:t>Legacies of Ignorance</a:t>
            </a:r>
            <a:r>
              <a:rPr lang="en-US" sz="2000" dirty="0">
                <a:latin typeface="Aptos"/>
              </a:rPr>
              <a:t>: how these myths persist in historiography and how to dismantle them.</a:t>
            </a:r>
          </a:p>
          <a:p>
            <a:endParaRPr lang="en-US" sz="1200">
              <a:latin typeface="Aptos"/>
            </a:endParaRPr>
          </a:p>
        </p:txBody>
      </p:sp>
      <p:sp>
        <p:nvSpPr>
          <p:cNvPr id="4" name="Date Placeholder 3">
            <a:extLst>
              <a:ext uri="{FF2B5EF4-FFF2-40B4-BE49-F238E27FC236}">
                <a16:creationId xmlns:a16="http://schemas.microsoft.com/office/drawing/2014/main" id="{8BDDA463-DB8D-8395-40C1-EC6016F37984}"/>
              </a:ext>
            </a:extLst>
          </p:cNvPr>
          <p:cNvSpPr>
            <a:spLocks noGrp="1"/>
          </p:cNvSpPr>
          <p:nvPr>
            <p:ph type="dt" sz="half" idx="10"/>
          </p:nvPr>
        </p:nvSpPr>
        <p:spPr/>
        <p:txBody>
          <a:bodyPr/>
          <a:lstStyle/>
          <a:p>
            <a:fld id="{AE79EEC7-EBC7-44AE-9729-53AEBF11755F}" type="datetime1">
              <a:t>3/13/2025</a:t>
            </a:fld>
            <a:endParaRPr lang="en-US" dirty="0"/>
          </a:p>
        </p:txBody>
      </p:sp>
      <p:sp>
        <p:nvSpPr>
          <p:cNvPr id="5" name="Footer Placeholder 4">
            <a:extLst>
              <a:ext uri="{FF2B5EF4-FFF2-40B4-BE49-F238E27FC236}">
                <a16:creationId xmlns:a16="http://schemas.microsoft.com/office/drawing/2014/main" id="{66411B09-A137-F89A-7C6E-98A38C88461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1CD0D5B-B40D-83AA-69C1-DCB52C4E3E1D}"/>
              </a:ext>
            </a:extLst>
          </p:cNvPr>
          <p:cNvSpPr>
            <a:spLocks noGrp="1"/>
          </p:cNvSpPr>
          <p:nvPr>
            <p:ph type="sldNum" sz="quarter" idx="12"/>
          </p:nvPr>
        </p:nvSpPr>
        <p:spPr/>
        <p:txBody>
          <a:bodyPr/>
          <a:lstStyle/>
          <a:p>
            <a:fld id="{196A61CA-0502-4EE4-9724-96EA822543E5}" type="slidenum">
              <a:rPr lang="en-US" dirty="0"/>
              <a:t>2</a:t>
            </a:fld>
            <a:endParaRPr lang="en-US" dirty="0"/>
          </a:p>
        </p:txBody>
      </p:sp>
    </p:spTree>
    <p:extLst>
      <p:ext uri="{BB962C8B-B14F-4D97-AF65-F5344CB8AC3E}">
        <p14:creationId xmlns:p14="http://schemas.microsoft.com/office/powerpoint/2010/main" val="334677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6BF9-3EC3-E507-DA11-20169599F017}"/>
              </a:ext>
            </a:extLst>
          </p:cNvPr>
          <p:cNvSpPr>
            <a:spLocks noGrp="1"/>
          </p:cNvSpPr>
          <p:nvPr>
            <p:ph type="title"/>
          </p:nvPr>
        </p:nvSpPr>
        <p:spPr/>
        <p:txBody>
          <a:bodyPr/>
          <a:lstStyle/>
          <a:p>
            <a:r>
              <a:rPr lang="en-US" b="0" dirty="0"/>
              <a:t>Introduction – Science and Nation</a:t>
            </a:r>
            <a:endParaRPr lang="en-US" dirty="0"/>
          </a:p>
        </p:txBody>
      </p:sp>
      <p:sp>
        <p:nvSpPr>
          <p:cNvPr id="3" name="Content Placeholder 2">
            <a:extLst>
              <a:ext uri="{FF2B5EF4-FFF2-40B4-BE49-F238E27FC236}">
                <a16:creationId xmlns:a16="http://schemas.microsoft.com/office/drawing/2014/main" id="{3C4AF8B9-DD3F-E9A9-C47E-6B749830FACE}"/>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ea typeface="+mn-lt"/>
                <a:cs typeface="+mn-lt"/>
              </a:rPr>
              <a:t>Thesis: Post-independence Latin American nations weaponized science to forge national identities, systematically erasing colonial contributions while elevating Eurocentric narratives. This process was deeply intertwined with political economy, as scientific institutions prioritized resource extraction and global hierarchies of knowledge.</a:t>
            </a:r>
          </a:p>
          <a:p>
            <a:endParaRPr lang="en-US" sz="1200" dirty="0">
              <a:latin typeface="Aptos"/>
            </a:endParaRPr>
          </a:p>
        </p:txBody>
      </p:sp>
      <p:sp>
        <p:nvSpPr>
          <p:cNvPr id="4" name="Date Placeholder 3">
            <a:extLst>
              <a:ext uri="{FF2B5EF4-FFF2-40B4-BE49-F238E27FC236}">
                <a16:creationId xmlns:a16="http://schemas.microsoft.com/office/drawing/2014/main" id="{0B5FFF1E-6A8D-52D2-3ABF-7AE8EC310E70}"/>
              </a:ext>
            </a:extLst>
          </p:cNvPr>
          <p:cNvSpPr>
            <a:spLocks noGrp="1"/>
          </p:cNvSpPr>
          <p:nvPr>
            <p:ph type="dt" sz="half" idx="10"/>
          </p:nvPr>
        </p:nvSpPr>
        <p:spPr/>
        <p:txBody>
          <a:bodyPr/>
          <a:lstStyle/>
          <a:p>
            <a:fld id="{5FD3E3F5-D2FD-4BA0-B4C3-BF673738F1ED}" type="datetime1">
              <a:t>3/13/2025</a:t>
            </a:fld>
            <a:endParaRPr lang="en-US" dirty="0"/>
          </a:p>
        </p:txBody>
      </p:sp>
      <p:sp>
        <p:nvSpPr>
          <p:cNvPr id="5" name="Footer Placeholder 4">
            <a:extLst>
              <a:ext uri="{FF2B5EF4-FFF2-40B4-BE49-F238E27FC236}">
                <a16:creationId xmlns:a16="http://schemas.microsoft.com/office/drawing/2014/main" id="{D324F66C-9459-FAD6-7F34-BB2D819818D8}"/>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12246E0-02F8-1A0F-ED92-33DDB0C2CB3E}"/>
              </a:ext>
            </a:extLst>
          </p:cNvPr>
          <p:cNvSpPr>
            <a:spLocks noGrp="1"/>
          </p:cNvSpPr>
          <p:nvPr>
            <p:ph type="sldNum" sz="quarter" idx="12"/>
          </p:nvPr>
        </p:nvSpPr>
        <p:spPr/>
        <p:txBody>
          <a:bodyPr/>
          <a:lstStyle/>
          <a:p>
            <a:fld id="{196A61CA-0502-4EE4-9724-96EA822543E5}" type="slidenum">
              <a:rPr lang="en-US" dirty="0"/>
              <a:t>3</a:t>
            </a:fld>
            <a:endParaRPr lang="en-US" dirty="0"/>
          </a:p>
        </p:txBody>
      </p:sp>
    </p:spTree>
    <p:extLst>
      <p:ext uri="{BB962C8B-B14F-4D97-AF65-F5344CB8AC3E}">
        <p14:creationId xmlns:p14="http://schemas.microsoft.com/office/powerpoint/2010/main" val="64199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BC84-C3DC-8228-A16B-990DF075AD7D}"/>
              </a:ext>
            </a:extLst>
          </p:cNvPr>
          <p:cNvSpPr>
            <a:spLocks noGrp="1"/>
          </p:cNvSpPr>
          <p:nvPr>
            <p:ph type="title"/>
          </p:nvPr>
        </p:nvSpPr>
        <p:spPr/>
        <p:txBody>
          <a:bodyPr/>
          <a:lstStyle/>
          <a:p>
            <a:r>
              <a:rPr lang="en-US" dirty="0"/>
              <a:t>2. </a:t>
            </a:r>
            <a:r>
              <a:rPr lang="en-US" b="0" dirty="0"/>
              <a:t>Colonial</a:t>
            </a:r>
            <a:r>
              <a:rPr lang="en-US" b="0" dirty="0">
                <a:ea typeface="+mj-lt"/>
                <a:cs typeface="+mj-lt"/>
              </a:rPr>
              <a:t> Foundations: Habsburg and Bourbon Science </a:t>
            </a:r>
            <a:endParaRPr lang="en-US" dirty="0">
              <a:ea typeface="+mj-lt"/>
              <a:cs typeface="+mj-lt"/>
            </a:endParaRPr>
          </a:p>
        </p:txBody>
      </p:sp>
      <p:sp>
        <p:nvSpPr>
          <p:cNvPr id="3" name="Content Placeholder 2">
            <a:extLst>
              <a:ext uri="{FF2B5EF4-FFF2-40B4-BE49-F238E27FC236}">
                <a16:creationId xmlns:a16="http://schemas.microsoft.com/office/drawing/2014/main" id="{206B2135-B5D9-74BF-F971-21021482259E}"/>
              </a:ext>
            </a:extLst>
          </p:cNvPr>
          <p:cNvSpPr>
            <a:spLocks noGrp="1"/>
          </p:cNvSpPr>
          <p:nvPr>
            <p:ph idx="1"/>
          </p:nvPr>
        </p:nvSpPr>
        <p:spPr/>
        <p:txBody>
          <a:bodyPr vert="horz" lIns="91440" tIns="45720" rIns="91440" bIns="45720" rtlCol="0" anchor="t">
            <a:normAutofit/>
          </a:bodyPr>
          <a:lstStyle/>
          <a:p>
            <a:r>
              <a:rPr lang="en-US" dirty="0">
                <a:ea typeface="+mn-lt"/>
                <a:cs typeface="+mn-lt"/>
              </a:rPr>
              <a:t>The Habsburg Legacy (16th–17th Centuries)</a:t>
            </a:r>
          </a:p>
          <a:p>
            <a:r>
              <a:rPr lang="en-US" dirty="0">
                <a:ea typeface="+mn-lt"/>
                <a:cs typeface="+mn-lt"/>
              </a:rPr>
              <a:t>Bourbon Reforms (18th Century)</a:t>
            </a:r>
          </a:p>
          <a:p>
            <a:r>
              <a:rPr lang="en-US" dirty="0">
                <a:ea typeface="+mn-lt"/>
                <a:cs typeface="+mn-lt"/>
              </a:rPr>
              <a:t>Antonio Lafuente: “The Bourbons gave creoles the tools to dismantle the very empire that created them.”</a:t>
            </a:r>
          </a:p>
        </p:txBody>
      </p:sp>
      <p:sp>
        <p:nvSpPr>
          <p:cNvPr id="4" name="Date Placeholder 3">
            <a:extLst>
              <a:ext uri="{FF2B5EF4-FFF2-40B4-BE49-F238E27FC236}">
                <a16:creationId xmlns:a16="http://schemas.microsoft.com/office/drawing/2014/main" id="{FBE060D6-2CFA-7723-F671-0FCB352F9459}"/>
              </a:ext>
            </a:extLst>
          </p:cNvPr>
          <p:cNvSpPr>
            <a:spLocks noGrp="1"/>
          </p:cNvSpPr>
          <p:nvPr>
            <p:ph type="dt" sz="half" idx="10"/>
          </p:nvPr>
        </p:nvSpPr>
        <p:spPr/>
        <p:txBody>
          <a:bodyPr/>
          <a:lstStyle/>
          <a:p>
            <a:fld id="{46147521-1530-4608-AAA7-B5E0652887AA}" type="datetime1">
              <a:t>3/13/2025</a:t>
            </a:fld>
            <a:endParaRPr lang="en-US" dirty="0"/>
          </a:p>
        </p:txBody>
      </p:sp>
      <p:sp>
        <p:nvSpPr>
          <p:cNvPr id="5" name="Footer Placeholder 4">
            <a:extLst>
              <a:ext uri="{FF2B5EF4-FFF2-40B4-BE49-F238E27FC236}">
                <a16:creationId xmlns:a16="http://schemas.microsoft.com/office/drawing/2014/main" id="{7568DEE4-30F1-2C4B-29CD-D59C6B1E949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F4D39FB-A6FC-53E5-EC2E-C7A9BE86CC26}"/>
              </a:ext>
            </a:extLst>
          </p:cNvPr>
          <p:cNvSpPr>
            <a:spLocks noGrp="1"/>
          </p:cNvSpPr>
          <p:nvPr>
            <p:ph type="sldNum" sz="quarter" idx="12"/>
          </p:nvPr>
        </p:nvSpPr>
        <p:spPr/>
        <p:txBody>
          <a:bodyPr/>
          <a:lstStyle/>
          <a:p>
            <a:fld id="{196A61CA-0502-4EE4-9724-96EA822543E5}" type="slidenum">
              <a:rPr lang="en-US" dirty="0"/>
              <a:t>4</a:t>
            </a:fld>
            <a:endParaRPr lang="en-US" dirty="0"/>
          </a:p>
        </p:txBody>
      </p:sp>
    </p:spTree>
    <p:extLst>
      <p:ext uri="{BB962C8B-B14F-4D97-AF65-F5344CB8AC3E}">
        <p14:creationId xmlns:p14="http://schemas.microsoft.com/office/powerpoint/2010/main" val="122178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E7C2-318C-2FB8-AD6E-DCBDA2F70968}"/>
              </a:ext>
            </a:extLst>
          </p:cNvPr>
          <p:cNvSpPr>
            <a:spLocks noGrp="1"/>
          </p:cNvSpPr>
          <p:nvPr>
            <p:ph type="title"/>
          </p:nvPr>
        </p:nvSpPr>
        <p:spPr/>
        <p:txBody>
          <a:bodyPr/>
          <a:lstStyle/>
          <a:p>
            <a:r>
              <a:rPr lang="en-US" dirty="0"/>
              <a:t>Hipolito </a:t>
            </a:r>
            <a:r>
              <a:rPr lang="en-US" dirty="0" err="1"/>
              <a:t>unanue</a:t>
            </a:r>
            <a:r>
              <a:rPr lang="en-US" dirty="0"/>
              <a:t> (</a:t>
            </a:r>
            <a:r>
              <a:rPr lang="en-US" b="0" dirty="0">
                <a:ea typeface="+mj-lt"/>
                <a:cs typeface="+mj-lt"/>
              </a:rPr>
              <a:t>1755 –1833)</a:t>
            </a:r>
            <a:endParaRPr lang="en-US" dirty="0"/>
          </a:p>
        </p:txBody>
      </p:sp>
      <p:pic>
        <p:nvPicPr>
          <p:cNvPr id="7" name="Content Placeholder 6" descr="A painting of a person in a frame&#10;&#10;AI-generated content may be incorrect.">
            <a:extLst>
              <a:ext uri="{FF2B5EF4-FFF2-40B4-BE49-F238E27FC236}">
                <a16:creationId xmlns:a16="http://schemas.microsoft.com/office/drawing/2014/main" id="{EF31A2A0-C496-1B4D-DC80-66F88E5319E8}"/>
              </a:ext>
            </a:extLst>
          </p:cNvPr>
          <p:cNvPicPr>
            <a:picLocks noGrp="1" noChangeAspect="1"/>
          </p:cNvPicPr>
          <p:nvPr>
            <p:ph idx="1"/>
          </p:nvPr>
        </p:nvPicPr>
        <p:blipFill>
          <a:blip r:embed="rId2"/>
          <a:stretch>
            <a:fillRect/>
          </a:stretch>
        </p:blipFill>
        <p:spPr>
          <a:xfrm>
            <a:off x="8098981" y="479618"/>
            <a:ext cx="2571750" cy="2962275"/>
          </a:xfrm>
        </p:spPr>
      </p:pic>
      <p:sp>
        <p:nvSpPr>
          <p:cNvPr id="4" name="Date Placeholder 3">
            <a:extLst>
              <a:ext uri="{FF2B5EF4-FFF2-40B4-BE49-F238E27FC236}">
                <a16:creationId xmlns:a16="http://schemas.microsoft.com/office/drawing/2014/main" id="{22F5EB22-AEAC-97C1-0A0D-4DC3993277AD}"/>
              </a:ext>
            </a:extLst>
          </p:cNvPr>
          <p:cNvSpPr>
            <a:spLocks noGrp="1"/>
          </p:cNvSpPr>
          <p:nvPr>
            <p:ph type="dt" sz="half" idx="10"/>
          </p:nvPr>
        </p:nvSpPr>
        <p:spPr/>
        <p:txBody>
          <a:bodyPr/>
          <a:lstStyle/>
          <a:p>
            <a:fld id="{B844CF9E-C439-4811-B24E-898D32589FD4}" type="datetime1">
              <a:t>3/13/2025</a:t>
            </a:fld>
            <a:endParaRPr lang="en-US" dirty="0"/>
          </a:p>
        </p:txBody>
      </p:sp>
      <p:sp>
        <p:nvSpPr>
          <p:cNvPr id="5" name="Footer Placeholder 4">
            <a:extLst>
              <a:ext uri="{FF2B5EF4-FFF2-40B4-BE49-F238E27FC236}">
                <a16:creationId xmlns:a16="http://schemas.microsoft.com/office/drawing/2014/main" id="{180BA2C5-AEDA-9006-2946-7DC635894640}"/>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F30D775-A6E2-EA16-7EA4-064A4D713802}"/>
              </a:ext>
            </a:extLst>
          </p:cNvPr>
          <p:cNvSpPr>
            <a:spLocks noGrp="1"/>
          </p:cNvSpPr>
          <p:nvPr>
            <p:ph type="sldNum" sz="quarter" idx="12"/>
          </p:nvPr>
        </p:nvSpPr>
        <p:spPr/>
        <p:txBody>
          <a:bodyPr/>
          <a:lstStyle/>
          <a:p>
            <a:fld id="{196A61CA-0502-4EE4-9724-96EA822543E5}" type="slidenum">
              <a:rPr lang="en-US" dirty="0"/>
              <a:t>5</a:t>
            </a:fld>
            <a:endParaRPr lang="en-US" dirty="0"/>
          </a:p>
        </p:txBody>
      </p:sp>
      <p:sp>
        <p:nvSpPr>
          <p:cNvPr id="9" name="TextBox 8">
            <a:extLst>
              <a:ext uri="{FF2B5EF4-FFF2-40B4-BE49-F238E27FC236}">
                <a16:creationId xmlns:a16="http://schemas.microsoft.com/office/drawing/2014/main" id="{1CD920EF-E5F9-6B49-A2C6-BF6D615A2621}"/>
              </a:ext>
            </a:extLst>
          </p:cNvPr>
          <p:cNvSpPr txBox="1"/>
          <p:nvPr/>
        </p:nvSpPr>
        <p:spPr>
          <a:xfrm>
            <a:off x="715107" y="2543907"/>
            <a:ext cx="72683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 1790s Lima, Hipólito Unanue—a mestizo physician—founded the Mercurio Peruano, a journal blending European science with Andean knowledge. He studied Inca terraces as models of sustainable agriculture and used Quechua medicinal practices. Yet after independence, Unanue was recast as a “creole hero,” his Indigenous influences airbrushed from history. </a:t>
            </a:r>
          </a:p>
        </p:txBody>
      </p:sp>
    </p:spTree>
    <p:extLst>
      <p:ext uri="{BB962C8B-B14F-4D97-AF65-F5344CB8AC3E}">
        <p14:creationId xmlns:p14="http://schemas.microsoft.com/office/powerpoint/2010/main" val="287746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8DE3-DAFB-7A7C-311B-34FA4E40FB86}"/>
              </a:ext>
            </a:extLst>
          </p:cNvPr>
          <p:cNvSpPr>
            <a:spLocks noGrp="1"/>
          </p:cNvSpPr>
          <p:nvPr>
            <p:ph type="title"/>
          </p:nvPr>
        </p:nvSpPr>
        <p:spPr/>
        <p:txBody>
          <a:bodyPr/>
          <a:lstStyle/>
          <a:p>
            <a:r>
              <a:rPr lang="en-US" dirty="0"/>
              <a:t>3. Creole Reinvention: Science and Erasure as nation-building</a:t>
            </a:r>
          </a:p>
        </p:txBody>
      </p:sp>
      <p:sp>
        <p:nvSpPr>
          <p:cNvPr id="3" name="Content Placeholder 2">
            <a:extLst>
              <a:ext uri="{FF2B5EF4-FFF2-40B4-BE49-F238E27FC236}">
                <a16:creationId xmlns:a16="http://schemas.microsoft.com/office/drawing/2014/main" id="{6F4B1925-CF52-FE4C-8A47-E7B01F2AA7AA}"/>
              </a:ext>
            </a:extLst>
          </p:cNvPr>
          <p:cNvSpPr>
            <a:spLocks noGrp="1"/>
          </p:cNvSpPr>
          <p:nvPr>
            <p:ph idx="1"/>
          </p:nvPr>
        </p:nvSpPr>
        <p:spPr/>
        <p:txBody>
          <a:bodyPr vert="horz" lIns="91440" tIns="45720" rIns="91440" bIns="45720" rtlCol="0" anchor="t">
            <a:normAutofit fontScale="92500" lnSpcReduction="10000"/>
          </a:bodyPr>
          <a:lstStyle/>
          <a:p>
            <a:r>
              <a:rPr lang="en-US" dirty="0"/>
              <a:t>Creole elites and erasure</a:t>
            </a:r>
          </a:p>
          <a:p>
            <a:pPr lvl="1"/>
            <a:r>
              <a:rPr lang="en-US" b="0" i="1" dirty="0"/>
              <a:t>Case</a:t>
            </a:r>
            <a:r>
              <a:rPr lang="en-US" b="0" i="1" dirty="0">
                <a:ea typeface="+mn-lt"/>
                <a:cs typeface="+mn-lt"/>
              </a:rPr>
              <a:t> Study:</a:t>
            </a:r>
            <a:r>
              <a:rPr lang="en-US" b="0" dirty="0">
                <a:ea typeface="+mn-lt"/>
                <a:cs typeface="+mn-lt"/>
              </a:rPr>
              <a:t> Francisco José de Caldas (New Granada) and Hipólito Unanue (Peru) reframed colonial science as "backward" to legitimize republicanism.</a:t>
            </a:r>
          </a:p>
          <a:p>
            <a:pPr lvl="1"/>
            <a:r>
              <a:rPr lang="en-US" b="0" dirty="0">
                <a:ea typeface="+mn-lt"/>
                <a:cs typeface="+mn-lt"/>
              </a:rPr>
              <a:t>Bourbon Reforms: Centralized scientific institutions (e.g., botanical expeditions) became tools for creole nationalism.</a:t>
            </a:r>
            <a:endParaRPr lang="en-US" b="0"/>
          </a:p>
          <a:p>
            <a:pPr lvl="1" indent="-274320">
              <a:buFont typeface="Arial" panose="020B0604020202020204" pitchFamily="34" charset="0"/>
            </a:pPr>
            <a:endParaRPr lang="en-US" b="0" dirty="0"/>
          </a:p>
          <a:p>
            <a:r>
              <a:rPr lang="en-US" dirty="0"/>
              <a:t>Political economy of science</a:t>
            </a:r>
          </a:p>
          <a:p>
            <a:pPr lvl="1"/>
            <a:r>
              <a:rPr lang="en-US" dirty="0"/>
              <a:t>Economic</a:t>
            </a:r>
            <a:r>
              <a:rPr lang="en-US" b="1" dirty="0">
                <a:ea typeface="+mn-lt"/>
                <a:cs typeface="+mn-lt"/>
              </a:rPr>
              <a:t> Modernization</a:t>
            </a:r>
            <a:r>
              <a:rPr lang="en-US" dirty="0">
                <a:ea typeface="+mn-lt"/>
                <a:cs typeface="+mn-lt"/>
              </a:rPr>
              <a:t>: Mining (Potosí), agriculture (Brazilian coffee), and infrastructure projects relied on scientific expertise.</a:t>
            </a:r>
            <a:endParaRPr lang="en-US" b="0">
              <a:ea typeface="+mn-lt"/>
              <a:cs typeface="+mn-lt"/>
            </a:endParaRPr>
          </a:p>
          <a:p>
            <a:pPr lvl="1"/>
            <a:r>
              <a:rPr lang="en-US" b="1" dirty="0">
                <a:ea typeface="+mn-lt"/>
                <a:cs typeface="+mn-lt"/>
              </a:rPr>
              <a:t>Institutions as Power</a:t>
            </a:r>
            <a:r>
              <a:rPr lang="en-US" b="0" dirty="0">
                <a:ea typeface="+mn-lt"/>
                <a:cs typeface="+mn-lt"/>
              </a:rPr>
              <a:t>: Botanical gardens (e.g., Rio de Janeiro) and museums (e.g., Mexican National Museum) controlled natural resources and narratives.</a:t>
            </a:r>
            <a:endParaRPr lang="en-US" b="0" dirty="0"/>
          </a:p>
          <a:p>
            <a:endParaRPr lang="en-US" dirty="0"/>
          </a:p>
        </p:txBody>
      </p:sp>
      <p:sp>
        <p:nvSpPr>
          <p:cNvPr id="4" name="Date Placeholder 3">
            <a:extLst>
              <a:ext uri="{FF2B5EF4-FFF2-40B4-BE49-F238E27FC236}">
                <a16:creationId xmlns:a16="http://schemas.microsoft.com/office/drawing/2014/main" id="{AECA132D-866B-4521-78CA-23546522D5C0}"/>
              </a:ext>
            </a:extLst>
          </p:cNvPr>
          <p:cNvSpPr>
            <a:spLocks noGrp="1"/>
          </p:cNvSpPr>
          <p:nvPr>
            <p:ph type="dt" sz="half" idx="10"/>
          </p:nvPr>
        </p:nvSpPr>
        <p:spPr/>
        <p:txBody>
          <a:bodyPr/>
          <a:lstStyle/>
          <a:p>
            <a:fld id="{5A0D1CC6-D9DB-4700-A319-765E9A025B55}" type="datetime1">
              <a:t>3/13/2025</a:t>
            </a:fld>
            <a:endParaRPr lang="en-US" dirty="0"/>
          </a:p>
        </p:txBody>
      </p:sp>
      <p:sp>
        <p:nvSpPr>
          <p:cNvPr id="5" name="Footer Placeholder 4">
            <a:extLst>
              <a:ext uri="{FF2B5EF4-FFF2-40B4-BE49-F238E27FC236}">
                <a16:creationId xmlns:a16="http://schemas.microsoft.com/office/drawing/2014/main" id="{ABF048B7-C6E5-BD36-FCE0-CDC1C6F42698}"/>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4AD434B-D9C8-3E4A-CBD3-33CBCB3EB3B8}"/>
              </a:ext>
            </a:extLst>
          </p:cNvPr>
          <p:cNvSpPr>
            <a:spLocks noGrp="1"/>
          </p:cNvSpPr>
          <p:nvPr>
            <p:ph type="sldNum" sz="quarter" idx="12"/>
          </p:nvPr>
        </p:nvSpPr>
        <p:spPr/>
        <p:txBody>
          <a:bodyPr/>
          <a:lstStyle/>
          <a:p>
            <a:fld id="{196A61CA-0502-4EE4-9724-96EA822543E5}" type="slidenum">
              <a:rPr lang="en-US" dirty="0"/>
              <a:t>6</a:t>
            </a:fld>
            <a:endParaRPr lang="en-US" dirty="0"/>
          </a:p>
        </p:txBody>
      </p:sp>
    </p:spTree>
    <p:extLst>
      <p:ext uri="{BB962C8B-B14F-4D97-AF65-F5344CB8AC3E}">
        <p14:creationId xmlns:p14="http://schemas.microsoft.com/office/powerpoint/2010/main" val="70892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1371-B05A-DF61-0A28-2176814366D6}"/>
              </a:ext>
            </a:extLst>
          </p:cNvPr>
          <p:cNvSpPr>
            <a:spLocks noGrp="1"/>
          </p:cNvSpPr>
          <p:nvPr>
            <p:ph type="title"/>
          </p:nvPr>
        </p:nvSpPr>
        <p:spPr>
          <a:xfrm>
            <a:off x="165761" y="1287055"/>
            <a:ext cx="7630800" cy="857559"/>
          </a:xfrm>
        </p:spPr>
        <p:txBody>
          <a:bodyPr/>
          <a:lstStyle/>
          <a:p>
            <a:r>
              <a:rPr lang="en-US" dirty="0"/>
              <a:t>Jose </a:t>
            </a:r>
            <a:r>
              <a:rPr lang="en-US" dirty="0" err="1"/>
              <a:t>celestino</a:t>
            </a:r>
            <a:r>
              <a:rPr lang="en-US" dirty="0"/>
              <a:t> </a:t>
            </a:r>
            <a:r>
              <a:rPr lang="en-US" dirty="0" err="1"/>
              <a:t>mutis</a:t>
            </a:r>
            <a:r>
              <a:rPr lang="en-US" dirty="0"/>
              <a:t> </a:t>
            </a:r>
            <a:r>
              <a:rPr lang="en-US" dirty="0">
                <a:ea typeface="+mj-lt"/>
                <a:cs typeface="+mj-lt"/>
              </a:rPr>
              <a:t>(</a:t>
            </a:r>
            <a:r>
              <a:rPr lang="en-US" b="0" dirty="0">
                <a:ea typeface="+mj-lt"/>
                <a:cs typeface="+mj-lt"/>
              </a:rPr>
              <a:t>1732–1808)</a:t>
            </a:r>
            <a:br>
              <a:rPr lang="en-US" b="0" dirty="0">
                <a:ea typeface="+mj-lt"/>
                <a:cs typeface="+mj-lt"/>
              </a:rPr>
            </a:br>
            <a:r>
              <a:rPr lang="en-US" b="0" dirty="0">
                <a:ea typeface="+mj-lt"/>
                <a:cs typeface="+mj-lt"/>
              </a:rPr>
              <a:t>&amp; Francisco José de </a:t>
            </a:r>
            <a:r>
              <a:rPr lang="en-US" b="0" dirty="0" err="1">
                <a:ea typeface="+mj-lt"/>
                <a:cs typeface="+mj-lt"/>
              </a:rPr>
              <a:t>caldas</a:t>
            </a:r>
            <a:r>
              <a:rPr lang="en-US" b="0" dirty="0">
                <a:ea typeface="+mj-lt"/>
                <a:cs typeface="+mj-lt"/>
              </a:rPr>
              <a:t> (1768-1816)</a:t>
            </a:r>
            <a:endParaRPr lang="en-US" dirty="0" err="1">
              <a:ea typeface="+mj-lt"/>
              <a:cs typeface="+mj-lt"/>
            </a:endParaRPr>
          </a:p>
        </p:txBody>
      </p:sp>
      <p:sp>
        <p:nvSpPr>
          <p:cNvPr id="4" name="Date Placeholder 3">
            <a:extLst>
              <a:ext uri="{FF2B5EF4-FFF2-40B4-BE49-F238E27FC236}">
                <a16:creationId xmlns:a16="http://schemas.microsoft.com/office/drawing/2014/main" id="{740F0D28-CFC7-05C3-EB8B-EB881172AC34}"/>
              </a:ext>
            </a:extLst>
          </p:cNvPr>
          <p:cNvSpPr>
            <a:spLocks noGrp="1"/>
          </p:cNvSpPr>
          <p:nvPr>
            <p:ph type="dt" sz="half" idx="10"/>
          </p:nvPr>
        </p:nvSpPr>
        <p:spPr/>
        <p:txBody>
          <a:bodyPr/>
          <a:lstStyle/>
          <a:p>
            <a:fld id="{94034DE4-097C-4D07-9215-EB288758E690}" type="datetime1">
              <a:t>3/13/2025</a:t>
            </a:fld>
            <a:endParaRPr lang="en-US" dirty="0"/>
          </a:p>
        </p:txBody>
      </p:sp>
      <p:sp>
        <p:nvSpPr>
          <p:cNvPr id="5" name="Footer Placeholder 4">
            <a:extLst>
              <a:ext uri="{FF2B5EF4-FFF2-40B4-BE49-F238E27FC236}">
                <a16:creationId xmlns:a16="http://schemas.microsoft.com/office/drawing/2014/main" id="{585F277C-D5A0-3D7C-D060-8E566FEA5D1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1B6859C-C67C-225F-D5A5-660BC387D59F}"/>
              </a:ext>
            </a:extLst>
          </p:cNvPr>
          <p:cNvSpPr>
            <a:spLocks noGrp="1"/>
          </p:cNvSpPr>
          <p:nvPr>
            <p:ph type="sldNum" sz="quarter" idx="12"/>
          </p:nvPr>
        </p:nvSpPr>
        <p:spPr/>
        <p:txBody>
          <a:bodyPr/>
          <a:lstStyle/>
          <a:p>
            <a:fld id="{196A61CA-0502-4EE4-9724-96EA822543E5}" type="slidenum">
              <a:rPr lang="en-US" dirty="0"/>
              <a:t>7</a:t>
            </a:fld>
            <a:endParaRPr lang="en-US" dirty="0"/>
          </a:p>
        </p:txBody>
      </p:sp>
      <p:pic>
        <p:nvPicPr>
          <p:cNvPr id="9" name="Picture 8" descr="File:Mutisia Clematis RealExpedicionBotanicaNuevaGranada.jpg ...">
            <a:extLst>
              <a:ext uri="{FF2B5EF4-FFF2-40B4-BE49-F238E27FC236}">
                <a16:creationId xmlns:a16="http://schemas.microsoft.com/office/drawing/2014/main" id="{F5DEE595-FF9C-DCDC-5168-B01EA748AA07}"/>
              </a:ext>
            </a:extLst>
          </p:cNvPr>
          <p:cNvPicPr>
            <a:picLocks noChangeAspect="1"/>
          </p:cNvPicPr>
          <p:nvPr/>
        </p:nvPicPr>
        <p:blipFill>
          <a:blip r:embed="rId2"/>
          <a:stretch>
            <a:fillRect/>
          </a:stretch>
        </p:blipFill>
        <p:spPr>
          <a:xfrm>
            <a:off x="7946175" y="794554"/>
            <a:ext cx="3455016" cy="4860013"/>
          </a:xfrm>
          <a:prstGeom prst="rect">
            <a:avLst/>
          </a:prstGeom>
        </p:spPr>
      </p:pic>
      <p:sp>
        <p:nvSpPr>
          <p:cNvPr id="11" name="TextBox 10">
            <a:extLst>
              <a:ext uri="{FF2B5EF4-FFF2-40B4-BE49-F238E27FC236}">
                <a16:creationId xmlns:a16="http://schemas.microsoft.com/office/drawing/2014/main" id="{1C664F29-4FF5-7236-0615-79E2598B648B}"/>
              </a:ext>
            </a:extLst>
          </p:cNvPr>
          <p:cNvSpPr txBox="1"/>
          <p:nvPr/>
        </p:nvSpPr>
        <p:spPr>
          <a:xfrm>
            <a:off x="8304799" y="582551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err="1">
                <a:ea typeface="+mn-lt"/>
                <a:cs typeface="+mn-lt"/>
              </a:rPr>
              <a:t>Mutisia</a:t>
            </a:r>
            <a:r>
              <a:rPr lang="en-US" sz="900" dirty="0">
                <a:ea typeface="+mn-lt"/>
                <a:cs typeface="+mn-lt"/>
              </a:rPr>
              <a:t> clematis. Pintada </a:t>
            </a:r>
            <a:r>
              <a:rPr lang="en-US" sz="900" err="1">
                <a:ea typeface="+mn-lt"/>
                <a:cs typeface="+mn-lt"/>
              </a:rPr>
              <a:t>por</a:t>
            </a:r>
            <a:r>
              <a:rPr lang="en-US" sz="900" dirty="0">
                <a:ea typeface="+mn-lt"/>
                <a:cs typeface="+mn-lt"/>
              </a:rPr>
              <a:t> Salvador Rizo </a:t>
            </a:r>
            <a:r>
              <a:rPr lang="en-US" sz="900" err="1">
                <a:ea typeface="+mn-lt"/>
                <a:cs typeface="+mn-lt"/>
              </a:rPr>
              <a:t>durante</a:t>
            </a:r>
            <a:r>
              <a:rPr lang="en-US" sz="900" dirty="0">
                <a:ea typeface="+mn-lt"/>
                <a:cs typeface="+mn-lt"/>
              </a:rPr>
              <a:t> </a:t>
            </a:r>
            <a:r>
              <a:rPr lang="en-US" sz="900" b="1" dirty="0">
                <a:ea typeface="+mn-lt"/>
                <a:cs typeface="+mn-lt"/>
              </a:rPr>
              <a:t>Real </a:t>
            </a:r>
            <a:r>
              <a:rPr lang="en-US" sz="900" b="1" err="1">
                <a:ea typeface="+mn-lt"/>
                <a:cs typeface="+mn-lt"/>
              </a:rPr>
              <a:t>Expedición</a:t>
            </a:r>
            <a:r>
              <a:rPr lang="en-US" sz="900" b="1" dirty="0">
                <a:ea typeface="+mn-lt"/>
                <a:cs typeface="+mn-lt"/>
              </a:rPr>
              <a:t> </a:t>
            </a:r>
            <a:r>
              <a:rPr lang="en-US" sz="900" b="1" err="1">
                <a:ea typeface="+mn-lt"/>
                <a:cs typeface="+mn-lt"/>
              </a:rPr>
              <a:t>Botánica</a:t>
            </a:r>
            <a:r>
              <a:rPr lang="en-US" sz="900" b="1" dirty="0">
                <a:ea typeface="+mn-lt"/>
                <a:cs typeface="+mn-lt"/>
              </a:rPr>
              <a:t> del Nuevo Reino de Granada</a:t>
            </a:r>
            <a:r>
              <a:rPr lang="en-US" sz="900" dirty="0">
                <a:ea typeface="+mn-lt"/>
                <a:cs typeface="+mn-lt"/>
              </a:rPr>
              <a:t>, de José Celestino Mutis, 1783-1808. </a:t>
            </a:r>
            <a:r>
              <a:rPr lang="en-US" sz="900" err="1">
                <a:ea typeface="+mn-lt"/>
                <a:cs typeface="+mn-lt"/>
              </a:rPr>
              <a:t>Acuarela</a:t>
            </a:r>
            <a:r>
              <a:rPr lang="en-US" sz="900" dirty="0">
                <a:ea typeface="+mn-lt"/>
                <a:cs typeface="+mn-lt"/>
              </a:rPr>
              <a:t> </a:t>
            </a:r>
            <a:r>
              <a:rPr lang="en-US" sz="900" err="1">
                <a:ea typeface="+mn-lt"/>
                <a:cs typeface="+mn-lt"/>
              </a:rPr>
              <a:t>sobre</a:t>
            </a:r>
            <a:r>
              <a:rPr lang="en-US" sz="900" dirty="0">
                <a:ea typeface="+mn-lt"/>
                <a:cs typeface="+mn-lt"/>
              </a:rPr>
              <a:t> </a:t>
            </a:r>
            <a:r>
              <a:rPr lang="en-US" sz="900" err="1">
                <a:ea typeface="+mn-lt"/>
                <a:cs typeface="+mn-lt"/>
              </a:rPr>
              <a:t>papel</a:t>
            </a:r>
            <a:r>
              <a:rPr lang="en-US" sz="900" dirty="0">
                <a:ea typeface="+mn-lt"/>
                <a:cs typeface="+mn-lt"/>
              </a:rPr>
              <a:t>.</a:t>
            </a:r>
            <a:endParaRPr lang="en-US" sz="900" dirty="0"/>
          </a:p>
          <a:p>
            <a:pPr algn="l"/>
            <a:endParaRPr lang="en-US" sz="700" dirty="0"/>
          </a:p>
        </p:txBody>
      </p:sp>
      <p:sp>
        <p:nvSpPr>
          <p:cNvPr id="13" name="Content Placeholder 12">
            <a:extLst>
              <a:ext uri="{FF2B5EF4-FFF2-40B4-BE49-F238E27FC236}">
                <a16:creationId xmlns:a16="http://schemas.microsoft.com/office/drawing/2014/main" id="{36BFD62D-FCCE-15B8-18C5-B94AE700ABF0}"/>
              </a:ext>
            </a:extLst>
          </p:cNvPr>
          <p:cNvSpPr>
            <a:spLocks noGrp="1"/>
          </p:cNvSpPr>
          <p:nvPr>
            <p:ph idx="1"/>
          </p:nvPr>
        </p:nvSpPr>
        <p:spPr>
          <a:xfrm>
            <a:off x="7887981" y="353122"/>
            <a:ext cx="3607070" cy="446049"/>
          </a:xfrm>
        </p:spPr>
        <p:txBody>
          <a:bodyPr vert="horz" lIns="91440" tIns="45720" rIns="91440" bIns="45720" rtlCol="0" anchor="t">
            <a:normAutofit fontScale="85000" lnSpcReduction="10000"/>
          </a:bodyPr>
          <a:lstStyle/>
          <a:p>
            <a:pPr marL="0" indent="0">
              <a:lnSpc>
                <a:spcPct val="100000"/>
              </a:lnSpc>
              <a:spcBef>
                <a:spcPts val="0"/>
              </a:spcBef>
              <a:buNone/>
            </a:pPr>
            <a:r>
              <a:rPr lang="en-US" dirty="0"/>
              <a:t>Real </a:t>
            </a:r>
            <a:r>
              <a:rPr lang="en-US" dirty="0" err="1"/>
              <a:t>Expedicion</a:t>
            </a:r>
            <a:r>
              <a:rPr lang="en-US" dirty="0"/>
              <a:t> Botanica (1783-1813)</a:t>
            </a:r>
            <a:endParaRPr lang="en-US"/>
          </a:p>
          <a:p>
            <a:endParaRPr lang="en-US" dirty="0"/>
          </a:p>
        </p:txBody>
      </p:sp>
      <p:pic>
        <p:nvPicPr>
          <p:cNvPr id="14" name="Picture 13" descr="Francisco José de Caldas: el sabio, el mártir, el héroe | Señal Memoria">
            <a:extLst>
              <a:ext uri="{FF2B5EF4-FFF2-40B4-BE49-F238E27FC236}">
                <a16:creationId xmlns:a16="http://schemas.microsoft.com/office/drawing/2014/main" id="{F039C5CB-A5C1-19A7-0720-B0BD8F43D099}"/>
              </a:ext>
            </a:extLst>
          </p:cNvPr>
          <p:cNvPicPr>
            <a:picLocks noChangeAspect="1"/>
          </p:cNvPicPr>
          <p:nvPr/>
        </p:nvPicPr>
        <p:blipFill>
          <a:blip r:embed="rId3"/>
          <a:stretch>
            <a:fillRect/>
          </a:stretch>
        </p:blipFill>
        <p:spPr>
          <a:xfrm>
            <a:off x="1109547" y="3138114"/>
            <a:ext cx="5735442" cy="3165137"/>
          </a:xfrm>
          <a:prstGeom prst="rect">
            <a:avLst/>
          </a:prstGeom>
        </p:spPr>
      </p:pic>
      <p:sp>
        <p:nvSpPr>
          <p:cNvPr id="16" name="TextBox 15">
            <a:extLst>
              <a:ext uri="{FF2B5EF4-FFF2-40B4-BE49-F238E27FC236}">
                <a16:creationId xmlns:a16="http://schemas.microsoft.com/office/drawing/2014/main" id="{073D1746-91A3-4840-4454-17E067F6361F}"/>
              </a:ext>
            </a:extLst>
          </p:cNvPr>
          <p:cNvSpPr txBox="1"/>
          <p:nvPr/>
        </p:nvSpPr>
        <p:spPr>
          <a:xfrm>
            <a:off x="2963508" y="6359054"/>
            <a:ext cx="554959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rPr>
              <a:t>"El </a:t>
            </a:r>
            <a:r>
              <a:rPr lang="en-US" sz="1100" err="1">
                <a:ea typeface="+mn-lt"/>
                <a:cs typeface="+mn-lt"/>
              </a:rPr>
              <a:t>sabio</a:t>
            </a:r>
            <a:r>
              <a:rPr lang="en-US" sz="1100" dirty="0">
                <a:ea typeface="+mn-lt"/>
                <a:cs typeface="+mn-lt"/>
              </a:rPr>
              <a:t>, </a:t>
            </a:r>
            <a:r>
              <a:rPr lang="en-US" sz="1100" err="1">
                <a:ea typeface="+mn-lt"/>
                <a:cs typeface="+mn-lt"/>
              </a:rPr>
              <a:t>el</a:t>
            </a:r>
            <a:r>
              <a:rPr lang="en-US" sz="1100" dirty="0">
                <a:ea typeface="+mn-lt"/>
                <a:cs typeface="+mn-lt"/>
              </a:rPr>
              <a:t> </a:t>
            </a:r>
            <a:r>
              <a:rPr lang="en-US" sz="1100" err="1">
                <a:ea typeface="+mn-lt"/>
                <a:cs typeface="+mn-lt"/>
              </a:rPr>
              <a:t>mártir</a:t>
            </a:r>
            <a:r>
              <a:rPr lang="en-US" sz="1100" dirty="0">
                <a:ea typeface="+mn-lt"/>
                <a:cs typeface="+mn-lt"/>
              </a:rPr>
              <a:t>, </a:t>
            </a:r>
            <a:r>
              <a:rPr lang="en-US" sz="1100" err="1">
                <a:ea typeface="+mn-lt"/>
                <a:cs typeface="+mn-lt"/>
              </a:rPr>
              <a:t>el</a:t>
            </a:r>
            <a:r>
              <a:rPr lang="en-US" sz="1100" dirty="0">
                <a:ea typeface="+mn-lt"/>
                <a:cs typeface="+mn-lt"/>
              </a:rPr>
              <a:t> </a:t>
            </a:r>
            <a:r>
              <a:rPr lang="en-US" sz="1100" err="1">
                <a:ea typeface="+mn-lt"/>
                <a:cs typeface="+mn-lt"/>
              </a:rPr>
              <a:t>héroe</a:t>
            </a:r>
            <a:r>
              <a:rPr lang="en-US" sz="1100" dirty="0">
                <a:ea typeface="+mn-lt"/>
                <a:cs typeface="+mn-lt"/>
              </a:rPr>
              <a:t>"</a:t>
            </a:r>
          </a:p>
        </p:txBody>
      </p:sp>
    </p:spTree>
    <p:extLst>
      <p:ext uri="{BB962C8B-B14F-4D97-AF65-F5344CB8AC3E}">
        <p14:creationId xmlns:p14="http://schemas.microsoft.com/office/powerpoint/2010/main" val="199268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04A0-8781-BDFF-640A-FAE5B6AC57BE}"/>
              </a:ext>
            </a:extLst>
          </p:cNvPr>
          <p:cNvSpPr>
            <a:spLocks noGrp="1"/>
          </p:cNvSpPr>
          <p:nvPr>
            <p:ph type="title"/>
          </p:nvPr>
        </p:nvSpPr>
        <p:spPr/>
        <p:txBody>
          <a:bodyPr/>
          <a:lstStyle/>
          <a:p>
            <a:r>
              <a:rPr lang="en-US" dirty="0"/>
              <a:t>4. The shadow of Humboldt in </a:t>
            </a:r>
            <a:r>
              <a:rPr lang="en-US" dirty="0" err="1"/>
              <a:t>spanish</a:t>
            </a:r>
            <a:r>
              <a:rPr lang="en-US" dirty="0"/>
              <a:t> </a:t>
            </a:r>
            <a:r>
              <a:rPr lang="en-US" dirty="0" err="1"/>
              <a:t>america</a:t>
            </a:r>
          </a:p>
        </p:txBody>
      </p:sp>
      <p:sp>
        <p:nvSpPr>
          <p:cNvPr id="3" name="Content Placeholder 2">
            <a:extLst>
              <a:ext uri="{FF2B5EF4-FFF2-40B4-BE49-F238E27FC236}">
                <a16:creationId xmlns:a16="http://schemas.microsoft.com/office/drawing/2014/main" id="{F7D899BE-3344-21C6-0633-C56E2EE0DFDA}"/>
              </a:ext>
            </a:extLst>
          </p:cNvPr>
          <p:cNvSpPr>
            <a:spLocks noGrp="1"/>
          </p:cNvSpPr>
          <p:nvPr>
            <p:ph idx="1"/>
          </p:nvPr>
        </p:nvSpPr>
        <p:spPr/>
        <p:txBody>
          <a:bodyPr vert="horz" lIns="91440" tIns="45720" rIns="91440" bIns="45720" rtlCol="0" anchor="t">
            <a:normAutofit lnSpcReduction="10000"/>
          </a:bodyPr>
          <a:lstStyle/>
          <a:p>
            <a:r>
              <a:rPr lang="en-US" dirty="0"/>
              <a:t>Eurocentric exploitation</a:t>
            </a:r>
          </a:p>
          <a:p>
            <a:pPr lvl="1"/>
            <a:r>
              <a:rPr lang="en-US" dirty="0"/>
              <a:t>Humboldt’s</a:t>
            </a:r>
            <a:r>
              <a:rPr lang="en-US" dirty="0">
                <a:ea typeface="+mn-lt"/>
                <a:cs typeface="+mn-lt"/>
              </a:rPr>
              <a:t> </a:t>
            </a:r>
            <a:r>
              <a:rPr lang="en-US" i="1" dirty="0">
                <a:ea typeface="+mn-lt"/>
                <a:cs typeface="+mn-lt"/>
              </a:rPr>
              <a:t>Political Essay on New Spain</a:t>
            </a:r>
            <a:r>
              <a:rPr lang="en-US" dirty="0">
                <a:ea typeface="+mn-lt"/>
                <a:cs typeface="+mn-lt"/>
              </a:rPr>
              <a:t> relied on Hispanic contributions (e.g., José Celestino Mutis’ botanical archives) but erased them.</a:t>
            </a:r>
            <a:endParaRPr lang="en-US" b="0" dirty="0">
              <a:ea typeface="+mn-lt"/>
              <a:cs typeface="+mn-lt"/>
            </a:endParaRPr>
          </a:p>
          <a:p>
            <a:pPr lvl="1"/>
            <a:r>
              <a:rPr lang="en-US" b="1" dirty="0">
                <a:ea typeface="+mn-lt"/>
                <a:cs typeface="+mn-lt"/>
              </a:rPr>
              <a:t>Example 1</a:t>
            </a:r>
            <a:r>
              <a:rPr lang="en-US" b="0" dirty="0">
                <a:ea typeface="+mn-lt"/>
                <a:cs typeface="+mn-lt"/>
              </a:rPr>
              <a:t>: Andrés Manuel del Río’s discovery of vanadium miscredited to Europeans due to Humboldt’s negligence.</a:t>
            </a:r>
          </a:p>
          <a:p>
            <a:pPr lvl="1"/>
            <a:r>
              <a:rPr lang="en-US" b="1" dirty="0">
                <a:ea typeface="+mn-lt"/>
                <a:cs typeface="+mn-lt"/>
              </a:rPr>
              <a:t>Example 2</a:t>
            </a:r>
            <a:r>
              <a:rPr lang="en-US" dirty="0">
                <a:ea typeface="+mn-lt"/>
                <a:cs typeface="+mn-lt"/>
              </a:rPr>
              <a:t>: Vicente Talledo’s corrections to Humboldt’s Magdalena River map dismissed as "local error."</a:t>
            </a:r>
            <a:endParaRPr lang="en-US" b="0" dirty="0"/>
          </a:p>
          <a:p>
            <a:r>
              <a:rPr lang="en-US" dirty="0"/>
              <a:t>Racism and extraction</a:t>
            </a:r>
          </a:p>
          <a:p>
            <a:pPr lvl="1"/>
            <a:r>
              <a:rPr lang="en-US" b="0" dirty="0">
                <a:ea typeface="+mn-lt"/>
                <a:cs typeface="+mn-lt"/>
              </a:rPr>
              <a:t>Humboldt dismissed Indigenous/creole expertise (e.g., "learned nothing in Lima") while extracting knowledge for European audiences.</a:t>
            </a:r>
            <a:endParaRPr lang="en-US" dirty="0"/>
          </a:p>
          <a:p>
            <a:pPr lvl="1"/>
            <a:r>
              <a:rPr lang="en-US" dirty="0">
                <a:ea typeface="+mn-lt"/>
                <a:cs typeface="+mn-lt"/>
              </a:rPr>
              <a:t>European science legitimized foreign investment (e.g., mining concessions, agricultural exports).</a:t>
            </a:r>
            <a:endParaRPr lang="en-US" b="0" dirty="0"/>
          </a:p>
        </p:txBody>
      </p:sp>
      <p:sp>
        <p:nvSpPr>
          <p:cNvPr id="4" name="Date Placeholder 3">
            <a:extLst>
              <a:ext uri="{FF2B5EF4-FFF2-40B4-BE49-F238E27FC236}">
                <a16:creationId xmlns:a16="http://schemas.microsoft.com/office/drawing/2014/main" id="{506A7EA3-CA43-25A8-BF0C-EEE20014BD92}"/>
              </a:ext>
            </a:extLst>
          </p:cNvPr>
          <p:cNvSpPr>
            <a:spLocks noGrp="1"/>
          </p:cNvSpPr>
          <p:nvPr>
            <p:ph type="dt" sz="half" idx="10"/>
          </p:nvPr>
        </p:nvSpPr>
        <p:spPr/>
        <p:txBody>
          <a:bodyPr/>
          <a:lstStyle/>
          <a:p>
            <a:fld id="{4A56BA8C-72D9-442C-93C2-B7F2563969EA}" type="datetime1">
              <a:t>3/13/2025</a:t>
            </a:fld>
            <a:endParaRPr lang="en-US" dirty="0"/>
          </a:p>
        </p:txBody>
      </p:sp>
      <p:sp>
        <p:nvSpPr>
          <p:cNvPr id="5" name="Footer Placeholder 4">
            <a:extLst>
              <a:ext uri="{FF2B5EF4-FFF2-40B4-BE49-F238E27FC236}">
                <a16:creationId xmlns:a16="http://schemas.microsoft.com/office/drawing/2014/main" id="{BDECF309-6DC4-3422-607E-DF5E1D0E73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020FFA90-551C-641F-63B2-86FBF52D2F71}"/>
              </a:ext>
            </a:extLst>
          </p:cNvPr>
          <p:cNvSpPr>
            <a:spLocks noGrp="1"/>
          </p:cNvSpPr>
          <p:nvPr>
            <p:ph type="sldNum" sz="quarter" idx="12"/>
          </p:nvPr>
        </p:nvSpPr>
        <p:spPr/>
        <p:txBody>
          <a:bodyPr/>
          <a:lstStyle/>
          <a:p>
            <a:fld id="{196A61CA-0502-4EE4-9724-96EA822543E5}" type="slidenum">
              <a:rPr lang="en-US" dirty="0"/>
              <a:t>8</a:t>
            </a:fld>
            <a:endParaRPr lang="en-US" dirty="0"/>
          </a:p>
        </p:txBody>
      </p:sp>
    </p:spTree>
    <p:extLst>
      <p:ext uri="{BB962C8B-B14F-4D97-AF65-F5344CB8AC3E}">
        <p14:creationId xmlns:p14="http://schemas.microsoft.com/office/powerpoint/2010/main" val="342480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DF23-6FEA-520D-98B6-834589A7BE9D}"/>
              </a:ext>
            </a:extLst>
          </p:cNvPr>
          <p:cNvSpPr>
            <a:spLocks noGrp="1"/>
          </p:cNvSpPr>
          <p:nvPr>
            <p:ph type="title"/>
          </p:nvPr>
        </p:nvSpPr>
        <p:spPr/>
        <p:txBody>
          <a:bodyPr/>
          <a:lstStyle/>
          <a:p>
            <a:r>
              <a:rPr lang="en-US" dirty="0"/>
              <a:t>Vanadium? "</a:t>
            </a:r>
            <a:r>
              <a:rPr lang="en-US" dirty="0" err="1"/>
              <a:t>Eritrhronyum</a:t>
            </a:r>
            <a:r>
              <a:rPr lang="en-US" dirty="0"/>
              <a:t>" </a:t>
            </a:r>
          </a:p>
        </p:txBody>
      </p:sp>
      <p:sp>
        <p:nvSpPr>
          <p:cNvPr id="3" name="Content Placeholder 2">
            <a:extLst>
              <a:ext uri="{FF2B5EF4-FFF2-40B4-BE49-F238E27FC236}">
                <a16:creationId xmlns:a16="http://schemas.microsoft.com/office/drawing/2014/main" id="{42D31B85-03E6-D01F-0599-2CEB8C179F9F}"/>
              </a:ext>
            </a:extLst>
          </p:cNvPr>
          <p:cNvSpPr>
            <a:spLocks noGrp="1"/>
          </p:cNvSpPr>
          <p:nvPr>
            <p:ph idx="1"/>
          </p:nvPr>
        </p:nvSpPr>
        <p:spPr>
          <a:xfrm>
            <a:off x="1429566" y="2286000"/>
            <a:ext cx="6878093" cy="3810000"/>
          </a:xfrm>
        </p:spPr>
        <p:txBody>
          <a:bodyPr vert="horz" lIns="91440" tIns="45720" rIns="91440" bIns="45720" rtlCol="0" anchor="t">
            <a:normAutofit/>
          </a:bodyPr>
          <a:lstStyle/>
          <a:p>
            <a:r>
              <a:rPr lang="en-US" dirty="0">
                <a:ea typeface="+mn-lt"/>
                <a:cs typeface="+mn-lt"/>
              </a:rPr>
              <a:t>Andrés Manuel del Río Fernández </a:t>
            </a:r>
            <a:r>
              <a:rPr lang="en-US">
                <a:ea typeface="+mn-lt"/>
                <a:cs typeface="+mn-lt"/>
              </a:rPr>
              <a:t>(Madrid 1764 – México 1849)</a:t>
            </a:r>
            <a:endParaRPr lang="en-US" dirty="0"/>
          </a:p>
        </p:txBody>
      </p:sp>
      <p:sp>
        <p:nvSpPr>
          <p:cNvPr id="4" name="Date Placeholder 3">
            <a:extLst>
              <a:ext uri="{FF2B5EF4-FFF2-40B4-BE49-F238E27FC236}">
                <a16:creationId xmlns:a16="http://schemas.microsoft.com/office/drawing/2014/main" id="{70A5C636-8750-3CA0-4CCF-7694DCFDF3CD}"/>
              </a:ext>
            </a:extLst>
          </p:cNvPr>
          <p:cNvSpPr>
            <a:spLocks noGrp="1"/>
          </p:cNvSpPr>
          <p:nvPr>
            <p:ph type="dt" sz="half" idx="10"/>
          </p:nvPr>
        </p:nvSpPr>
        <p:spPr/>
        <p:txBody>
          <a:bodyPr/>
          <a:lstStyle/>
          <a:p>
            <a:fld id="{295AE64A-D889-4046-9285-273585F1DFFC}" type="datetime1">
              <a:t>3/13/2025</a:t>
            </a:fld>
            <a:endParaRPr lang="en-US" dirty="0"/>
          </a:p>
        </p:txBody>
      </p:sp>
      <p:sp>
        <p:nvSpPr>
          <p:cNvPr id="5" name="Footer Placeholder 4">
            <a:extLst>
              <a:ext uri="{FF2B5EF4-FFF2-40B4-BE49-F238E27FC236}">
                <a16:creationId xmlns:a16="http://schemas.microsoft.com/office/drawing/2014/main" id="{8F2686E7-33FF-E2EE-812C-6E12A37A4C5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FA9837E-4064-06AB-5948-49F85FBBFE14}"/>
              </a:ext>
            </a:extLst>
          </p:cNvPr>
          <p:cNvSpPr>
            <a:spLocks noGrp="1"/>
          </p:cNvSpPr>
          <p:nvPr>
            <p:ph type="sldNum" sz="quarter" idx="12"/>
          </p:nvPr>
        </p:nvSpPr>
        <p:spPr/>
        <p:txBody>
          <a:bodyPr/>
          <a:lstStyle/>
          <a:p>
            <a:fld id="{196A61CA-0502-4EE4-9724-96EA822543E5}" type="slidenum">
              <a:rPr lang="en-US" dirty="0"/>
              <a:t>9</a:t>
            </a:fld>
            <a:endParaRPr lang="en-US" dirty="0"/>
          </a:p>
        </p:txBody>
      </p:sp>
      <p:pic>
        <p:nvPicPr>
          <p:cNvPr id="7" name="Picture 6" descr="A painting of a person holding a book&#10;&#10;AI-generated content may be incorrect.">
            <a:extLst>
              <a:ext uri="{FF2B5EF4-FFF2-40B4-BE49-F238E27FC236}">
                <a16:creationId xmlns:a16="http://schemas.microsoft.com/office/drawing/2014/main" id="{60DBEA38-051A-2D5E-E8B3-5BE2865C2272}"/>
              </a:ext>
            </a:extLst>
          </p:cNvPr>
          <p:cNvPicPr>
            <a:picLocks noChangeAspect="1"/>
          </p:cNvPicPr>
          <p:nvPr/>
        </p:nvPicPr>
        <p:blipFill>
          <a:blip r:embed="rId2"/>
          <a:stretch>
            <a:fillRect/>
          </a:stretch>
        </p:blipFill>
        <p:spPr>
          <a:xfrm>
            <a:off x="4654472" y="2902221"/>
            <a:ext cx="2381250" cy="3190875"/>
          </a:xfrm>
          <a:prstGeom prst="rect">
            <a:avLst/>
          </a:prstGeom>
        </p:spPr>
      </p:pic>
    </p:spTree>
    <p:extLst>
      <p:ext uri="{BB962C8B-B14F-4D97-AF65-F5344CB8AC3E}">
        <p14:creationId xmlns:p14="http://schemas.microsoft.com/office/powerpoint/2010/main" val="474863147"/>
      </p:ext>
    </p:extLst>
  </p:cSld>
  <p:clrMapOvr>
    <a:masterClrMapping/>
  </p:clrMapOvr>
</p:sld>
</file>

<file path=ppt/theme/theme1.xml><?xml version="1.0" encoding="utf-8"?>
<a:theme xmlns:a="http://schemas.openxmlformats.org/drawingml/2006/main" name="PortalVTI">
  <a:themeElements>
    <a:clrScheme name="PortalVTI">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PortalVTI">
      <a:majorFont>
        <a:latin typeface="Trade Gothic Next Cond"/>
        <a:ea typeface=""/>
        <a:cs typeface=""/>
      </a:majorFont>
      <a:minorFont>
        <a:latin typeface="Trade Gothic Next Light"/>
        <a:ea typeface=""/>
        <a:cs typeface=""/>
      </a:minorFont>
    </a:fontScheme>
    <a:fmtScheme name="Portal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E3A4BB4D-5227-4A6D-99D3-DBAB0FE4C68F}" vid="{BE515EFD-5A7A-4BFE-BE06-A21DB8499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PortalVTI</vt:lpstr>
      <vt:lpstr>Science and Nation: the Erasure of Knowledge in 19TH CENTURY SPANISH AMERICA</vt:lpstr>
      <vt:lpstr>Outline</vt:lpstr>
      <vt:lpstr>Introduction – Science and Nation</vt:lpstr>
      <vt:lpstr>2. Colonial Foundations: Habsburg and Bourbon Science </vt:lpstr>
      <vt:lpstr>Hipolito unanue (1755 –1833)</vt:lpstr>
      <vt:lpstr>3. Creole Reinvention: Science and Erasure as nation-building</vt:lpstr>
      <vt:lpstr>Jose celestino mutis (1732–1808) &amp; Francisco José de caldas (1768-1816)</vt:lpstr>
      <vt:lpstr>4. The shadow of Humboldt in spanish america</vt:lpstr>
      <vt:lpstr>Vanadium? "Eritrhronyum" </vt:lpstr>
      <vt:lpstr>5. Political economy of science and knowledge. A legacy of ignorance?</vt:lpstr>
      <vt:lpstr>PowerPoint Presentation</vt:lpstr>
      <vt:lpstr>PowerPoint Presentation</vt:lpstr>
      <vt:lpstr>6.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375</cp:revision>
  <dcterms:created xsi:type="dcterms:W3CDTF">2025-03-10T09:56:27Z</dcterms:created>
  <dcterms:modified xsi:type="dcterms:W3CDTF">2025-03-13T12:22:40Z</dcterms:modified>
</cp:coreProperties>
</file>