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72" r:id="rId1"/>
  </p:sldMasterIdLst>
  <p:notesMasterIdLst>
    <p:notesMasterId r:id="rId20"/>
  </p:notesMasterIdLst>
  <p:sldIdLst>
    <p:sldId id="256" r:id="rId2"/>
    <p:sldId id="257" r:id="rId3"/>
    <p:sldId id="277" r:id="rId4"/>
    <p:sldId id="291" r:id="rId5"/>
    <p:sldId id="296" r:id="rId6"/>
    <p:sldId id="278" r:id="rId7"/>
    <p:sldId id="282" r:id="rId8"/>
    <p:sldId id="283" r:id="rId9"/>
    <p:sldId id="284" r:id="rId10"/>
    <p:sldId id="285" r:id="rId11"/>
    <p:sldId id="286" r:id="rId12"/>
    <p:sldId id="287" r:id="rId13"/>
    <p:sldId id="288" r:id="rId14"/>
    <p:sldId id="290" r:id="rId15"/>
    <p:sldId id="279" r:id="rId16"/>
    <p:sldId id="295" r:id="rId17"/>
    <p:sldId id="280" r:id="rId18"/>
    <p:sldId id="281" r:id="rId19"/>
  </p:sldIdLst>
  <p:sldSz cx="14630400" cy="8229600"/>
  <p:notesSz cx="8229600" cy="14630400"/>
  <p:embeddedFontLst>
    <p:embeddedFont>
      <p:font typeface="Garamond" panose="02020404030301010803" pitchFamily="18" charset="0"/>
      <p:regular r:id="rId21"/>
      <p:bold r:id="rId22"/>
      <p:italic r:id="rId23"/>
    </p:embeddedFont>
    <p:embeddedFont>
      <p:font typeface="Platypi Medium" panose="020B0604020202020204" charset="0"/>
      <p:regular r:id="rId24"/>
    </p:embeddedFont>
    <p:embeddedFont>
      <p:font typeface="Source Serif Pro" panose="020F0502020204030204" pitchFamily="18" charset="0"/>
      <p:italic r:id="rId25"/>
      <p:boldItalic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p:scale>
          <a:sx n="40" d="100"/>
          <a:sy n="40" d="100"/>
        </p:scale>
        <p:origin x="1356" y="3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228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20321" y="0"/>
            <a:ext cx="14677392" cy="8227457"/>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3230878" y="2245358"/>
            <a:ext cx="8178803" cy="1818640"/>
          </a:xfrm>
        </p:spPr>
        <p:txBody>
          <a:bodyPr anchor="b">
            <a:noAutofit/>
          </a:bodyPr>
          <a:lstStyle>
            <a:lvl1pPr algn="ctr">
              <a:defRPr sz="6480">
                <a:effectLst/>
              </a:defRPr>
            </a:lvl1pPr>
          </a:lstStyle>
          <a:p>
            <a:r>
              <a:rPr lang="en-US"/>
              <a:t>Click to edit Master title style</a:t>
            </a:r>
            <a:endParaRPr lang="en-US" dirty="0"/>
          </a:p>
        </p:txBody>
      </p:sp>
      <p:sp>
        <p:nvSpPr>
          <p:cNvPr id="3" name="Subtitle 2"/>
          <p:cNvSpPr>
            <a:spLocks noGrp="1"/>
          </p:cNvSpPr>
          <p:nvPr>
            <p:ph type="subTitle" idx="1"/>
          </p:nvPr>
        </p:nvSpPr>
        <p:spPr>
          <a:xfrm>
            <a:off x="3230878" y="4389117"/>
            <a:ext cx="8178803" cy="1584962"/>
          </a:xfrm>
        </p:spPr>
        <p:txBody>
          <a:bodyPr anchor="t">
            <a:normAutofit/>
          </a:bodyPr>
          <a:lstStyle>
            <a:lvl1pPr marL="0" indent="0" algn="ctr">
              <a:buNone/>
              <a:defRPr sz="2520">
                <a:solidFill>
                  <a:schemeClr val="tx1"/>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9579879" y="6045196"/>
            <a:ext cx="1076960" cy="335280"/>
          </a:xfrm>
        </p:spPr>
        <p:txBody>
          <a:bodyPr/>
          <a:lstStyle/>
          <a:p>
            <a:fld id="{F60B2087-390B-4A16-8109-197D6B455FE0}" type="datetimeFigureOut">
              <a:rPr lang="de-AT" smtClean="0"/>
              <a:t>02.03.2025</a:t>
            </a:fld>
            <a:endParaRPr lang="de-AT"/>
          </a:p>
        </p:txBody>
      </p:sp>
      <p:sp>
        <p:nvSpPr>
          <p:cNvPr id="5" name="Footer Placeholder 4"/>
          <p:cNvSpPr>
            <a:spLocks noGrp="1"/>
          </p:cNvSpPr>
          <p:nvPr>
            <p:ph type="ftr" sz="quarter" idx="11"/>
          </p:nvPr>
        </p:nvSpPr>
        <p:spPr>
          <a:xfrm>
            <a:off x="3230877" y="6045196"/>
            <a:ext cx="6257562" cy="335280"/>
          </a:xfrm>
        </p:spPr>
        <p:txBody>
          <a:bodyPr/>
          <a:lstStyle/>
          <a:p>
            <a:endParaRPr lang="de-AT"/>
          </a:p>
        </p:txBody>
      </p:sp>
      <p:sp>
        <p:nvSpPr>
          <p:cNvPr id="6" name="Slide Number Placeholder 5"/>
          <p:cNvSpPr>
            <a:spLocks noGrp="1"/>
          </p:cNvSpPr>
          <p:nvPr>
            <p:ph type="sldNum" sz="quarter" idx="12"/>
          </p:nvPr>
        </p:nvSpPr>
        <p:spPr>
          <a:xfrm>
            <a:off x="10748281" y="6045196"/>
            <a:ext cx="661400" cy="335280"/>
          </a:xfrm>
        </p:spPr>
        <p:txBody>
          <a:bodyPr/>
          <a:lstStyle/>
          <a:p>
            <a:fld id="{E00B44DB-0F56-45EF-ACEF-37288C187258}" type="slidenum">
              <a:rPr lang="de-AT" smtClean="0"/>
              <a:t>‹#›</a:t>
            </a:fld>
            <a:endParaRPr lang="de-AT"/>
          </a:p>
        </p:txBody>
      </p:sp>
      <p:cxnSp>
        <p:nvCxnSpPr>
          <p:cNvPr id="15" name="Straight Connector 14"/>
          <p:cNvCxnSpPr/>
          <p:nvPr/>
        </p:nvCxnSpPr>
        <p:spPr>
          <a:xfrm>
            <a:off x="3230879" y="4226557"/>
            <a:ext cx="817880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928614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54481" y="5778498"/>
            <a:ext cx="11531599" cy="680086"/>
          </a:xfrm>
        </p:spPr>
        <p:txBody>
          <a:bodyPr anchor="b">
            <a:normAutofit/>
          </a:bodyPr>
          <a:lstStyle>
            <a:lvl1pPr algn="ctr">
              <a:defRPr sz="288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49713" y="1249679"/>
            <a:ext cx="12127166" cy="4003043"/>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920"/>
            </a:lvl1pPr>
            <a:lvl2pPr marL="548640" indent="0">
              <a:buNone/>
              <a:defRPr sz="1920"/>
            </a:lvl2pPr>
            <a:lvl3pPr marL="1097280" indent="0">
              <a:buNone/>
              <a:defRPr sz="1920"/>
            </a:lvl3pPr>
            <a:lvl4pPr marL="1645920" indent="0">
              <a:buNone/>
              <a:defRPr sz="1920"/>
            </a:lvl4pPr>
            <a:lvl5pPr marL="2194560" indent="0">
              <a:buNone/>
              <a:defRPr sz="1920"/>
            </a:lvl5pPr>
            <a:lvl6pPr marL="2743200" indent="0">
              <a:buNone/>
              <a:defRPr sz="1920"/>
            </a:lvl6pPr>
            <a:lvl7pPr marL="3291840" indent="0">
              <a:buNone/>
              <a:defRPr sz="1920"/>
            </a:lvl7pPr>
            <a:lvl8pPr marL="3840480" indent="0">
              <a:buNone/>
              <a:defRPr sz="1920"/>
            </a:lvl8pPr>
            <a:lvl9pPr marL="4389120" indent="0">
              <a:buNone/>
              <a:defRPr sz="1920"/>
            </a:lvl9pPr>
          </a:lstStyle>
          <a:p>
            <a:r>
              <a:rPr lang="en-US"/>
              <a:t>Click icon to add picture</a:t>
            </a:r>
            <a:endParaRPr lang="en-US" dirty="0"/>
          </a:p>
        </p:txBody>
      </p:sp>
      <p:sp>
        <p:nvSpPr>
          <p:cNvPr id="4" name="Text Placeholder 3"/>
          <p:cNvSpPr>
            <a:spLocks noGrp="1"/>
          </p:cNvSpPr>
          <p:nvPr>
            <p:ph type="body" sz="half" idx="2"/>
          </p:nvPr>
        </p:nvSpPr>
        <p:spPr>
          <a:xfrm>
            <a:off x="1554481" y="6458584"/>
            <a:ext cx="11531599" cy="592454"/>
          </a:xfrm>
        </p:spPr>
        <p:txBody>
          <a:bodyPr>
            <a:normAutofit/>
          </a:bodyPr>
          <a:lstStyle>
            <a:lvl1pPr marL="0" indent="0" algn="ctr">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F60B2087-390B-4A16-8109-197D6B455FE0}" type="datetimeFigureOut">
              <a:rPr lang="de-AT" smtClean="0"/>
              <a:t>02.03.2025</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E00B44DB-0F56-45EF-ACEF-37288C187258}" type="slidenum">
              <a:rPr lang="de-AT" smtClean="0"/>
              <a:t>‹#›</a:t>
            </a:fld>
            <a:endParaRPr lang="de-AT"/>
          </a:p>
        </p:txBody>
      </p:sp>
    </p:spTree>
    <p:extLst>
      <p:ext uri="{BB962C8B-B14F-4D97-AF65-F5344CB8AC3E}">
        <p14:creationId xmlns:p14="http://schemas.microsoft.com/office/powerpoint/2010/main" val="423288373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564642" y="1178558"/>
            <a:ext cx="11511278" cy="3545842"/>
          </a:xfrm>
        </p:spPr>
        <p:txBody>
          <a:bodyPr anchor="ctr">
            <a:normAutofit/>
          </a:bodyPr>
          <a:lstStyle>
            <a:lvl1pPr algn="ctr">
              <a:defRPr sz="3840" b="0" cap="none"/>
            </a:lvl1pPr>
          </a:lstStyle>
          <a:p>
            <a:r>
              <a:rPr lang="en-US"/>
              <a:t>Click to edit Master title style</a:t>
            </a:r>
            <a:endParaRPr lang="en-US" dirty="0"/>
          </a:p>
        </p:txBody>
      </p:sp>
      <p:sp>
        <p:nvSpPr>
          <p:cNvPr id="3" name="Text Placeholder 2"/>
          <p:cNvSpPr>
            <a:spLocks noGrp="1"/>
          </p:cNvSpPr>
          <p:nvPr>
            <p:ph type="body" idx="1"/>
          </p:nvPr>
        </p:nvSpPr>
        <p:spPr>
          <a:xfrm>
            <a:off x="1564642" y="5212080"/>
            <a:ext cx="11511278" cy="1838960"/>
          </a:xfrm>
        </p:spPr>
        <p:txBody>
          <a:bodyPr anchor="ctr">
            <a:normAutofit/>
          </a:bodyPr>
          <a:lstStyle>
            <a:lvl1pPr marL="0" indent="0" algn="ctr">
              <a:buNone/>
              <a:defRPr sz="2400">
                <a:solidFill>
                  <a:schemeClr val="tx1"/>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0B2087-390B-4A16-8109-197D6B455FE0}" type="datetimeFigureOut">
              <a:rPr lang="de-AT" smtClean="0"/>
              <a:t>02.03.2025</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E00B44DB-0F56-45EF-ACEF-37288C187258}" type="slidenum">
              <a:rPr lang="de-AT" smtClean="0"/>
              <a:t>‹#›</a:t>
            </a:fld>
            <a:endParaRPr lang="de-AT"/>
          </a:p>
        </p:txBody>
      </p:sp>
      <p:cxnSp>
        <p:nvCxnSpPr>
          <p:cNvPr id="15" name="Straight Connector 14"/>
          <p:cNvCxnSpPr/>
          <p:nvPr/>
        </p:nvCxnSpPr>
        <p:spPr>
          <a:xfrm>
            <a:off x="1675403" y="496823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376448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5455" y="1178558"/>
            <a:ext cx="11155678" cy="2844802"/>
          </a:xfrm>
        </p:spPr>
        <p:txBody>
          <a:bodyPr anchor="ctr">
            <a:normAutofit/>
          </a:bodyPr>
          <a:lstStyle>
            <a:lvl1pPr algn="ctr">
              <a:defRPr sz="384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009775" y="4023360"/>
            <a:ext cx="10607042" cy="701040"/>
          </a:xfrm>
        </p:spPr>
        <p:txBody>
          <a:bodyPr anchor="ctr">
            <a:normAutofit/>
          </a:bodyPr>
          <a:lstStyle>
            <a:lvl1pPr marL="0" indent="0" algn="r">
              <a:buFontTx/>
              <a:buNone/>
              <a:defRPr sz="2400"/>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a:t>Click to edit Master text styles</a:t>
            </a:r>
          </a:p>
        </p:txBody>
      </p:sp>
      <p:sp>
        <p:nvSpPr>
          <p:cNvPr id="3" name="Text Placeholder 2"/>
          <p:cNvSpPr>
            <a:spLocks noGrp="1"/>
          </p:cNvSpPr>
          <p:nvPr>
            <p:ph type="body" idx="1"/>
          </p:nvPr>
        </p:nvSpPr>
        <p:spPr>
          <a:xfrm>
            <a:off x="1554481" y="5212080"/>
            <a:ext cx="11531599" cy="1838960"/>
          </a:xfrm>
        </p:spPr>
        <p:txBody>
          <a:bodyPr anchor="ctr">
            <a:normAutofit/>
          </a:bodyPr>
          <a:lstStyle>
            <a:lvl1pPr marL="0" indent="0" algn="ctr">
              <a:buNone/>
              <a:defRPr sz="2400">
                <a:solidFill>
                  <a:schemeClr val="tx1"/>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0B2087-390B-4A16-8109-197D6B455FE0}" type="datetimeFigureOut">
              <a:rPr lang="de-AT" smtClean="0"/>
              <a:t>02.03.2025</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E00B44DB-0F56-45EF-ACEF-37288C187258}" type="slidenum">
              <a:rPr lang="de-AT" smtClean="0"/>
              <a:t>‹#›</a:t>
            </a:fld>
            <a:endParaRPr lang="de-AT"/>
          </a:p>
        </p:txBody>
      </p:sp>
      <p:sp>
        <p:nvSpPr>
          <p:cNvPr id="14" name="TextBox 13"/>
          <p:cNvSpPr txBox="1"/>
          <p:nvPr/>
        </p:nvSpPr>
        <p:spPr>
          <a:xfrm>
            <a:off x="1034416" y="1055953"/>
            <a:ext cx="731520" cy="701731"/>
          </a:xfrm>
          <a:prstGeom prst="rect">
            <a:avLst/>
          </a:prstGeom>
        </p:spPr>
        <p:txBody>
          <a:bodyPr vert="horz" lIns="109728" tIns="54864" rIns="109728" bIns="54864" rtlCol="0" anchor="ctr">
            <a:noAutofit/>
          </a:bodyPr>
          <a:lstStyle/>
          <a:p>
            <a:pPr lvl="0"/>
            <a:r>
              <a:rPr lang="en-US" sz="9600" dirty="0">
                <a:solidFill>
                  <a:schemeClr val="tx1"/>
                </a:solidFill>
                <a:effectLst/>
              </a:rPr>
              <a:t>“</a:t>
            </a:r>
          </a:p>
        </p:txBody>
      </p:sp>
      <p:sp>
        <p:nvSpPr>
          <p:cNvPr id="15" name="TextBox 14"/>
          <p:cNvSpPr txBox="1"/>
          <p:nvPr/>
        </p:nvSpPr>
        <p:spPr>
          <a:xfrm>
            <a:off x="12720320" y="3393444"/>
            <a:ext cx="731520" cy="701731"/>
          </a:xfrm>
          <a:prstGeom prst="rect">
            <a:avLst/>
          </a:prstGeom>
        </p:spPr>
        <p:txBody>
          <a:bodyPr vert="horz" lIns="109728" tIns="54864" rIns="109728" bIns="54864" rtlCol="0" anchor="ctr">
            <a:noAutofit/>
          </a:bodyPr>
          <a:lstStyle/>
          <a:p>
            <a:pPr lvl="0" algn="r"/>
            <a:r>
              <a:rPr lang="en-US" sz="9600" dirty="0">
                <a:solidFill>
                  <a:schemeClr val="tx1"/>
                </a:solidFill>
                <a:effectLst/>
              </a:rPr>
              <a:t>”</a:t>
            </a:r>
          </a:p>
        </p:txBody>
      </p:sp>
      <p:cxnSp>
        <p:nvCxnSpPr>
          <p:cNvPr id="19" name="Straight Connector 18"/>
          <p:cNvCxnSpPr/>
          <p:nvPr/>
        </p:nvCxnSpPr>
        <p:spPr>
          <a:xfrm>
            <a:off x="1675403" y="496823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869358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554482" y="3970297"/>
            <a:ext cx="11531602" cy="1762560"/>
          </a:xfrm>
        </p:spPr>
        <p:txBody>
          <a:bodyPr anchor="b">
            <a:normAutofit/>
          </a:bodyPr>
          <a:lstStyle>
            <a:lvl1pPr algn="l">
              <a:defRPr sz="3840" b="0" cap="none"/>
            </a:lvl1pPr>
          </a:lstStyle>
          <a:p>
            <a:r>
              <a:rPr lang="en-US"/>
              <a:t>Click to edit Master title style</a:t>
            </a:r>
            <a:endParaRPr lang="en-US" dirty="0"/>
          </a:p>
        </p:txBody>
      </p:sp>
      <p:sp>
        <p:nvSpPr>
          <p:cNvPr id="3" name="Text Placeholder 2"/>
          <p:cNvSpPr>
            <a:spLocks noGrp="1"/>
          </p:cNvSpPr>
          <p:nvPr>
            <p:ph type="body" idx="1"/>
          </p:nvPr>
        </p:nvSpPr>
        <p:spPr>
          <a:xfrm>
            <a:off x="1554481" y="5732857"/>
            <a:ext cx="11531602" cy="1032480"/>
          </a:xfrm>
        </p:spPr>
        <p:txBody>
          <a:bodyPr anchor="t">
            <a:normAutofit/>
          </a:bodyPr>
          <a:lstStyle>
            <a:lvl1pPr marL="0" indent="0" algn="l">
              <a:buNone/>
              <a:defRPr sz="2400">
                <a:solidFill>
                  <a:schemeClr val="tx1"/>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0B2087-390B-4A16-8109-197D6B455FE0}" type="datetimeFigureOut">
              <a:rPr lang="de-AT" smtClean="0"/>
              <a:t>02.03.2025</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E00B44DB-0F56-45EF-ACEF-37288C187258}" type="slidenum">
              <a:rPr lang="de-AT" smtClean="0"/>
              <a:t>‹#›</a:t>
            </a:fld>
            <a:endParaRPr lang="de-AT"/>
          </a:p>
        </p:txBody>
      </p:sp>
    </p:spTree>
    <p:extLst>
      <p:ext uri="{BB962C8B-B14F-4D97-AF65-F5344CB8AC3E}">
        <p14:creationId xmlns:p14="http://schemas.microsoft.com/office/powerpoint/2010/main" val="169616373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735455" y="1178558"/>
            <a:ext cx="11155678" cy="2692402"/>
          </a:xfrm>
        </p:spPr>
        <p:txBody>
          <a:bodyPr anchor="ctr">
            <a:normAutofit/>
          </a:bodyPr>
          <a:lstStyle>
            <a:lvl1pPr algn="ctr">
              <a:defRPr sz="384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554481" y="4367174"/>
            <a:ext cx="11531602" cy="1064362"/>
          </a:xfrm>
        </p:spPr>
        <p:txBody>
          <a:bodyPr anchor="b">
            <a:normAutofit/>
          </a:bodyPr>
          <a:lstStyle>
            <a:lvl1pPr marL="0" indent="0" algn="l">
              <a:spcBef>
                <a:spcPts val="0"/>
              </a:spcBef>
              <a:buNone/>
              <a:defRPr sz="2880">
                <a:solidFill>
                  <a:schemeClr val="tx1"/>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554481" y="5435600"/>
            <a:ext cx="11531602" cy="1615440"/>
          </a:xfrm>
        </p:spPr>
        <p:txBody>
          <a:bodyPr anchor="t">
            <a:normAutofit/>
          </a:bodyPr>
          <a:lstStyle>
            <a:lvl1pPr marL="0" indent="0" algn="l">
              <a:buNone/>
              <a:defRPr sz="2160">
                <a:solidFill>
                  <a:schemeClr val="tx1"/>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0B2087-390B-4A16-8109-197D6B455FE0}" type="datetimeFigureOut">
              <a:rPr lang="de-AT" smtClean="0"/>
              <a:t>02.03.2025</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E00B44DB-0F56-45EF-ACEF-37288C187258}" type="slidenum">
              <a:rPr lang="de-AT" smtClean="0"/>
              <a:t>‹#›</a:t>
            </a:fld>
            <a:endParaRPr lang="de-AT"/>
          </a:p>
        </p:txBody>
      </p:sp>
      <p:sp>
        <p:nvSpPr>
          <p:cNvPr id="12" name="TextBox 11"/>
          <p:cNvSpPr txBox="1"/>
          <p:nvPr/>
        </p:nvSpPr>
        <p:spPr>
          <a:xfrm>
            <a:off x="1034416" y="1055953"/>
            <a:ext cx="731520" cy="701731"/>
          </a:xfrm>
          <a:prstGeom prst="rect">
            <a:avLst/>
          </a:prstGeom>
        </p:spPr>
        <p:txBody>
          <a:bodyPr vert="horz" lIns="109728" tIns="54864" rIns="109728" bIns="54864" rtlCol="0" anchor="ctr">
            <a:noAutofit/>
          </a:bodyPr>
          <a:lstStyle/>
          <a:p>
            <a:pPr lvl="0"/>
            <a:r>
              <a:rPr lang="en-US" sz="9600" dirty="0">
                <a:solidFill>
                  <a:schemeClr val="tx1"/>
                </a:solidFill>
                <a:effectLst/>
              </a:rPr>
              <a:t>“</a:t>
            </a:r>
          </a:p>
        </p:txBody>
      </p:sp>
      <p:sp>
        <p:nvSpPr>
          <p:cNvPr id="13" name="TextBox 12"/>
          <p:cNvSpPr txBox="1"/>
          <p:nvPr/>
        </p:nvSpPr>
        <p:spPr>
          <a:xfrm>
            <a:off x="12720320" y="3119113"/>
            <a:ext cx="731520" cy="701731"/>
          </a:xfrm>
          <a:prstGeom prst="rect">
            <a:avLst/>
          </a:prstGeom>
        </p:spPr>
        <p:txBody>
          <a:bodyPr vert="horz" lIns="109728" tIns="54864" rIns="109728" bIns="54864" rtlCol="0" anchor="ctr">
            <a:noAutofit/>
          </a:bodyPr>
          <a:lstStyle/>
          <a:p>
            <a:pPr lvl="0" algn="r"/>
            <a:r>
              <a:rPr lang="en-US" sz="9600" dirty="0">
                <a:solidFill>
                  <a:schemeClr val="tx1"/>
                </a:solidFill>
                <a:effectLst/>
              </a:rPr>
              <a:t>”</a:t>
            </a:r>
          </a:p>
        </p:txBody>
      </p:sp>
      <p:cxnSp>
        <p:nvCxnSpPr>
          <p:cNvPr id="26" name="Straight Connector 25"/>
          <p:cNvCxnSpPr/>
          <p:nvPr/>
        </p:nvCxnSpPr>
        <p:spPr>
          <a:xfrm>
            <a:off x="1675403" y="4114800"/>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916788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554481" y="1178558"/>
            <a:ext cx="11531599" cy="2692402"/>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554481" y="4356201"/>
            <a:ext cx="11531602" cy="1009498"/>
          </a:xfrm>
        </p:spPr>
        <p:txBody>
          <a:bodyPr anchor="b">
            <a:normAutofit/>
          </a:bodyPr>
          <a:lstStyle>
            <a:lvl1pPr marL="0" indent="0" algn="l">
              <a:spcBef>
                <a:spcPts val="0"/>
              </a:spcBef>
              <a:buNone/>
              <a:defRPr sz="3360">
                <a:solidFill>
                  <a:schemeClr val="tx1"/>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554480" y="5364480"/>
            <a:ext cx="11531604" cy="1686560"/>
          </a:xfrm>
        </p:spPr>
        <p:txBody>
          <a:bodyPr anchor="t">
            <a:normAutofit/>
          </a:bodyPr>
          <a:lstStyle>
            <a:lvl1pPr marL="0" indent="0" algn="l">
              <a:buNone/>
              <a:defRPr sz="2160">
                <a:solidFill>
                  <a:schemeClr val="tx1"/>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0B2087-390B-4A16-8109-197D6B455FE0}" type="datetimeFigureOut">
              <a:rPr lang="de-AT" smtClean="0"/>
              <a:t>02.03.2025</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E00B44DB-0F56-45EF-ACEF-37288C187258}" type="slidenum">
              <a:rPr lang="de-AT" smtClean="0"/>
              <a:t>‹#›</a:t>
            </a:fld>
            <a:endParaRPr lang="de-AT"/>
          </a:p>
        </p:txBody>
      </p:sp>
      <p:cxnSp>
        <p:nvCxnSpPr>
          <p:cNvPr id="15" name="Straight Connector 14"/>
          <p:cNvCxnSpPr/>
          <p:nvPr/>
        </p:nvCxnSpPr>
        <p:spPr>
          <a:xfrm>
            <a:off x="1675403" y="4114800"/>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744358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0B2087-390B-4A16-8109-197D6B455FE0}" type="datetimeFigureOut">
              <a:rPr lang="de-AT" smtClean="0"/>
              <a:t>02.03.2025</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E00B44DB-0F56-45EF-ACEF-37288C187258}" type="slidenum">
              <a:rPr lang="de-AT" smtClean="0"/>
              <a:t>‹#›</a:t>
            </a:fld>
            <a:endParaRPr lang="de-AT"/>
          </a:p>
        </p:txBody>
      </p:sp>
      <p:cxnSp>
        <p:nvCxnSpPr>
          <p:cNvPr id="14" name="Straight Connector 13"/>
          <p:cNvCxnSpPr/>
          <p:nvPr/>
        </p:nvCxnSpPr>
        <p:spPr>
          <a:xfrm>
            <a:off x="1675403" y="290575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93121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799228" y="1178558"/>
            <a:ext cx="2269074" cy="58724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54478" y="1178558"/>
            <a:ext cx="8919630" cy="587248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0B2087-390B-4A16-8109-197D6B455FE0}" type="datetimeFigureOut">
              <a:rPr lang="de-AT" smtClean="0"/>
              <a:t>02.03.2025</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E00B44DB-0F56-45EF-ACEF-37288C187258}" type="slidenum">
              <a:rPr lang="de-AT" smtClean="0"/>
              <a:t>‹#›</a:t>
            </a:fld>
            <a:endParaRPr lang="de-AT"/>
          </a:p>
        </p:txBody>
      </p:sp>
      <p:cxnSp>
        <p:nvCxnSpPr>
          <p:cNvPr id="14" name="Straight Connector 13"/>
          <p:cNvCxnSpPr/>
          <p:nvPr/>
        </p:nvCxnSpPr>
        <p:spPr>
          <a:xfrm>
            <a:off x="10636668" y="1188720"/>
            <a:ext cx="0" cy="585216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127482"/>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374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6069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675403" y="290575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0B2087-390B-4A16-8109-197D6B455FE0}" type="datetimeFigureOut">
              <a:rPr lang="de-AT" smtClean="0"/>
              <a:t>02.03.2025</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E00B44DB-0F56-45EF-ACEF-37288C187258}" type="slidenum">
              <a:rPr lang="de-AT" smtClean="0"/>
              <a:t>‹#›</a:t>
            </a:fld>
            <a:endParaRPr lang="de-AT"/>
          </a:p>
        </p:txBody>
      </p:sp>
    </p:spTree>
    <p:extLst>
      <p:ext uri="{BB962C8B-B14F-4D97-AF65-F5344CB8AC3E}">
        <p14:creationId xmlns:p14="http://schemas.microsoft.com/office/powerpoint/2010/main" val="421648703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18083" y="2103127"/>
            <a:ext cx="9790426" cy="2187017"/>
          </a:xfrm>
        </p:spPr>
        <p:txBody>
          <a:bodyPr anchor="b">
            <a:normAutofit/>
          </a:bodyPr>
          <a:lstStyle>
            <a:lvl1pPr algn="ctr">
              <a:defRPr sz="5280" b="0" cap="none"/>
            </a:lvl1pPr>
          </a:lstStyle>
          <a:p>
            <a:r>
              <a:rPr lang="en-US"/>
              <a:t>Click to edit Master title style</a:t>
            </a:r>
            <a:endParaRPr lang="en-US" dirty="0"/>
          </a:p>
        </p:txBody>
      </p:sp>
      <p:sp>
        <p:nvSpPr>
          <p:cNvPr id="3" name="Text Placeholder 2"/>
          <p:cNvSpPr>
            <a:spLocks noGrp="1"/>
          </p:cNvSpPr>
          <p:nvPr>
            <p:ph type="body" idx="1"/>
          </p:nvPr>
        </p:nvSpPr>
        <p:spPr>
          <a:xfrm>
            <a:off x="2418080" y="4615262"/>
            <a:ext cx="9790428" cy="1145456"/>
          </a:xfrm>
        </p:spPr>
        <p:txBody>
          <a:bodyPr anchor="t">
            <a:normAutofit/>
          </a:bodyPr>
          <a:lstStyle>
            <a:lvl1pPr marL="0" indent="0" algn="ctr">
              <a:buNone/>
              <a:defRPr sz="2880">
                <a:solidFill>
                  <a:schemeClr val="tx1"/>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0B2087-390B-4A16-8109-197D6B455FE0}" type="datetimeFigureOut">
              <a:rPr lang="de-AT" smtClean="0"/>
              <a:t>02.03.2025</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E00B44DB-0F56-45EF-ACEF-37288C187258}" type="slidenum">
              <a:rPr lang="de-AT" smtClean="0"/>
              <a:t>‹#›</a:t>
            </a:fld>
            <a:endParaRPr lang="de-AT"/>
          </a:p>
        </p:txBody>
      </p:sp>
      <p:cxnSp>
        <p:nvCxnSpPr>
          <p:cNvPr id="16" name="Straight Connector 15"/>
          <p:cNvCxnSpPr/>
          <p:nvPr/>
        </p:nvCxnSpPr>
        <p:spPr>
          <a:xfrm>
            <a:off x="2415268" y="4452702"/>
            <a:ext cx="979605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814395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675403" y="290575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58138" y="3072384"/>
            <a:ext cx="5661965" cy="397215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417613" y="3072384"/>
            <a:ext cx="5661965" cy="397215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0B2087-390B-4A16-8109-197D6B455FE0}" type="datetimeFigureOut">
              <a:rPr lang="de-AT" smtClean="0"/>
              <a:t>02.03.2025</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E00B44DB-0F56-45EF-ACEF-37288C187258}" type="slidenum">
              <a:rPr lang="de-AT" smtClean="0"/>
              <a:t>‹#›</a:t>
            </a:fld>
            <a:endParaRPr lang="de-AT"/>
          </a:p>
        </p:txBody>
      </p:sp>
    </p:spTree>
    <p:extLst>
      <p:ext uri="{BB962C8B-B14F-4D97-AF65-F5344CB8AC3E}">
        <p14:creationId xmlns:p14="http://schemas.microsoft.com/office/powerpoint/2010/main" val="28030509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554480" y="3190240"/>
            <a:ext cx="5661965" cy="691514"/>
          </a:xfrm>
        </p:spPr>
        <p:txBody>
          <a:bodyPr anchor="b">
            <a:noAutofit/>
          </a:bodyPr>
          <a:lstStyle>
            <a:lvl1pPr marL="0" indent="0">
              <a:spcBef>
                <a:spcPts val="806"/>
              </a:spcBef>
              <a:spcAft>
                <a:spcPts val="720"/>
              </a:spcAft>
              <a:buNone/>
              <a:defRPr sz="3360" b="0">
                <a:solidFill>
                  <a:schemeClr val="accent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1554480" y="3891915"/>
            <a:ext cx="5661965" cy="3159126"/>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416804" y="3190240"/>
            <a:ext cx="5661965" cy="691514"/>
          </a:xfrm>
        </p:spPr>
        <p:txBody>
          <a:bodyPr anchor="b">
            <a:noAutofit/>
          </a:bodyPr>
          <a:lstStyle>
            <a:lvl1pPr marL="0" indent="0">
              <a:spcBef>
                <a:spcPts val="806"/>
              </a:spcBef>
              <a:spcAft>
                <a:spcPts val="720"/>
              </a:spcAft>
              <a:buNone/>
              <a:defRPr sz="3360" b="0">
                <a:solidFill>
                  <a:schemeClr val="accent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7416804" y="3891915"/>
            <a:ext cx="5661965" cy="3159126"/>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0B2087-390B-4A16-8109-197D6B455FE0}" type="datetimeFigureOut">
              <a:rPr lang="de-AT" smtClean="0"/>
              <a:t>02.03.2025</a:t>
            </a:fld>
            <a:endParaRPr lang="de-AT"/>
          </a:p>
        </p:txBody>
      </p:sp>
      <p:sp>
        <p:nvSpPr>
          <p:cNvPr id="8" name="Footer Placeholder 7"/>
          <p:cNvSpPr>
            <a:spLocks noGrp="1"/>
          </p:cNvSpPr>
          <p:nvPr>
            <p:ph type="ftr" sz="quarter" idx="11"/>
          </p:nvPr>
        </p:nvSpPr>
        <p:spPr/>
        <p:txBody>
          <a:bodyPr/>
          <a:lstStyle/>
          <a:p>
            <a:endParaRPr lang="de-AT"/>
          </a:p>
        </p:txBody>
      </p:sp>
      <p:sp>
        <p:nvSpPr>
          <p:cNvPr id="9" name="Slide Number Placeholder 8"/>
          <p:cNvSpPr>
            <a:spLocks noGrp="1"/>
          </p:cNvSpPr>
          <p:nvPr>
            <p:ph type="sldNum" sz="quarter" idx="12"/>
          </p:nvPr>
        </p:nvSpPr>
        <p:spPr/>
        <p:txBody>
          <a:bodyPr/>
          <a:lstStyle/>
          <a:p>
            <a:fld id="{E00B44DB-0F56-45EF-ACEF-37288C187258}" type="slidenum">
              <a:rPr lang="de-AT" smtClean="0"/>
              <a:t>‹#›</a:t>
            </a:fld>
            <a:endParaRPr lang="de-AT"/>
          </a:p>
        </p:txBody>
      </p:sp>
      <p:cxnSp>
        <p:nvCxnSpPr>
          <p:cNvPr id="18" name="Straight Connector 17"/>
          <p:cNvCxnSpPr/>
          <p:nvPr/>
        </p:nvCxnSpPr>
        <p:spPr>
          <a:xfrm>
            <a:off x="1675403" y="290575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188249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0B2087-390B-4A16-8109-197D6B455FE0}" type="datetimeFigureOut">
              <a:rPr lang="de-AT" smtClean="0"/>
              <a:t>02.03.2025</a:t>
            </a:fld>
            <a:endParaRPr lang="de-AT"/>
          </a:p>
        </p:txBody>
      </p:sp>
      <p:sp>
        <p:nvSpPr>
          <p:cNvPr id="4" name="Footer Placeholder 3"/>
          <p:cNvSpPr>
            <a:spLocks noGrp="1"/>
          </p:cNvSpPr>
          <p:nvPr>
            <p:ph type="ftr" sz="quarter" idx="11"/>
          </p:nvPr>
        </p:nvSpPr>
        <p:spPr/>
        <p:txBody>
          <a:bodyPr/>
          <a:lstStyle/>
          <a:p>
            <a:endParaRPr lang="de-AT"/>
          </a:p>
        </p:txBody>
      </p:sp>
      <p:sp>
        <p:nvSpPr>
          <p:cNvPr id="5" name="Slide Number Placeholder 4"/>
          <p:cNvSpPr>
            <a:spLocks noGrp="1"/>
          </p:cNvSpPr>
          <p:nvPr>
            <p:ph type="sldNum" sz="quarter" idx="12"/>
          </p:nvPr>
        </p:nvSpPr>
        <p:spPr/>
        <p:txBody>
          <a:bodyPr/>
          <a:lstStyle/>
          <a:p>
            <a:fld id="{E00B44DB-0F56-45EF-ACEF-37288C187258}" type="slidenum">
              <a:rPr lang="de-AT" smtClean="0"/>
              <a:t>‹#›</a:t>
            </a:fld>
            <a:endParaRPr lang="de-AT"/>
          </a:p>
        </p:txBody>
      </p:sp>
      <p:cxnSp>
        <p:nvCxnSpPr>
          <p:cNvPr id="14" name="Straight Connector 13"/>
          <p:cNvCxnSpPr/>
          <p:nvPr/>
        </p:nvCxnSpPr>
        <p:spPr>
          <a:xfrm>
            <a:off x="1675403" y="290575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381527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0B2087-390B-4A16-8109-197D6B455FE0}" type="datetimeFigureOut">
              <a:rPr lang="de-AT" smtClean="0"/>
              <a:t>02.03.2025</a:t>
            </a:fld>
            <a:endParaRPr lang="de-AT"/>
          </a:p>
        </p:txBody>
      </p:sp>
      <p:sp>
        <p:nvSpPr>
          <p:cNvPr id="3" name="Footer Placeholder 2"/>
          <p:cNvSpPr>
            <a:spLocks noGrp="1"/>
          </p:cNvSpPr>
          <p:nvPr>
            <p:ph type="ftr" sz="quarter" idx="11"/>
          </p:nvPr>
        </p:nvSpPr>
        <p:spPr/>
        <p:txBody>
          <a:bodyPr/>
          <a:lstStyle/>
          <a:p>
            <a:endParaRPr lang="de-AT"/>
          </a:p>
        </p:txBody>
      </p:sp>
      <p:sp>
        <p:nvSpPr>
          <p:cNvPr id="4" name="Slide Number Placeholder 3"/>
          <p:cNvSpPr>
            <a:spLocks noGrp="1"/>
          </p:cNvSpPr>
          <p:nvPr>
            <p:ph type="sldNum" sz="quarter" idx="12"/>
          </p:nvPr>
        </p:nvSpPr>
        <p:spPr/>
        <p:txBody>
          <a:bodyPr/>
          <a:lstStyle/>
          <a:p>
            <a:fld id="{E00B44DB-0F56-45EF-ACEF-37288C187258}" type="slidenum">
              <a:rPr lang="de-AT" smtClean="0"/>
              <a:t>‹#›</a:t>
            </a:fld>
            <a:endParaRPr lang="de-AT"/>
          </a:p>
        </p:txBody>
      </p:sp>
    </p:spTree>
    <p:extLst>
      <p:ext uri="{BB962C8B-B14F-4D97-AF65-F5344CB8AC3E}">
        <p14:creationId xmlns:p14="http://schemas.microsoft.com/office/powerpoint/2010/main" val="81800093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52574" y="1666241"/>
            <a:ext cx="4462146" cy="1645920"/>
          </a:xfrm>
        </p:spPr>
        <p:txBody>
          <a:bodyPr anchor="b">
            <a:normAutofit/>
          </a:bodyPr>
          <a:lstStyle>
            <a:lvl1pPr algn="ctr">
              <a:defRPr sz="2880" b="0"/>
            </a:lvl1pPr>
          </a:lstStyle>
          <a:p>
            <a:r>
              <a:rPr lang="en-US"/>
              <a:t>Click to edit Master title style</a:t>
            </a:r>
            <a:endParaRPr lang="en-US" dirty="0"/>
          </a:p>
        </p:txBody>
      </p:sp>
      <p:sp>
        <p:nvSpPr>
          <p:cNvPr id="3" name="Content Placeholder 2"/>
          <p:cNvSpPr>
            <a:spLocks noGrp="1"/>
          </p:cNvSpPr>
          <p:nvPr>
            <p:ph idx="1"/>
          </p:nvPr>
        </p:nvSpPr>
        <p:spPr>
          <a:xfrm>
            <a:off x="6502402" y="1178558"/>
            <a:ext cx="6563359" cy="5872482"/>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52574" y="3637278"/>
            <a:ext cx="4462146" cy="2926085"/>
          </a:xfrm>
        </p:spPr>
        <p:txBody>
          <a:bodyPr anchor="t">
            <a:normAutofit/>
          </a:bodyPr>
          <a:lstStyle>
            <a:lvl1pPr marL="0" indent="0" algn="ctr">
              <a:buNone/>
              <a:defRPr sz="192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F60B2087-390B-4A16-8109-197D6B455FE0}" type="datetimeFigureOut">
              <a:rPr lang="de-AT" smtClean="0"/>
              <a:t>02.03.2025</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E00B44DB-0F56-45EF-ACEF-37288C187258}" type="slidenum">
              <a:rPr lang="de-AT" smtClean="0"/>
              <a:t>‹#›</a:t>
            </a:fld>
            <a:endParaRPr lang="de-AT"/>
          </a:p>
        </p:txBody>
      </p:sp>
      <p:cxnSp>
        <p:nvCxnSpPr>
          <p:cNvPr id="16" name="Straight Connector 15"/>
          <p:cNvCxnSpPr/>
          <p:nvPr/>
        </p:nvCxnSpPr>
        <p:spPr>
          <a:xfrm>
            <a:off x="1675403" y="3495040"/>
            <a:ext cx="42173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476126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54479" y="2260598"/>
            <a:ext cx="7490179" cy="1645920"/>
          </a:xfrm>
        </p:spPr>
        <p:txBody>
          <a:bodyPr anchor="b">
            <a:normAutofit/>
          </a:bodyPr>
          <a:lstStyle>
            <a:lvl1pPr algn="ctr">
              <a:defRPr sz="336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9713798" y="1249680"/>
            <a:ext cx="3676016" cy="573024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920"/>
            </a:lvl1pPr>
            <a:lvl2pPr marL="548640" indent="0">
              <a:buNone/>
              <a:defRPr sz="1920"/>
            </a:lvl2pPr>
            <a:lvl3pPr marL="1097280" indent="0">
              <a:buNone/>
              <a:defRPr sz="1920"/>
            </a:lvl3pPr>
            <a:lvl4pPr marL="1645920" indent="0">
              <a:buNone/>
              <a:defRPr sz="1920"/>
            </a:lvl4pPr>
            <a:lvl5pPr marL="2194560" indent="0">
              <a:buNone/>
              <a:defRPr sz="1920"/>
            </a:lvl5pPr>
            <a:lvl6pPr marL="2743200" indent="0">
              <a:buNone/>
              <a:defRPr sz="1920"/>
            </a:lvl6pPr>
            <a:lvl7pPr marL="3291840" indent="0">
              <a:buNone/>
              <a:defRPr sz="1920"/>
            </a:lvl7pPr>
            <a:lvl8pPr marL="3840480" indent="0">
              <a:buNone/>
              <a:defRPr sz="1920"/>
            </a:lvl8pPr>
            <a:lvl9pPr marL="4389120" indent="0">
              <a:buNone/>
              <a:defRPr sz="1920"/>
            </a:lvl9pPr>
          </a:lstStyle>
          <a:p>
            <a:r>
              <a:rPr lang="en-US"/>
              <a:t>Click icon to add picture</a:t>
            </a:r>
            <a:endParaRPr lang="en-US" dirty="0"/>
          </a:p>
        </p:txBody>
      </p:sp>
      <p:sp>
        <p:nvSpPr>
          <p:cNvPr id="4" name="Text Placeholder 3"/>
          <p:cNvSpPr>
            <a:spLocks noGrp="1"/>
          </p:cNvSpPr>
          <p:nvPr>
            <p:ph type="body" sz="half" idx="2"/>
          </p:nvPr>
        </p:nvSpPr>
        <p:spPr>
          <a:xfrm>
            <a:off x="1554479" y="3906518"/>
            <a:ext cx="7490179" cy="2194560"/>
          </a:xfrm>
        </p:spPr>
        <p:txBody>
          <a:bodyPr anchor="t">
            <a:normAutofit/>
          </a:bodyPr>
          <a:lstStyle>
            <a:lvl1pPr marL="0" indent="0" algn="ctr">
              <a:buNone/>
              <a:defRPr sz="216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F60B2087-390B-4A16-8109-197D6B455FE0}" type="datetimeFigureOut">
              <a:rPr lang="de-AT" smtClean="0"/>
              <a:t>02.03.2025</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E00B44DB-0F56-45EF-ACEF-37288C187258}" type="slidenum">
              <a:rPr lang="de-AT" smtClean="0"/>
              <a:t>‹#›</a:t>
            </a:fld>
            <a:endParaRPr lang="de-AT"/>
          </a:p>
        </p:txBody>
      </p:sp>
    </p:spTree>
    <p:extLst>
      <p:ext uri="{BB962C8B-B14F-4D97-AF65-F5344CB8AC3E}">
        <p14:creationId xmlns:p14="http://schemas.microsoft.com/office/powerpoint/2010/main" val="61381769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8883" y="0"/>
            <a:ext cx="14675954" cy="8227457"/>
            <a:chOff x="-15736" y="0"/>
            <a:chExt cx="12229962" cy="6856214"/>
          </a:xfrm>
        </p:grpSpPr>
        <p:pic>
          <p:nvPicPr>
            <p:cNvPr id="8" name="Picture 7" descr="HD-PanelContent.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554483" y="1178559"/>
            <a:ext cx="11521435" cy="156464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54481" y="3068319"/>
            <a:ext cx="11521435" cy="3982723"/>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13001" y="7162800"/>
            <a:ext cx="1920240" cy="335280"/>
          </a:xfrm>
          <a:prstGeom prst="rect">
            <a:avLst/>
          </a:prstGeom>
        </p:spPr>
        <p:txBody>
          <a:bodyPr vert="horz" lIns="91440" tIns="45720" rIns="91440" bIns="45720" rtlCol="0" anchor="ctr"/>
          <a:lstStyle>
            <a:lvl1pPr algn="r">
              <a:defRPr sz="1200" b="0" i="0">
                <a:solidFill>
                  <a:schemeClr val="tx1"/>
                </a:solidFill>
                <a:effectLst/>
                <a:latin typeface="+mn-lt"/>
              </a:defRPr>
            </a:lvl1pPr>
          </a:lstStyle>
          <a:p>
            <a:fld id="{F60B2087-390B-4A16-8109-197D6B455FE0}" type="datetimeFigureOut">
              <a:rPr lang="de-AT" smtClean="0"/>
              <a:t>02.03.2025</a:t>
            </a:fld>
            <a:endParaRPr lang="de-AT"/>
          </a:p>
        </p:txBody>
      </p:sp>
      <p:sp>
        <p:nvSpPr>
          <p:cNvPr id="5" name="Footer Placeholder 4"/>
          <p:cNvSpPr>
            <a:spLocks noGrp="1"/>
          </p:cNvSpPr>
          <p:nvPr>
            <p:ph type="ftr" sz="quarter" idx="3"/>
          </p:nvPr>
        </p:nvSpPr>
        <p:spPr>
          <a:xfrm>
            <a:off x="1554481" y="7162800"/>
            <a:ext cx="8767080" cy="335280"/>
          </a:xfrm>
          <a:prstGeom prst="rect">
            <a:avLst/>
          </a:prstGeom>
        </p:spPr>
        <p:txBody>
          <a:bodyPr vert="horz" lIns="91440" tIns="45720" rIns="91440" bIns="45720" rtlCol="0" anchor="ctr"/>
          <a:lstStyle>
            <a:lvl1pPr algn="l">
              <a:defRPr sz="1200" b="0" i="0">
                <a:solidFill>
                  <a:schemeClr val="tx1"/>
                </a:solidFill>
                <a:effectLst/>
                <a:latin typeface="+mn-lt"/>
              </a:defRPr>
            </a:lvl1pPr>
          </a:lstStyle>
          <a:p>
            <a:endParaRPr lang="de-AT"/>
          </a:p>
        </p:txBody>
      </p:sp>
      <p:sp>
        <p:nvSpPr>
          <p:cNvPr id="6" name="Slide Number Placeholder 5"/>
          <p:cNvSpPr>
            <a:spLocks noGrp="1"/>
          </p:cNvSpPr>
          <p:nvPr>
            <p:ph type="sldNum" sz="quarter" idx="4"/>
          </p:nvPr>
        </p:nvSpPr>
        <p:spPr>
          <a:xfrm>
            <a:off x="12424682" y="7162800"/>
            <a:ext cx="651236" cy="335280"/>
          </a:xfrm>
          <a:prstGeom prst="rect">
            <a:avLst/>
          </a:prstGeom>
        </p:spPr>
        <p:txBody>
          <a:bodyPr vert="horz" lIns="91440" tIns="45720" rIns="91440" bIns="45720" rtlCol="0" anchor="ctr"/>
          <a:lstStyle>
            <a:lvl1pPr algn="r">
              <a:defRPr sz="1200" b="0" i="0">
                <a:solidFill>
                  <a:schemeClr val="tx1"/>
                </a:solidFill>
                <a:effectLst/>
                <a:latin typeface="+mn-lt"/>
              </a:defRPr>
            </a:lvl1pPr>
          </a:lstStyle>
          <a:p>
            <a:fld id="{E00B44DB-0F56-45EF-ACEF-37288C187258}" type="slidenum">
              <a:rPr lang="de-AT" smtClean="0"/>
              <a:t>‹#›</a:t>
            </a:fld>
            <a:endParaRPr lang="de-AT"/>
          </a:p>
        </p:txBody>
      </p:sp>
    </p:spTree>
    <p:extLst>
      <p:ext uri="{BB962C8B-B14F-4D97-AF65-F5344CB8AC3E}">
        <p14:creationId xmlns:p14="http://schemas.microsoft.com/office/powerpoint/2010/main" val="21229711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Lst>
  <p:hf sldNum="0" hdr="0" ftr="0" dt="0"/>
  <p:txStyles>
    <p:titleStyle>
      <a:lvl1pPr algn="ctr" defTabSz="548640" rtl="0" eaLnBrk="1" latinLnBrk="0" hangingPunct="1">
        <a:spcBef>
          <a:spcPct val="0"/>
        </a:spcBef>
        <a:buNone/>
        <a:defRPr sz="528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548640" rtl="0" eaLnBrk="1" latinLnBrk="0" hangingPunct="1">
        <a:spcBef>
          <a:spcPct val="20000"/>
        </a:spcBef>
        <a:spcAft>
          <a:spcPts val="720"/>
        </a:spcAft>
        <a:buClr>
          <a:schemeClr val="accent1"/>
        </a:buClr>
        <a:buSzPct val="115000"/>
        <a:buFont typeface="Arial"/>
        <a:buChar char="•"/>
        <a:defRPr sz="2880" kern="1200" cap="none">
          <a:solidFill>
            <a:schemeClr val="tx1">
              <a:lumMod val="85000"/>
              <a:lumOff val="15000"/>
            </a:schemeClr>
          </a:solidFill>
          <a:effectLst/>
          <a:latin typeface="+mn-lt"/>
          <a:ea typeface="+mn-ea"/>
          <a:cs typeface="+mn-cs"/>
        </a:defRPr>
      </a:lvl1pPr>
      <a:lvl2pPr marL="891540" indent="-342900" algn="l" defTabSz="548640" rtl="0" eaLnBrk="1" latinLnBrk="0" hangingPunct="1">
        <a:spcBef>
          <a:spcPct val="20000"/>
        </a:spcBef>
        <a:spcAft>
          <a:spcPts val="72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2pPr>
      <a:lvl3pPr marL="1440180" indent="-342900" algn="l" defTabSz="548640" rtl="0" eaLnBrk="1" latinLnBrk="0" hangingPunct="1">
        <a:spcBef>
          <a:spcPct val="20000"/>
        </a:spcBef>
        <a:spcAft>
          <a:spcPts val="720"/>
        </a:spcAft>
        <a:buClr>
          <a:schemeClr val="accent1"/>
        </a:buClr>
        <a:buSzPct val="115000"/>
        <a:buFont typeface="Arial"/>
        <a:buChar char="•"/>
        <a:defRPr sz="2160" kern="1200" cap="none">
          <a:solidFill>
            <a:schemeClr val="tx1">
              <a:lumMod val="85000"/>
              <a:lumOff val="15000"/>
            </a:schemeClr>
          </a:solidFill>
          <a:effectLst/>
          <a:latin typeface="+mn-lt"/>
          <a:ea typeface="+mn-ea"/>
          <a:cs typeface="+mn-cs"/>
        </a:defRPr>
      </a:lvl3pPr>
      <a:lvl4pPr marL="1851660" indent="-205740" algn="l" defTabSz="548640" rtl="0" eaLnBrk="1" latinLnBrk="0" hangingPunct="1">
        <a:spcBef>
          <a:spcPct val="20000"/>
        </a:spcBef>
        <a:spcAft>
          <a:spcPts val="720"/>
        </a:spcAft>
        <a:buClr>
          <a:schemeClr val="accent1"/>
        </a:buClr>
        <a:buSzPct val="115000"/>
        <a:buFont typeface="Arial"/>
        <a:buChar char="•"/>
        <a:defRPr sz="1920" kern="1200" cap="none">
          <a:solidFill>
            <a:schemeClr val="tx1">
              <a:lumMod val="85000"/>
              <a:lumOff val="15000"/>
            </a:schemeClr>
          </a:solidFill>
          <a:effectLst/>
          <a:latin typeface="+mn-lt"/>
          <a:ea typeface="+mn-ea"/>
          <a:cs typeface="+mn-cs"/>
        </a:defRPr>
      </a:lvl4pPr>
      <a:lvl5pPr marL="2400300" indent="-205740" algn="l" defTabSz="548640" rtl="0" eaLnBrk="1" latinLnBrk="0" hangingPunct="1">
        <a:spcBef>
          <a:spcPct val="20000"/>
        </a:spcBef>
        <a:spcAft>
          <a:spcPts val="720"/>
        </a:spcAft>
        <a:buClr>
          <a:schemeClr val="accent1"/>
        </a:buClr>
        <a:buSzPct val="115000"/>
        <a:buFont typeface="Arial"/>
        <a:buChar char="•"/>
        <a:defRPr sz="1680" kern="1200" cap="none">
          <a:solidFill>
            <a:schemeClr val="tx1">
              <a:lumMod val="85000"/>
              <a:lumOff val="15000"/>
            </a:schemeClr>
          </a:solidFill>
          <a:effectLst/>
          <a:latin typeface="+mn-lt"/>
          <a:ea typeface="+mn-ea"/>
          <a:cs typeface="+mn-cs"/>
        </a:defRPr>
      </a:lvl5pPr>
      <a:lvl6pPr marL="3017520" indent="-274320" algn="l" defTabSz="548640" rtl="0" eaLnBrk="1" latinLnBrk="0" hangingPunct="1">
        <a:spcBef>
          <a:spcPct val="20000"/>
        </a:spcBef>
        <a:spcAft>
          <a:spcPts val="720"/>
        </a:spcAft>
        <a:buClr>
          <a:schemeClr val="accent1"/>
        </a:buClr>
        <a:buSzPct val="115000"/>
        <a:buFont typeface="Arial"/>
        <a:buChar char="•"/>
        <a:defRPr sz="1680" kern="1200" cap="none">
          <a:solidFill>
            <a:schemeClr val="tx1">
              <a:lumMod val="85000"/>
              <a:lumOff val="15000"/>
            </a:schemeClr>
          </a:solidFill>
          <a:effectLst/>
          <a:latin typeface="+mn-lt"/>
          <a:ea typeface="+mn-ea"/>
          <a:cs typeface="+mn-cs"/>
        </a:defRPr>
      </a:lvl6pPr>
      <a:lvl7pPr marL="3566160" indent="-274320" algn="l" defTabSz="548640" rtl="0" eaLnBrk="1" latinLnBrk="0" hangingPunct="1">
        <a:spcBef>
          <a:spcPct val="20000"/>
        </a:spcBef>
        <a:spcAft>
          <a:spcPts val="720"/>
        </a:spcAft>
        <a:buClr>
          <a:schemeClr val="accent1"/>
        </a:buClr>
        <a:buSzPct val="115000"/>
        <a:buFont typeface="Arial"/>
        <a:buChar char="•"/>
        <a:defRPr sz="1680" kern="1200" cap="none">
          <a:solidFill>
            <a:schemeClr val="tx1">
              <a:lumMod val="85000"/>
              <a:lumOff val="15000"/>
            </a:schemeClr>
          </a:solidFill>
          <a:effectLst/>
          <a:latin typeface="+mn-lt"/>
          <a:ea typeface="+mn-ea"/>
          <a:cs typeface="+mn-cs"/>
        </a:defRPr>
      </a:lvl7pPr>
      <a:lvl8pPr marL="4114800" indent="-274320" algn="l" defTabSz="548640" rtl="0" eaLnBrk="1" latinLnBrk="0" hangingPunct="1">
        <a:spcBef>
          <a:spcPct val="20000"/>
        </a:spcBef>
        <a:spcAft>
          <a:spcPts val="720"/>
        </a:spcAft>
        <a:buClr>
          <a:schemeClr val="accent1"/>
        </a:buClr>
        <a:buSzPct val="115000"/>
        <a:buFont typeface="Arial"/>
        <a:buChar char="•"/>
        <a:defRPr sz="1680" kern="1200" cap="none">
          <a:solidFill>
            <a:schemeClr val="tx1">
              <a:lumMod val="85000"/>
              <a:lumOff val="15000"/>
            </a:schemeClr>
          </a:solidFill>
          <a:effectLst/>
          <a:latin typeface="+mn-lt"/>
          <a:ea typeface="+mn-ea"/>
          <a:cs typeface="+mn-cs"/>
        </a:defRPr>
      </a:lvl8pPr>
      <a:lvl9pPr marL="4663440" indent="-274320" algn="l" defTabSz="548640" rtl="0" eaLnBrk="1" latinLnBrk="0" hangingPunct="1">
        <a:spcBef>
          <a:spcPct val="20000"/>
        </a:spcBef>
        <a:spcAft>
          <a:spcPts val="720"/>
        </a:spcAft>
        <a:buClr>
          <a:schemeClr val="accent1"/>
        </a:buClr>
        <a:buSzPct val="115000"/>
        <a:buFont typeface="Arial"/>
        <a:buChar char="•"/>
        <a:defRPr sz="1680" kern="1200" cap="none">
          <a:solidFill>
            <a:schemeClr val="tx1">
              <a:lumMod val="85000"/>
              <a:lumOff val="15000"/>
            </a:schemeClr>
          </a:solidFill>
          <a:effectLst/>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hyperlink" Target="https://studies.in.ua/shpora-hukr/318-61-rozvitok-osvti-v-ukrayin-hh-st.html" TargetMode="External"/><Relationship Id="rId4" Type="http://schemas.openxmlformats.org/officeDocument/2006/relationships/hyperlink" Target="https://geomap.com.ua/uk-uh5/709.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hyperlink" Target="https://www.jstor.org/stable/40871165" TargetMode="External"/><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hyperlink" Target="https://doi.org/10.18524/1815-7459.2019.1.159484" TargetMode="Externa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770021" y="1432823"/>
            <a:ext cx="12813633" cy="2985449"/>
          </a:xfrm>
          <a:prstGeom prst="rect">
            <a:avLst/>
          </a:prstGeom>
          <a:noFill/>
          <a:ln/>
        </p:spPr>
        <p:txBody>
          <a:bodyPr wrap="square" lIns="0" tIns="0" rIns="0" bIns="0" rtlCol="0" anchor="t"/>
          <a:lstStyle/>
          <a:p>
            <a:pPr marL="0" indent="0" algn="ctr">
              <a:lnSpc>
                <a:spcPts val="5550"/>
              </a:lnSpc>
              <a:buNone/>
            </a:pPr>
            <a:r>
              <a:rPr lang="en-US" sz="4450" dirty="0">
                <a:solidFill>
                  <a:srgbClr val="201B18"/>
                </a:solidFill>
                <a:ea typeface="Platypi Medium" pitchFamily="34" charset="-122"/>
                <a:cs typeface="Platypi Medium" pitchFamily="34" charset="-120"/>
              </a:rPr>
              <a:t>“Science and Identity in Ukraine </a:t>
            </a:r>
          </a:p>
          <a:p>
            <a:pPr marL="0" indent="0" algn="ctr">
              <a:lnSpc>
                <a:spcPts val="5550"/>
              </a:lnSpc>
              <a:buNone/>
            </a:pPr>
            <a:r>
              <a:rPr lang="en-US" sz="4450" dirty="0">
                <a:solidFill>
                  <a:srgbClr val="201B18"/>
                </a:solidFill>
                <a:ea typeface="Platypi Medium" pitchFamily="34" charset="-122"/>
                <a:cs typeface="Platypi Medium" pitchFamily="34" charset="-120"/>
              </a:rPr>
              <a:t>(Late 19th – Early 20th Century)”</a:t>
            </a:r>
            <a:endParaRPr lang="en-US" sz="4450" dirty="0"/>
          </a:p>
        </p:txBody>
      </p:sp>
      <p:sp>
        <p:nvSpPr>
          <p:cNvPr id="4" name="Text 1"/>
          <p:cNvSpPr/>
          <p:nvPr/>
        </p:nvSpPr>
        <p:spPr>
          <a:xfrm>
            <a:off x="1046746" y="3535955"/>
            <a:ext cx="12536908" cy="2673072"/>
          </a:xfrm>
          <a:prstGeom prst="rect">
            <a:avLst/>
          </a:prstGeom>
          <a:noFill/>
          <a:ln/>
        </p:spPr>
        <p:txBody>
          <a:bodyPr wrap="square" lIns="0" tIns="0" rIns="0" bIns="0" rtlCol="0" anchor="t"/>
          <a:lstStyle/>
          <a:p>
            <a:pPr marL="0" indent="0">
              <a:lnSpc>
                <a:spcPts val="2850"/>
              </a:lnSpc>
              <a:buNone/>
            </a:pPr>
            <a:r>
              <a:rPr lang="en-US" sz="2800" dirty="0">
                <a:solidFill>
                  <a:srgbClr val="504C49"/>
                </a:solidFill>
                <a:ea typeface="Source Serif Pro" pitchFamily="34" charset="-122"/>
                <a:cs typeface="Source Serif Pro" pitchFamily="34" charset="-120"/>
              </a:rPr>
              <a:t> This presentation explores the debate within the academic sphere regarding the role of science in Ukraine during the late 19th and early 20th centuries. It examines the tension between serving the Ukrainian national cause and remaining supra-national, highlighting the diverse positions held by intellectuals and scholars of the time. We will delve into the perspectives of </a:t>
            </a:r>
            <a:r>
              <a:rPr lang="en-US" sz="2800" dirty="0" err="1">
                <a:solidFill>
                  <a:srgbClr val="504C49"/>
                </a:solidFill>
                <a:ea typeface="Source Serif Pro" pitchFamily="34" charset="-122"/>
                <a:cs typeface="Source Serif Pro" pitchFamily="34" charset="-120"/>
              </a:rPr>
              <a:t>Ukrainophiles</a:t>
            </a:r>
            <a:r>
              <a:rPr lang="en-US" sz="2800" dirty="0">
                <a:solidFill>
                  <a:srgbClr val="504C49"/>
                </a:solidFill>
                <a:ea typeface="Source Serif Pro" pitchFamily="34" charset="-122"/>
                <a:cs typeface="Source Serif Pro" pitchFamily="34" charset="-120"/>
              </a:rPr>
              <a:t>, cosmopolitans, and imperial loyalists, and the impact of scientific societies on nation-building.</a:t>
            </a:r>
            <a:endParaRPr lang="en-US" sz="2800" dirty="0"/>
          </a:p>
        </p:txBody>
      </p:sp>
      <p:sp>
        <p:nvSpPr>
          <p:cNvPr id="5" name="Shape 2"/>
          <p:cNvSpPr/>
          <p:nvPr/>
        </p:nvSpPr>
        <p:spPr>
          <a:xfrm>
            <a:off x="6280190" y="7091601"/>
            <a:ext cx="362903" cy="362903"/>
          </a:xfrm>
          <a:prstGeom prst="roundRect">
            <a:avLst>
              <a:gd name="adj" fmla="val 25194296"/>
            </a:avLst>
          </a:prstGeom>
          <a:noFill/>
          <a:ln w="7620">
            <a:solidFill>
              <a:srgbClr val="FFFFFF"/>
            </a:solidFill>
            <a:prstDash val="solid"/>
          </a:ln>
        </p:spPr>
        <p:txBody>
          <a:bodyPr/>
          <a:lstStyle/>
          <a:p>
            <a:endParaRPr lang="de-AT"/>
          </a:p>
        </p:txBody>
      </p:sp>
      <p:sp>
        <p:nvSpPr>
          <p:cNvPr id="9" name="TextBox 8">
            <a:extLst>
              <a:ext uri="{FF2B5EF4-FFF2-40B4-BE49-F238E27FC236}">
                <a16:creationId xmlns:a16="http://schemas.microsoft.com/office/drawing/2014/main" id="{9635309E-FCF3-170F-B498-F5997177C104}"/>
              </a:ext>
            </a:extLst>
          </p:cNvPr>
          <p:cNvSpPr txBox="1"/>
          <p:nvPr/>
        </p:nvSpPr>
        <p:spPr>
          <a:xfrm>
            <a:off x="11658600" y="6796777"/>
            <a:ext cx="1925054" cy="646331"/>
          </a:xfrm>
          <a:prstGeom prst="rect">
            <a:avLst/>
          </a:prstGeom>
          <a:noFill/>
        </p:spPr>
        <p:txBody>
          <a:bodyPr wrap="square">
            <a:spAutoFit/>
          </a:bodyPr>
          <a:lstStyle/>
          <a:p>
            <a:r>
              <a:rPr lang="en-US" i="1" dirty="0"/>
              <a:t>Prepared by:</a:t>
            </a:r>
          </a:p>
          <a:p>
            <a:r>
              <a:rPr lang="en-US" i="1" dirty="0"/>
              <a:t>Kateryna Zinchenko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8A4CCA-CE5A-3D4A-866A-CE40F89C41F2}"/>
              </a:ext>
            </a:extLst>
          </p:cNvPr>
          <p:cNvSpPr txBox="1"/>
          <p:nvPr/>
        </p:nvSpPr>
        <p:spPr>
          <a:xfrm>
            <a:off x="926431" y="1175928"/>
            <a:ext cx="7315200" cy="5657959"/>
          </a:xfrm>
          <a:prstGeom prst="rect">
            <a:avLst/>
          </a:prstGeom>
          <a:noFill/>
        </p:spPr>
        <p:txBody>
          <a:bodyPr wrap="square">
            <a:spAutoFit/>
          </a:bodyPr>
          <a:lstStyle/>
          <a:p>
            <a:pPr>
              <a:lnSpc>
                <a:spcPct val="107000"/>
              </a:lnSpc>
              <a:spcAft>
                <a:spcPts val="800"/>
              </a:spcAft>
            </a:pPr>
            <a:r>
              <a:rPr lang="en-US" sz="2000" kern="100" dirty="0">
                <a:effectLst/>
                <a:ea typeface="Aptos" panose="020B0004020202020204" pitchFamily="34" charset="0"/>
                <a:cs typeface="Times New Roman" panose="02020603050405020304" pitchFamily="18" charset="0"/>
              </a:rPr>
              <a:t> </a:t>
            </a:r>
            <a:r>
              <a:rPr lang="en-US" sz="2000" b="1" kern="100" dirty="0">
                <a:effectLst/>
                <a:ea typeface="Aptos" panose="020B0004020202020204" pitchFamily="34" charset="0"/>
                <a:cs typeface="Times New Roman" panose="02020603050405020304" pitchFamily="18" charset="0"/>
              </a:rPr>
              <a:t>Ivan </a:t>
            </a:r>
            <a:r>
              <a:rPr lang="en-US" sz="2000" b="1" kern="100" dirty="0" err="1">
                <a:effectLst/>
                <a:ea typeface="Aptos" panose="020B0004020202020204" pitchFamily="34" charset="0"/>
                <a:cs typeface="Times New Roman" panose="02020603050405020304" pitchFamily="18" charset="0"/>
              </a:rPr>
              <a:t>Horbachevsky</a:t>
            </a:r>
            <a:r>
              <a:rPr lang="en-US" sz="2000" b="1" kern="100" dirty="0">
                <a:effectLst/>
                <a:ea typeface="Aptos" panose="020B0004020202020204" pitchFamily="34" charset="0"/>
                <a:cs typeface="Times New Roman" panose="02020603050405020304" pitchFamily="18" charset="0"/>
              </a:rPr>
              <a:t> (1854–1942) – Chemist and Physician</a:t>
            </a:r>
            <a:br>
              <a:rPr lang="en-US" sz="2000" kern="100" dirty="0">
                <a:effectLst/>
                <a:ea typeface="Aptos" panose="020B0004020202020204" pitchFamily="34" charset="0"/>
                <a:cs typeface="Times New Roman" panose="02020603050405020304" pitchFamily="18" charset="0"/>
              </a:rPr>
            </a:br>
            <a:r>
              <a:rPr lang="en-US" sz="2000" kern="100" dirty="0">
                <a:effectLst/>
                <a:ea typeface="Aptos" panose="020B0004020202020204" pitchFamily="34" charset="0"/>
                <a:cs typeface="Times New Roman" panose="02020603050405020304" pitchFamily="18" charset="0"/>
              </a:rPr>
              <a:t>The first scientist in the world to synthesize uric acid (1882), </a:t>
            </a:r>
            <a:r>
              <a:rPr lang="en-US" sz="2000" kern="100" dirty="0" err="1">
                <a:effectLst/>
                <a:ea typeface="Aptos" panose="020B0004020202020204" pitchFamily="34" charset="0"/>
                <a:cs typeface="Times New Roman" panose="02020603050405020304" pitchFamily="18" charset="0"/>
              </a:rPr>
              <a:t>Horbachevsky</a:t>
            </a:r>
            <a:r>
              <a:rPr lang="en-US" sz="2000" kern="100" dirty="0">
                <a:effectLst/>
                <a:ea typeface="Aptos" panose="020B0004020202020204" pitchFamily="34" charset="0"/>
                <a:cs typeface="Times New Roman" panose="02020603050405020304" pitchFamily="18" charset="0"/>
              </a:rPr>
              <a:t> is considered the founder of Ukrainian biochemistry. He was a professor at Charles University in Prague and later served as rector of the Ukrainian Free University (1924–1925). In Austria-Hungary, he held the position of Minister of Health, becoming the first Ukrainian minister in Vienna.</a:t>
            </a:r>
            <a:endParaRPr lang="de-AT" sz="2000" kern="100" dirty="0">
              <a:effectLst/>
              <a:ea typeface="Aptos" panose="020B0004020202020204" pitchFamily="34" charset="0"/>
              <a:cs typeface="Times New Roman" panose="02020603050405020304" pitchFamily="18" charset="0"/>
            </a:endParaRPr>
          </a:p>
          <a:p>
            <a:pPr>
              <a:lnSpc>
                <a:spcPct val="107000"/>
              </a:lnSpc>
              <a:spcAft>
                <a:spcPts val="800"/>
              </a:spcAft>
            </a:pPr>
            <a:r>
              <a:rPr lang="en-US" sz="2000" kern="100" dirty="0">
                <a:effectLst/>
                <a:ea typeface="Aptos" panose="020B0004020202020204" pitchFamily="34" charset="0"/>
                <a:cs typeface="Times New Roman" panose="02020603050405020304" pitchFamily="18" charset="0"/>
              </a:rPr>
              <a:t>Despite living abroad, </a:t>
            </a:r>
            <a:r>
              <a:rPr lang="en-US" sz="2000" kern="100" dirty="0" err="1">
                <a:effectLst/>
                <a:ea typeface="Aptos" panose="020B0004020202020204" pitchFamily="34" charset="0"/>
                <a:cs typeface="Times New Roman" panose="02020603050405020304" pitchFamily="18" charset="0"/>
              </a:rPr>
              <a:t>Horbachevsky</a:t>
            </a:r>
            <a:r>
              <a:rPr lang="en-US" sz="2000" kern="100" dirty="0">
                <a:effectLst/>
                <a:ea typeface="Aptos" panose="020B0004020202020204" pitchFamily="34" charset="0"/>
                <a:cs typeface="Times New Roman" panose="02020603050405020304" pitchFamily="18" charset="0"/>
              </a:rPr>
              <a:t> remained devoted to Ukraine, never abandoning his native language and actively supporting the Ukrainian movement. Contemporaries noted:</a:t>
            </a:r>
            <a:endParaRPr lang="de-AT" sz="2000" kern="100" dirty="0">
              <a:effectLst/>
              <a:ea typeface="Aptos" panose="020B0004020202020204" pitchFamily="34" charset="0"/>
              <a:cs typeface="Times New Roman" panose="02020603050405020304" pitchFamily="18" charset="0"/>
            </a:endParaRPr>
          </a:p>
          <a:p>
            <a:pPr>
              <a:lnSpc>
                <a:spcPct val="107000"/>
              </a:lnSpc>
              <a:spcAft>
                <a:spcPts val="800"/>
              </a:spcAft>
            </a:pPr>
            <a:r>
              <a:rPr lang="en-US" sz="2000" i="1" kern="100" dirty="0">
                <a:effectLst/>
                <a:ea typeface="Aptos" panose="020B0004020202020204" pitchFamily="34" charset="0"/>
                <a:cs typeface="Times New Roman" panose="02020603050405020304" pitchFamily="18" charset="0"/>
              </a:rPr>
              <a:t>"He always felt like a son of Ukrainian land and devoted all his efforts to the elevation and liberation of his people."</a:t>
            </a:r>
            <a:endParaRPr lang="de-AT" sz="2000" kern="100" dirty="0">
              <a:effectLst/>
              <a:ea typeface="Aptos" panose="020B0004020202020204" pitchFamily="34" charset="0"/>
              <a:cs typeface="Times New Roman" panose="02020603050405020304" pitchFamily="18" charset="0"/>
            </a:endParaRPr>
          </a:p>
          <a:p>
            <a:pPr>
              <a:lnSpc>
                <a:spcPct val="107000"/>
              </a:lnSpc>
              <a:spcAft>
                <a:spcPts val="800"/>
              </a:spcAft>
            </a:pPr>
            <a:r>
              <a:rPr lang="en-US" sz="2000" kern="100" dirty="0">
                <a:effectLst/>
                <a:ea typeface="Aptos" panose="020B0004020202020204" pitchFamily="34" charset="0"/>
                <a:cs typeface="Times New Roman" panose="02020603050405020304" pitchFamily="18" charset="0"/>
              </a:rPr>
              <a:t>His dedication to Ukraine also manifested in his scientific work—he compiled the first chemistry textbooks in Ukrainian and contributed to the establishment of Ukrainian scientific departments in Vienna and Prague.</a:t>
            </a:r>
            <a:endParaRPr lang="de-AT" sz="2000" kern="100" dirty="0">
              <a:effectLst/>
              <a:ea typeface="Aptos" panose="020B0004020202020204" pitchFamily="34" charset="0"/>
              <a:cs typeface="Times New Roman" panose="02020603050405020304" pitchFamily="18" charset="0"/>
            </a:endParaRPr>
          </a:p>
        </p:txBody>
      </p:sp>
      <p:pic>
        <p:nvPicPr>
          <p:cNvPr id="5122" name="Picture 2">
            <a:extLst>
              <a:ext uri="{FF2B5EF4-FFF2-40B4-BE49-F238E27FC236}">
                <a16:creationId xmlns:a16="http://schemas.microsoft.com/office/drawing/2014/main" id="{A42F2EE0-DBA0-5BDF-3475-0683FBB443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1020" y="924706"/>
            <a:ext cx="4450181" cy="63801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F4874AC-7BD8-A30D-6D71-6440C68EB55B}"/>
              </a:ext>
            </a:extLst>
          </p:cNvPr>
          <p:cNvSpPr txBox="1"/>
          <p:nvPr/>
        </p:nvSpPr>
        <p:spPr>
          <a:xfrm>
            <a:off x="709864" y="7642791"/>
            <a:ext cx="13920536" cy="507831"/>
          </a:xfrm>
          <a:prstGeom prst="rect">
            <a:avLst/>
          </a:prstGeom>
          <a:noFill/>
        </p:spPr>
        <p:txBody>
          <a:bodyPr wrap="square">
            <a:spAutoFit/>
          </a:bodyPr>
          <a:lstStyle/>
          <a:p>
            <a:r>
              <a:rPr lang="de-AT" sz="900" dirty="0"/>
              <a:t>Ternopil National Medical University. 2024. "</a:t>
            </a:r>
            <a:r>
              <a:rPr lang="uk-UA" sz="900" dirty="0"/>
              <a:t>Повсякчас відчував себе сином української землі" [</a:t>
            </a:r>
            <a:r>
              <a:rPr lang="de-AT" sz="900" dirty="0"/>
              <a:t>Always Felt Like a Son </a:t>
            </a:r>
            <a:r>
              <a:rPr lang="de-AT" sz="900" dirty="0" err="1"/>
              <a:t>of</a:t>
            </a:r>
            <a:r>
              <a:rPr lang="de-AT" sz="900" dirty="0"/>
              <a:t> </a:t>
            </a:r>
            <a:r>
              <a:rPr lang="de-AT" sz="900" dirty="0" err="1"/>
              <a:t>the</a:t>
            </a:r>
            <a:r>
              <a:rPr lang="de-AT" sz="900" dirty="0"/>
              <a:t> </a:t>
            </a:r>
            <a:r>
              <a:rPr lang="de-AT" sz="900" dirty="0" err="1"/>
              <a:t>Ukrainian</a:t>
            </a:r>
            <a:r>
              <a:rPr lang="de-AT" sz="900" dirty="0"/>
              <a:t> Land]. </a:t>
            </a:r>
            <a:r>
              <a:rPr lang="de-AT" sz="900" dirty="0" err="1"/>
              <a:t>Published</a:t>
            </a:r>
            <a:r>
              <a:rPr lang="de-AT" sz="900" dirty="0"/>
              <a:t> March 8, 2024. https://www.tdmu.edu.ua/medychna-akademia/%D0%BF%D0%BE%D0%B2%D1%81%D1%8F%D0%BA%D1%87%D0%B0%D1%81-%D0%B2%D1%96%D0%B4%D1%87%D1%83%D0%B2%D0%B0%D0%B2-%D1%81%D0%B5%D0%B1%D0%B5-%D1%81%D0%B8%D0%BD%D0%BE%D0%BC-%D1%83%D0%BA%D1%80%D0%B0%D1%97%D0%BD/.</a:t>
            </a:r>
          </a:p>
        </p:txBody>
      </p:sp>
    </p:spTree>
    <p:extLst>
      <p:ext uri="{BB962C8B-B14F-4D97-AF65-F5344CB8AC3E}">
        <p14:creationId xmlns:p14="http://schemas.microsoft.com/office/powerpoint/2010/main" val="211770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16A82E-65B3-2635-02A7-71E6314BDD35}"/>
              </a:ext>
            </a:extLst>
          </p:cNvPr>
          <p:cNvSpPr txBox="1"/>
          <p:nvPr/>
        </p:nvSpPr>
        <p:spPr>
          <a:xfrm>
            <a:off x="1034716" y="1501776"/>
            <a:ext cx="7315200" cy="5329601"/>
          </a:xfrm>
          <a:prstGeom prst="rect">
            <a:avLst/>
          </a:prstGeom>
          <a:noFill/>
        </p:spPr>
        <p:txBody>
          <a:bodyPr wrap="square">
            <a:spAutoFit/>
          </a:bodyPr>
          <a:lstStyle/>
          <a:p>
            <a:pPr>
              <a:lnSpc>
                <a:spcPct val="107000"/>
              </a:lnSpc>
              <a:spcAft>
                <a:spcPts val="800"/>
              </a:spcAft>
            </a:pPr>
            <a:r>
              <a:rPr lang="en-US" sz="2000" b="1" kern="100" dirty="0" err="1">
                <a:effectLst/>
                <a:ea typeface="Aptos" panose="020B0004020202020204" pitchFamily="34" charset="0"/>
                <a:cs typeface="Times New Roman" panose="02020603050405020304" pitchFamily="18" charset="0"/>
              </a:rPr>
              <a:t>Ahatanhel</a:t>
            </a:r>
            <a:r>
              <a:rPr lang="en-US" sz="2000" b="1" kern="100" dirty="0">
                <a:effectLst/>
                <a:ea typeface="Aptos" panose="020B0004020202020204" pitchFamily="34" charset="0"/>
                <a:cs typeface="Times New Roman" panose="02020603050405020304" pitchFamily="18" charset="0"/>
              </a:rPr>
              <a:t> </a:t>
            </a:r>
            <a:r>
              <a:rPr lang="en-US" sz="2000" b="1" kern="100" dirty="0" err="1">
                <a:effectLst/>
                <a:ea typeface="Aptos" panose="020B0004020202020204" pitchFamily="34" charset="0"/>
                <a:cs typeface="Times New Roman" panose="02020603050405020304" pitchFamily="18" charset="0"/>
              </a:rPr>
              <a:t>Krymsky</a:t>
            </a:r>
            <a:r>
              <a:rPr lang="en-US" sz="2000" b="1" kern="100" dirty="0">
                <a:effectLst/>
                <a:ea typeface="Aptos" panose="020B0004020202020204" pitchFamily="34" charset="0"/>
                <a:cs typeface="Times New Roman" panose="02020603050405020304" pitchFamily="18" charset="0"/>
              </a:rPr>
              <a:t> (1871–1942) – Linguist and Orientalist</a:t>
            </a:r>
            <a:br>
              <a:rPr lang="en-US" sz="2000" kern="100" dirty="0">
                <a:effectLst/>
                <a:ea typeface="Aptos" panose="020B0004020202020204" pitchFamily="34" charset="0"/>
                <a:cs typeface="Times New Roman" panose="02020603050405020304" pitchFamily="18" charset="0"/>
              </a:rPr>
            </a:br>
            <a:r>
              <a:rPr lang="en-US" sz="2000" kern="100" dirty="0">
                <a:effectLst/>
                <a:ea typeface="Aptos" panose="020B0004020202020204" pitchFamily="34" charset="0"/>
                <a:cs typeface="Times New Roman" panose="02020603050405020304" pitchFamily="18" charset="0"/>
              </a:rPr>
              <a:t>A founding member of the Ukrainian Academy of Sciences in 1918 and its long-time scientific secretary, </a:t>
            </a:r>
            <a:r>
              <a:rPr lang="en-US" sz="2000" kern="100" dirty="0" err="1">
                <a:effectLst/>
                <a:ea typeface="Aptos" panose="020B0004020202020204" pitchFamily="34" charset="0"/>
                <a:cs typeface="Times New Roman" panose="02020603050405020304" pitchFamily="18" charset="0"/>
              </a:rPr>
              <a:t>Krymsky</a:t>
            </a:r>
            <a:r>
              <a:rPr lang="en-US" sz="2000" kern="100" dirty="0">
                <a:effectLst/>
                <a:ea typeface="Aptos" panose="020B0004020202020204" pitchFamily="34" charset="0"/>
                <a:cs typeface="Times New Roman" panose="02020603050405020304" pitchFamily="18" charset="0"/>
              </a:rPr>
              <a:t> was a distinguished scholar in Eastern languages, Islam, and folklore. Born into a family with Tatar and Polish roots, he consciously chose Ukrainian identity. He famously stated:</a:t>
            </a:r>
            <a:endParaRPr lang="de-AT" sz="2000" kern="100" dirty="0">
              <a:effectLst/>
              <a:ea typeface="Aptos" panose="020B0004020202020204" pitchFamily="34" charset="0"/>
              <a:cs typeface="Times New Roman" panose="02020603050405020304" pitchFamily="18" charset="0"/>
            </a:endParaRPr>
          </a:p>
          <a:p>
            <a:pPr>
              <a:lnSpc>
                <a:spcPct val="107000"/>
              </a:lnSpc>
              <a:spcAft>
                <a:spcPts val="800"/>
              </a:spcAft>
            </a:pPr>
            <a:r>
              <a:rPr lang="en-US" sz="2000" i="1" kern="100" dirty="0">
                <a:effectLst/>
                <a:ea typeface="Aptos" panose="020B0004020202020204" pitchFamily="34" charset="0"/>
                <a:cs typeface="Times New Roman" panose="02020603050405020304" pitchFamily="18" charset="0"/>
              </a:rPr>
              <a:t>"Not a drop of Ukrainian blood runs in my veins, yet... I am truly Ukrainian: Ukrainian in spirit, because I live on this land and love it."</a:t>
            </a:r>
            <a:endParaRPr lang="de-AT" sz="2000" kern="100" dirty="0">
              <a:effectLst/>
              <a:ea typeface="Aptos" panose="020B0004020202020204" pitchFamily="34" charset="0"/>
              <a:cs typeface="Times New Roman" panose="02020603050405020304" pitchFamily="18" charset="0"/>
            </a:endParaRPr>
          </a:p>
          <a:p>
            <a:pPr>
              <a:lnSpc>
                <a:spcPct val="107000"/>
              </a:lnSpc>
              <a:spcAft>
                <a:spcPts val="800"/>
              </a:spcAft>
            </a:pPr>
            <a:r>
              <a:rPr lang="en-US" sz="2000" kern="100" dirty="0" err="1">
                <a:effectLst/>
                <a:ea typeface="Aptos" panose="020B0004020202020204" pitchFamily="34" charset="0"/>
                <a:cs typeface="Times New Roman" panose="02020603050405020304" pitchFamily="18" charset="0"/>
              </a:rPr>
              <a:t>Krymsky</a:t>
            </a:r>
            <a:r>
              <a:rPr lang="en-US" sz="2000" kern="100" dirty="0">
                <a:effectLst/>
                <a:ea typeface="Aptos" panose="020B0004020202020204" pitchFamily="34" charset="0"/>
                <a:cs typeface="Times New Roman" panose="02020603050405020304" pitchFamily="18" charset="0"/>
              </a:rPr>
              <a:t> devoted his life to advancing Ukrainian scholarship, developing Ukrainian terminology in Oriental studies, corresponding in Ukrainian, and even teaching the Quran in Ukrainian.</a:t>
            </a:r>
            <a:endParaRPr lang="uk-UA" sz="2000" kern="100" dirty="0">
              <a:effectLst/>
              <a:ea typeface="Aptos" panose="020B0004020202020204" pitchFamily="34" charset="0"/>
              <a:cs typeface="Times New Roman" panose="02020603050405020304" pitchFamily="18" charset="0"/>
            </a:endParaRPr>
          </a:p>
          <a:p>
            <a:pPr>
              <a:lnSpc>
                <a:spcPct val="107000"/>
              </a:lnSpc>
              <a:spcAft>
                <a:spcPts val="800"/>
              </a:spcAft>
            </a:pPr>
            <a:r>
              <a:rPr lang="en-US" sz="2000" kern="100" dirty="0">
                <a:effectLst/>
                <a:ea typeface="Aptos" panose="020B0004020202020204" pitchFamily="34" charset="0"/>
                <a:cs typeface="Times New Roman" panose="02020603050405020304" pitchFamily="18" charset="0"/>
              </a:rPr>
              <a:t>In July 1941, he was arrested, accused of anti-Soviet nationalist activities, and imprisoned in the NKVD prison in </a:t>
            </a:r>
            <a:r>
              <a:rPr lang="en-US" sz="2000" kern="100" dirty="0" err="1">
                <a:effectLst/>
                <a:ea typeface="Aptos" panose="020B0004020202020204" pitchFamily="34" charset="0"/>
                <a:cs typeface="Times New Roman" panose="02020603050405020304" pitchFamily="18" charset="0"/>
              </a:rPr>
              <a:t>Kustanai</a:t>
            </a:r>
            <a:r>
              <a:rPr lang="en-US" sz="2000" kern="100" dirty="0">
                <a:effectLst/>
                <a:ea typeface="Aptos" panose="020B0004020202020204" pitchFamily="34" charset="0"/>
                <a:cs typeface="Times New Roman" panose="02020603050405020304" pitchFamily="18" charset="0"/>
              </a:rPr>
              <a:t> (Kazakhstan). On January 25, 1942, the scientist and poet died in the prison infirmary.</a:t>
            </a:r>
            <a:endParaRPr lang="de-AT" sz="2000" kern="100" dirty="0">
              <a:effectLst/>
              <a:ea typeface="Aptos" panose="020B0004020202020204" pitchFamily="34" charset="0"/>
              <a:cs typeface="Times New Roman" panose="02020603050405020304" pitchFamily="18" charset="0"/>
            </a:endParaRPr>
          </a:p>
        </p:txBody>
      </p:sp>
      <p:pic>
        <p:nvPicPr>
          <p:cNvPr id="6152" name="Picture 8">
            <a:extLst>
              <a:ext uri="{FF2B5EF4-FFF2-40B4-BE49-F238E27FC236}">
                <a16:creationId xmlns:a16="http://schemas.microsoft.com/office/drawing/2014/main" id="{396D118B-F0CB-1816-ED5C-95A98B8772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5330" y="962527"/>
            <a:ext cx="4088565" cy="636298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E6FB096-572E-0251-6612-FED4B14592B3}"/>
              </a:ext>
            </a:extLst>
          </p:cNvPr>
          <p:cNvSpPr txBox="1"/>
          <p:nvPr/>
        </p:nvSpPr>
        <p:spPr>
          <a:xfrm>
            <a:off x="553453" y="7762762"/>
            <a:ext cx="14317578" cy="400110"/>
          </a:xfrm>
          <a:prstGeom prst="rect">
            <a:avLst/>
          </a:prstGeom>
          <a:noFill/>
        </p:spPr>
        <p:txBody>
          <a:bodyPr wrap="square">
            <a:spAutoFit/>
          </a:bodyPr>
          <a:lstStyle/>
          <a:p>
            <a:r>
              <a:rPr lang="de-AT" sz="1000" dirty="0"/>
              <a:t>Orlova, Halyna. 2023. "‘</a:t>
            </a:r>
            <a:r>
              <a:rPr lang="uk-UA" sz="1000" dirty="0"/>
              <a:t>Мушу бути українофілом’: дивовижна історія Агатангела Кримського" [‘</a:t>
            </a:r>
            <a:r>
              <a:rPr lang="de-AT" sz="1000" dirty="0"/>
              <a:t>I </a:t>
            </a:r>
            <a:r>
              <a:rPr lang="de-AT" sz="1000" dirty="0" err="1"/>
              <a:t>Must</a:t>
            </a:r>
            <a:r>
              <a:rPr lang="de-AT" sz="1000" dirty="0"/>
              <a:t> Be a </a:t>
            </a:r>
            <a:r>
              <a:rPr lang="de-AT" sz="1000" dirty="0" err="1"/>
              <a:t>Ukrainophile</a:t>
            </a:r>
            <a:r>
              <a:rPr lang="de-AT" sz="1000" dirty="0"/>
              <a:t>’: The </a:t>
            </a:r>
            <a:r>
              <a:rPr lang="de-AT" sz="1000" dirty="0" err="1"/>
              <a:t>Amazing</a:t>
            </a:r>
            <a:r>
              <a:rPr lang="de-AT" sz="1000" dirty="0"/>
              <a:t> Story </a:t>
            </a:r>
            <a:r>
              <a:rPr lang="de-AT" sz="1000" dirty="0" err="1"/>
              <a:t>of</a:t>
            </a:r>
            <a:r>
              <a:rPr lang="de-AT" sz="1000" dirty="0"/>
              <a:t> </a:t>
            </a:r>
            <a:r>
              <a:rPr lang="de-AT" sz="1000" dirty="0" err="1"/>
              <a:t>Ahatanhel</a:t>
            </a:r>
            <a:r>
              <a:rPr lang="de-AT" sz="1000" dirty="0"/>
              <a:t> </a:t>
            </a:r>
            <a:r>
              <a:rPr lang="de-AT" sz="1000" dirty="0" err="1"/>
              <a:t>Krymskyi</a:t>
            </a:r>
            <a:r>
              <a:rPr lang="de-AT" sz="1000" dirty="0"/>
              <a:t>]. Litopys.info, </a:t>
            </a:r>
            <a:r>
              <a:rPr lang="de-AT" sz="1000" dirty="0" err="1"/>
              <a:t>July</a:t>
            </a:r>
            <a:r>
              <a:rPr lang="de-AT" sz="1000" dirty="0"/>
              <a:t> 19, 2023. https://litopys.info/articles/mushu-buty-ukrayinofilom-dyvovyzhna-istoriya-agatangela-krymskogo-galyna-orlova/.</a:t>
            </a:r>
          </a:p>
        </p:txBody>
      </p:sp>
    </p:spTree>
    <p:extLst>
      <p:ext uri="{BB962C8B-B14F-4D97-AF65-F5344CB8AC3E}">
        <p14:creationId xmlns:p14="http://schemas.microsoft.com/office/powerpoint/2010/main" val="2983149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531840-87C2-D728-EDB0-8FBBAE318A6E}"/>
              </a:ext>
            </a:extLst>
          </p:cNvPr>
          <p:cNvSpPr txBox="1"/>
          <p:nvPr/>
        </p:nvSpPr>
        <p:spPr>
          <a:xfrm>
            <a:off x="854241" y="1580009"/>
            <a:ext cx="7904747" cy="5329601"/>
          </a:xfrm>
          <a:prstGeom prst="rect">
            <a:avLst/>
          </a:prstGeom>
          <a:noFill/>
        </p:spPr>
        <p:txBody>
          <a:bodyPr wrap="square">
            <a:spAutoFit/>
          </a:bodyPr>
          <a:lstStyle/>
          <a:p>
            <a:pPr>
              <a:lnSpc>
                <a:spcPct val="107000"/>
              </a:lnSpc>
              <a:spcAft>
                <a:spcPts val="800"/>
              </a:spcAft>
            </a:pPr>
            <a:r>
              <a:rPr lang="en-US" sz="2000" b="1" kern="100" dirty="0" err="1">
                <a:effectLst/>
                <a:ea typeface="Aptos" panose="020B0004020202020204" pitchFamily="34" charset="0"/>
                <a:cs typeface="Times New Roman" panose="02020603050405020304" pitchFamily="18" charset="0"/>
              </a:rPr>
              <a:t>Fedir</a:t>
            </a:r>
            <a:r>
              <a:rPr lang="en-US" sz="2000" b="1" kern="100" dirty="0">
                <a:effectLst/>
                <a:ea typeface="Aptos" panose="020B0004020202020204" pitchFamily="34" charset="0"/>
                <a:cs typeface="Times New Roman" panose="02020603050405020304" pitchFamily="18" charset="0"/>
              </a:rPr>
              <a:t> Vovk (1847–1918) – Anthropologist, Ethnographer, Archaeologist</a:t>
            </a:r>
            <a:br>
              <a:rPr lang="en-US" sz="2000" kern="100" dirty="0">
                <a:effectLst/>
                <a:ea typeface="Aptos" panose="020B0004020202020204" pitchFamily="34" charset="0"/>
                <a:cs typeface="Times New Roman" panose="02020603050405020304" pitchFamily="18" charset="0"/>
              </a:rPr>
            </a:br>
            <a:r>
              <a:rPr lang="en-US" sz="2000" kern="100" dirty="0">
                <a:effectLst/>
                <a:ea typeface="Aptos" panose="020B0004020202020204" pitchFamily="34" charset="0"/>
                <a:cs typeface="Times New Roman" panose="02020603050405020304" pitchFamily="18" charset="0"/>
              </a:rPr>
              <a:t>Vovk spent 26 years in exile in Switzerland and France due to persecution by the Russian imperial government. There, he became a renowned anthropologist. Returning to the Russian Empire in 1905, he led the NTSH Ethnographic Commission in Lviv.</a:t>
            </a:r>
            <a:endParaRPr lang="de-AT" sz="2000" kern="100" dirty="0">
              <a:effectLst/>
              <a:ea typeface="Aptos" panose="020B0004020202020204" pitchFamily="34" charset="0"/>
              <a:cs typeface="Times New Roman" panose="02020603050405020304" pitchFamily="18" charset="0"/>
            </a:endParaRPr>
          </a:p>
          <a:p>
            <a:pPr>
              <a:lnSpc>
                <a:spcPct val="107000"/>
              </a:lnSpc>
              <a:spcAft>
                <a:spcPts val="800"/>
              </a:spcAft>
            </a:pPr>
            <a:r>
              <a:rPr lang="en-US" sz="2000" kern="100" dirty="0">
                <a:effectLst/>
                <a:ea typeface="Aptos" panose="020B0004020202020204" pitchFamily="34" charset="0"/>
                <a:cs typeface="Times New Roman" panose="02020603050405020304" pitchFamily="18" charset="0"/>
              </a:rPr>
              <a:t>Vovk conducted the first systematic anthropological studies of Ukrainians, proving their distinctiveness from neighboring peoples, thereby refuting the theory of a "unified Russian people." His work helped integrate Ukrainian science into the European academic world. Historian </a:t>
            </a:r>
            <a:r>
              <a:rPr lang="en-US" sz="2000" kern="100" dirty="0" err="1">
                <a:effectLst/>
                <a:ea typeface="Aptos" panose="020B0004020202020204" pitchFamily="34" charset="0"/>
                <a:cs typeface="Times New Roman" panose="02020603050405020304" pitchFamily="18" charset="0"/>
              </a:rPr>
              <a:t>Levko</a:t>
            </a:r>
            <a:r>
              <a:rPr lang="en-US" sz="2000" kern="100" dirty="0">
                <a:effectLst/>
                <a:ea typeface="Aptos" panose="020B0004020202020204" pitchFamily="34" charset="0"/>
                <a:cs typeface="Times New Roman" panose="02020603050405020304" pitchFamily="18" charset="0"/>
              </a:rPr>
              <a:t> </a:t>
            </a:r>
            <a:r>
              <a:rPr lang="en-US" sz="2000" kern="100" dirty="0" err="1">
                <a:effectLst/>
                <a:ea typeface="Aptos" panose="020B0004020202020204" pitchFamily="34" charset="0"/>
                <a:cs typeface="Times New Roman" panose="02020603050405020304" pitchFamily="18" charset="0"/>
              </a:rPr>
              <a:t>Chykalenko</a:t>
            </a:r>
            <a:r>
              <a:rPr lang="en-US" sz="2000" kern="100" dirty="0">
                <a:effectLst/>
                <a:ea typeface="Aptos" panose="020B0004020202020204" pitchFamily="34" charset="0"/>
                <a:cs typeface="Times New Roman" panose="02020603050405020304" pitchFamily="18" charset="0"/>
              </a:rPr>
              <a:t> described his contribution as follows:</a:t>
            </a:r>
            <a:endParaRPr lang="de-AT" sz="2000" kern="100" dirty="0">
              <a:effectLst/>
              <a:ea typeface="Aptos" panose="020B0004020202020204" pitchFamily="34" charset="0"/>
              <a:cs typeface="Times New Roman" panose="02020603050405020304" pitchFamily="18" charset="0"/>
            </a:endParaRPr>
          </a:p>
          <a:p>
            <a:pPr>
              <a:lnSpc>
                <a:spcPct val="107000"/>
              </a:lnSpc>
              <a:spcAft>
                <a:spcPts val="800"/>
              </a:spcAft>
            </a:pPr>
            <a:r>
              <a:rPr lang="en-US" sz="2000" i="1" kern="100" dirty="0">
                <a:effectLst/>
                <a:ea typeface="Aptos" panose="020B0004020202020204" pitchFamily="34" charset="0"/>
                <a:cs typeface="Times New Roman" panose="02020603050405020304" pitchFamily="18" charset="0"/>
              </a:rPr>
              <a:t>"</a:t>
            </a:r>
            <a:r>
              <a:rPr lang="en-US" sz="2000" i="1" kern="100" dirty="0" err="1">
                <a:effectLst/>
                <a:ea typeface="Aptos" panose="020B0004020202020204" pitchFamily="34" charset="0"/>
                <a:cs typeface="Times New Roman" panose="02020603050405020304" pitchFamily="18" charset="0"/>
              </a:rPr>
              <a:t>Fedir</a:t>
            </a:r>
            <a:r>
              <a:rPr lang="en-US" sz="2000" i="1" kern="100" dirty="0">
                <a:effectLst/>
                <a:ea typeface="Aptos" panose="020B0004020202020204" pitchFamily="34" charset="0"/>
                <a:cs typeface="Times New Roman" panose="02020603050405020304" pitchFamily="18" charset="0"/>
              </a:rPr>
              <a:t> </a:t>
            </a:r>
            <a:r>
              <a:rPr lang="en-US" sz="2000" i="1" kern="100" dirty="0" err="1">
                <a:effectLst/>
                <a:ea typeface="Aptos" panose="020B0004020202020204" pitchFamily="34" charset="0"/>
                <a:cs typeface="Times New Roman" panose="02020603050405020304" pitchFamily="18" charset="0"/>
              </a:rPr>
              <a:t>Kindratovych</a:t>
            </a:r>
            <a:r>
              <a:rPr lang="en-US" sz="2000" i="1" kern="100" dirty="0">
                <a:effectLst/>
                <a:ea typeface="Aptos" panose="020B0004020202020204" pitchFamily="34" charset="0"/>
                <a:cs typeface="Times New Roman" panose="02020603050405020304" pitchFamily="18" charset="0"/>
              </a:rPr>
              <a:t> Vovk, though always mentally and emotionally in Ukraine, took on the difficult mission of linking Ukrainian science with French science, becoming... a bridge through which the scientific ideas of Western Europe reached us and vice versa."</a:t>
            </a:r>
            <a:endParaRPr lang="de-AT" sz="2000" kern="100" dirty="0">
              <a:effectLst/>
              <a:ea typeface="Aptos" panose="020B0004020202020204" pitchFamily="34" charset="0"/>
              <a:cs typeface="Times New Roman" panose="02020603050405020304" pitchFamily="18" charset="0"/>
            </a:endParaRPr>
          </a:p>
          <a:p>
            <a:pPr>
              <a:lnSpc>
                <a:spcPct val="107000"/>
              </a:lnSpc>
              <a:spcAft>
                <a:spcPts val="800"/>
              </a:spcAft>
            </a:pPr>
            <a:r>
              <a:rPr lang="en-US" sz="2000" kern="100" dirty="0">
                <a:effectLst/>
                <a:ea typeface="Aptos" panose="020B0004020202020204" pitchFamily="34" charset="0"/>
                <a:cs typeface="Times New Roman" panose="02020603050405020304" pitchFamily="18" charset="0"/>
              </a:rPr>
              <a:t>This characterization highlights Vovk’s patriotic mission: to work for Ukraine even while abroad and to introduce the world to Ukrainian culture.</a:t>
            </a:r>
            <a:endParaRPr lang="de-AT" sz="2000" kern="100" dirty="0">
              <a:effectLst/>
              <a:ea typeface="Aptos" panose="020B0004020202020204" pitchFamily="34" charset="0"/>
              <a:cs typeface="Times New Roman" panose="02020603050405020304" pitchFamily="18" charset="0"/>
            </a:endParaRPr>
          </a:p>
        </p:txBody>
      </p:sp>
      <p:pic>
        <p:nvPicPr>
          <p:cNvPr id="7176" name="Picture 8">
            <a:extLst>
              <a:ext uri="{FF2B5EF4-FFF2-40B4-BE49-F238E27FC236}">
                <a16:creationId xmlns:a16="http://schemas.microsoft.com/office/drawing/2014/main" id="{A97B2745-C11F-1C45-3869-260E230F9F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7273" y="1034341"/>
            <a:ext cx="4523874" cy="61609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46BE336-DD89-D583-675B-C020826781B1}"/>
              </a:ext>
            </a:extLst>
          </p:cNvPr>
          <p:cNvSpPr txBox="1"/>
          <p:nvPr/>
        </p:nvSpPr>
        <p:spPr>
          <a:xfrm>
            <a:off x="681791" y="7844589"/>
            <a:ext cx="13451304" cy="246221"/>
          </a:xfrm>
          <a:prstGeom prst="rect">
            <a:avLst/>
          </a:prstGeom>
          <a:noFill/>
        </p:spPr>
        <p:txBody>
          <a:bodyPr wrap="square">
            <a:spAutoFit/>
          </a:bodyPr>
          <a:lstStyle/>
          <a:p>
            <a:r>
              <a:rPr lang="en-US" sz="1000" dirty="0" err="1"/>
              <a:t>Bondaruk</a:t>
            </a:r>
            <a:r>
              <a:rPr lang="en-US" sz="1000" dirty="0"/>
              <a:t>, Lesia. 2024. "</a:t>
            </a:r>
            <a:r>
              <a:rPr lang="en-US" sz="1000" dirty="0" err="1"/>
              <a:t>Fedir</a:t>
            </a:r>
            <a:r>
              <a:rPr lang="en-US" sz="1000" dirty="0"/>
              <a:t> Vovk: The Anthropologist Who Debunked the Theory of ‘The Merging of Three Nations.’" History Rayon, March 17, 2024. https://history.rayon.in.ua/topics/687907-fedir-vovk-antropolog-yakiy-ruynuvav-teoriyu-zlittya-trokh-narodiv.</a:t>
            </a:r>
            <a:endParaRPr lang="de-AT" sz="1000" dirty="0"/>
          </a:p>
        </p:txBody>
      </p:sp>
    </p:spTree>
    <p:extLst>
      <p:ext uri="{BB962C8B-B14F-4D97-AF65-F5344CB8AC3E}">
        <p14:creationId xmlns:p14="http://schemas.microsoft.com/office/powerpoint/2010/main" val="2660559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19B2DC-AD21-8CFC-CEE7-FD1C71037586}"/>
              </a:ext>
            </a:extLst>
          </p:cNvPr>
          <p:cNvSpPr txBox="1"/>
          <p:nvPr/>
        </p:nvSpPr>
        <p:spPr>
          <a:xfrm>
            <a:off x="1046748" y="1614660"/>
            <a:ext cx="7315200" cy="5000280"/>
          </a:xfrm>
          <a:prstGeom prst="rect">
            <a:avLst/>
          </a:prstGeom>
          <a:noFill/>
        </p:spPr>
        <p:txBody>
          <a:bodyPr wrap="square">
            <a:spAutoFit/>
          </a:bodyPr>
          <a:lstStyle/>
          <a:p>
            <a:pPr>
              <a:lnSpc>
                <a:spcPct val="107000"/>
              </a:lnSpc>
              <a:spcAft>
                <a:spcPts val="800"/>
              </a:spcAft>
            </a:pPr>
            <a:r>
              <a:rPr lang="en-US" sz="2000" b="1" kern="100" dirty="0">
                <a:effectLst/>
                <a:ea typeface="Aptos" panose="020B0004020202020204" pitchFamily="34" charset="0"/>
                <a:cs typeface="Times New Roman" panose="02020603050405020304" pitchFamily="18" charset="0"/>
              </a:rPr>
              <a:t>Stepan Rudnytsky (1877–1937) – Geographer and Cartographer</a:t>
            </a:r>
            <a:br>
              <a:rPr lang="en-US" sz="2000" kern="100" dirty="0">
                <a:effectLst/>
                <a:ea typeface="Aptos" panose="020B0004020202020204" pitchFamily="34" charset="0"/>
                <a:cs typeface="Times New Roman" panose="02020603050405020304" pitchFamily="18" charset="0"/>
              </a:rPr>
            </a:br>
            <a:r>
              <a:rPr lang="en-US" sz="2000" kern="100" dirty="0">
                <a:effectLst/>
                <a:ea typeface="Aptos" panose="020B0004020202020204" pitchFamily="34" charset="0"/>
                <a:cs typeface="Times New Roman" panose="02020603050405020304" pitchFamily="18" charset="0"/>
              </a:rPr>
              <a:t>The founder of Ukrainian scientific geography, Rudnytsky was a professor at Lviv University. From 1920, he worked in Vienna and Prague, and in 1926, he became an academician of the All-Ukrainian Academy of Sciences in Kyiv. He was the first to present Ukraine as a distinct geographical and geopolitical entity in European scholarship.</a:t>
            </a:r>
            <a:endParaRPr lang="de-AT" sz="2000" kern="100" dirty="0">
              <a:effectLst/>
              <a:ea typeface="Aptos" panose="020B0004020202020204" pitchFamily="34" charset="0"/>
              <a:cs typeface="Times New Roman" panose="02020603050405020304" pitchFamily="18" charset="0"/>
            </a:endParaRPr>
          </a:p>
          <a:p>
            <a:pPr>
              <a:lnSpc>
                <a:spcPct val="107000"/>
              </a:lnSpc>
              <a:spcAft>
                <a:spcPts val="800"/>
              </a:spcAft>
            </a:pPr>
            <a:r>
              <a:rPr lang="en-US" sz="2000" kern="100" dirty="0">
                <a:effectLst/>
                <a:ea typeface="Aptos" panose="020B0004020202020204" pitchFamily="34" charset="0"/>
                <a:cs typeface="Times New Roman" panose="02020603050405020304" pitchFamily="18" charset="0"/>
              </a:rPr>
              <a:t>In his works </a:t>
            </a:r>
            <a:r>
              <a:rPr lang="en-US" sz="2000" i="1" kern="100" dirty="0">
                <a:effectLst/>
                <a:ea typeface="Aptos" panose="020B0004020202020204" pitchFamily="34" charset="0"/>
                <a:cs typeface="Times New Roman" panose="02020603050405020304" pitchFamily="18" charset="0"/>
              </a:rPr>
              <a:t>"Survey of Ukraine's Territory" (1905)</a:t>
            </a:r>
            <a:r>
              <a:rPr lang="en-US" sz="2000" kern="100" dirty="0">
                <a:effectLst/>
                <a:ea typeface="Aptos" panose="020B0004020202020204" pitchFamily="34" charset="0"/>
                <a:cs typeface="Times New Roman" panose="02020603050405020304" pitchFamily="18" charset="0"/>
              </a:rPr>
              <a:t> and </a:t>
            </a:r>
            <a:r>
              <a:rPr lang="en-US" sz="2000" i="1" kern="100" dirty="0">
                <a:effectLst/>
                <a:ea typeface="Aptos" panose="020B0004020202020204" pitchFamily="34" charset="0"/>
                <a:cs typeface="Times New Roman" panose="02020603050405020304" pitchFamily="18" charset="0"/>
              </a:rPr>
              <a:t>"Why We Want an Independent Ukraine" (1915)</a:t>
            </a:r>
            <a:r>
              <a:rPr lang="en-US" sz="2000" kern="100" dirty="0">
                <a:effectLst/>
                <a:ea typeface="Aptos" panose="020B0004020202020204" pitchFamily="34" charset="0"/>
                <a:cs typeface="Times New Roman" panose="02020603050405020304" pitchFamily="18" charset="0"/>
              </a:rPr>
              <a:t>, he justified the necessity of Ukrainian statehood from both a geographical and national perspective. Rudnytsky emphasized that without statehood, a nation was doomed:</a:t>
            </a:r>
            <a:endParaRPr lang="de-AT" sz="2000" kern="100" dirty="0">
              <a:effectLst/>
              <a:ea typeface="Aptos" panose="020B0004020202020204" pitchFamily="34" charset="0"/>
              <a:cs typeface="Times New Roman" panose="02020603050405020304" pitchFamily="18" charset="0"/>
            </a:endParaRPr>
          </a:p>
          <a:p>
            <a:pPr>
              <a:lnSpc>
                <a:spcPct val="107000"/>
              </a:lnSpc>
              <a:spcAft>
                <a:spcPts val="800"/>
              </a:spcAft>
            </a:pPr>
            <a:r>
              <a:rPr lang="en-US" sz="2000" i="1" kern="100" dirty="0">
                <a:effectLst/>
                <a:ea typeface="Aptos" panose="020B0004020202020204" pitchFamily="34" charset="0"/>
                <a:cs typeface="Times New Roman" panose="02020603050405020304" pitchFamily="18" charset="0"/>
              </a:rPr>
              <a:t>"Without an independent democratic national state, conditions arise for the political, economic, and cultural oppression of one people by another."</a:t>
            </a:r>
            <a:endParaRPr lang="de-AT" sz="2000" kern="100" dirty="0">
              <a:effectLst/>
              <a:ea typeface="Aptos" panose="020B0004020202020204" pitchFamily="34" charset="0"/>
              <a:cs typeface="Times New Roman" panose="02020603050405020304" pitchFamily="18" charset="0"/>
            </a:endParaRPr>
          </a:p>
          <a:p>
            <a:pPr>
              <a:lnSpc>
                <a:spcPct val="107000"/>
              </a:lnSpc>
              <a:spcAft>
                <a:spcPts val="800"/>
              </a:spcAft>
            </a:pPr>
            <a:r>
              <a:rPr lang="en-US" sz="2000" kern="100" dirty="0">
                <a:effectLst/>
                <a:ea typeface="Aptos" panose="020B0004020202020204" pitchFamily="34" charset="0"/>
                <a:cs typeface="Times New Roman" panose="02020603050405020304" pitchFamily="18" charset="0"/>
              </a:rPr>
              <a:t>For his pro-Ukrainian stance, Rudnytsky was repressed during Soviet rule and was executed in 1937.</a:t>
            </a:r>
            <a:r>
              <a:rPr lang="uk-UA" sz="2000" kern="100" dirty="0">
                <a:effectLst/>
                <a:ea typeface="Aptos" panose="020B0004020202020204" pitchFamily="34" charset="0"/>
                <a:cs typeface="Times New Roman" panose="02020603050405020304" pitchFamily="18" charset="0"/>
              </a:rPr>
              <a:t> </a:t>
            </a:r>
            <a:endParaRPr lang="de-AT" sz="2000" kern="100" dirty="0">
              <a:effectLst/>
              <a:ea typeface="Aptos" panose="020B0004020202020204" pitchFamily="34" charset="0"/>
              <a:cs typeface="Times New Roman" panose="02020603050405020304" pitchFamily="18" charset="0"/>
            </a:endParaRPr>
          </a:p>
        </p:txBody>
      </p:sp>
      <p:pic>
        <p:nvPicPr>
          <p:cNvPr id="8194" name="Picture 2">
            <a:extLst>
              <a:ext uri="{FF2B5EF4-FFF2-40B4-BE49-F238E27FC236}">
                <a16:creationId xmlns:a16="http://schemas.microsoft.com/office/drawing/2014/main" id="{FC3B112E-11FF-AC88-0A06-C3DDBE0B0B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1179" y="900458"/>
            <a:ext cx="4432384" cy="64516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9581332-356C-AF52-B9C2-999ACCAA2777}"/>
              </a:ext>
            </a:extLst>
          </p:cNvPr>
          <p:cNvSpPr txBox="1"/>
          <p:nvPr/>
        </p:nvSpPr>
        <p:spPr>
          <a:xfrm>
            <a:off x="717885" y="7685583"/>
            <a:ext cx="13463336" cy="246221"/>
          </a:xfrm>
          <a:prstGeom prst="rect">
            <a:avLst/>
          </a:prstGeom>
          <a:noFill/>
        </p:spPr>
        <p:txBody>
          <a:bodyPr wrap="square">
            <a:spAutoFit/>
          </a:bodyPr>
          <a:lstStyle/>
          <a:p>
            <a:r>
              <a:rPr lang="de-AT" sz="1000" dirty="0" err="1"/>
              <a:t>Geografica</a:t>
            </a:r>
            <a:r>
              <a:rPr lang="de-AT" sz="1000" dirty="0"/>
              <a:t>. </a:t>
            </a:r>
            <a:r>
              <a:rPr lang="de-AT" sz="1000" dirty="0" err="1"/>
              <a:t>n.d</a:t>
            </a:r>
            <a:r>
              <a:rPr lang="de-AT" sz="1000" dirty="0"/>
              <a:t>. "</a:t>
            </a:r>
            <a:r>
              <a:rPr lang="uk-UA" sz="1000" dirty="0"/>
              <a:t>Степан Львович Рудницький" [</a:t>
            </a:r>
            <a:r>
              <a:rPr lang="de-AT" sz="1000" dirty="0"/>
              <a:t>Stepan </a:t>
            </a:r>
            <a:r>
              <a:rPr lang="de-AT" sz="1000" dirty="0" err="1"/>
              <a:t>Lvivovych</a:t>
            </a:r>
            <a:r>
              <a:rPr lang="de-AT" sz="1000" dirty="0"/>
              <a:t> </a:t>
            </a:r>
            <a:r>
              <a:rPr lang="de-AT" sz="1000" dirty="0" err="1"/>
              <a:t>Rudnytskyi</a:t>
            </a:r>
            <a:r>
              <a:rPr lang="de-AT" sz="1000" dirty="0"/>
              <a:t>]. </a:t>
            </a:r>
            <a:r>
              <a:rPr lang="de-AT" sz="1000" dirty="0" err="1"/>
              <a:t>Accessed</a:t>
            </a:r>
            <a:r>
              <a:rPr lang="de-AT" sz="1000" dirty="0"/>
              <a:t> March 5, 2025. http://geografica.net.ua/publ/cikavinki/vidomi_vcheni_geografi/stepa_n_lvo_vich_rudni_ckij/51-1-0-683.</a:t>
            </a:r>
          </a:p>
        </p:txBody>
      </p:sp>
    </p:spTree>
    <p:extLst>
      <p:ext uri="{BB962C8B-B14F-4D97-AF65-F5344CB8AC3E}">
        <p14:creationId xmlns:p14="http://schemas.microsoft.com/office/powerpoint/2010/main" val="4165718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6AB7F3-305D-EEE9-7E05-CB1ED6101B14}"/>
              </a:ext>
            </a:extLst>
          </p:cNvPr>
          <p:cNvSpPr txBox="1"/>
          <p:nvPr/>
        </p:nvSpPr>
        <p:spPr>
          <a:xfrm>
            <a:off x="489283" y="1354079"/>
            <a:ext cx="7363326" cy="5761514"/>
          </a:xfrm>
          <a:prstGeom prst="rect">
            <a:avLst/>
          </a:prstGeom>
          <a:noFill/>
        </p:spPr>
        <p:txBody>
          <a:bodyPr wrap="square">
            <a:spAutoFit/>
          </a:bodyPr>
          <a:lstStyle/>
          <a:p>
            <a:pPr marL="457200">
              <a:lnSpc>
                <a:spcPct val="107000"/>
              </a:lnSpc>
              <a:spcAft>
                <a:spcPts val="800"/>
              </a:spcAft>
            </a:pPr>
            <a:r>
              <a:rPr lang="en-US" sz="2000" b="1" kern="100" dirty="0">
                <a:effectLst/>
                <a:ea typeface="Aptos" panose="020B0004020202020204" pitchFamily="34" charset="0"/>
                <a:cs typeface="Times New Roman" panose="02020603050405020304" pitchFamily="18" charset="0"/>
              </a:rPr>
              <a:t>Yevhen </a:t>
            </a:r>
            <a:r>
              <a:rPr lang="en-US" sz="2000" b="1" kern="100" dirty="0" err="1">
                <a:effectLst/>
                <a:ea typeface="Aptos" panose="020B0004020202020204" pitchFamily="34" charset="0"/>
                <a:cs typeface="Times New Roman" panose="02020603050405020304" pitchFamily="18" charset="0"/>
              </a:rPr>
              <a:t>Ozarkevych</a:t>
            </a:r>
            <a:r>
              <a:rPr lang="en-US" sz="2000" b="1" kern="100" dirty="0">
                <a:effectLst/>
                <a:ea typeface="Aptos" panose="020B0004020202020204" pitchFamily="34" charset="0"/>
                <a:cs typeface="Times New Roman" panose="02020603050405020304" pitchFamily="18" charset="0"/>
              </a:rPr>
              <a:t> (1861–1916) – Physician and Public Figure</a:t>
            </a:r>
            <a:br>
              <a:rPr lang="en-US" sz="2000" kern="100" dirty="0">
                <a:effectLst/>
                <a:ea typeface="Aptos" panose="020B0004020202020204" pitchFamily="34" charset="0"/>
                <a:cs typeface="Times New Roman" panose="02020603050405020304" pitchFamily="18" charset="0"/>
              </a:rPr>
            </a:br>
            <a:r>
              <a:rPr lang="en-US" sz="2000" kern="100" dirty="0">
                <a:effectLst/>
                <a:ea typeface="Aptos" panose="020B0004020202020204" pitchFamily="34" charset="0"/>
                <a:cs typeface="Times New Roman" panose="02020603050405020304" pitchFamily="18" charset="0"/>
              </a:rPr>
              <a:t>Founder of the </a:t>
            </a:r>
            <a:r>
              <a:rPr lang="en-US" sz="2000" b="1" kern="100" dirty="0">
                <a:effectLst/>
                <a:ea typeface="Aptos" panose="020B0004020202020204" pitchFamily="34" charset="0"/>
                <a:cs typeface="Times New Roman" panose="02020603050405020304" pitchFamily="18" charset="0"/>
              </a:rPr>
              <a:t>Ukrainian Medical Society</a:t>
            </a:r>
            <a:r>
              <a:rPr lang="en-US" sz="2000" kern="100" dirty="0">
                <a:effectLst/>
                <a:ea typeface="Aptos" panose="020B0004020202020204" pitchFamily="34" charset="0"/>
                <a:cs typeface="Times New Roman" panose="02020603050405020304" pitchFamily="18" charset="0"/>
              </a:rPr>
              <a:t> in Lviv (1910) and initiator of the first Ukrainian hospital, </a:t>
            </a:r>
            <a:r>
              <a:rPr lang="en-US" sz="2000" i="1" kern="100" dirty="0" err="1">
                <a:effectLst/>
                <a:ea typeface="Aptos" panose="020B0004020202020204" pitchFamily="34" charset="0"/>
                <a:cs typeface="Times New Roman" panose="02020603050405020304" pitchFamily="18" charset="0"/>
              </a:rPr>
              <a:t>Narodna</a:t>
            </a:r>
            <a:r>
              <a:rPr lang="en-US" sz="2000" i="1" kern="100" dirty="0">
                <a:effectLst/>
                <a:ea typeface="Aptos" panose="020B0004020202020204" pitchFamily="34" charset="0"/>
                <a:cs typeface="Times New Roman" panose="02020603050405020304" pitchFamily="18" charset="0"/>
              </a:rPr>
              <a:t> </a:t>
            </a:r>
            <a:r>
              <a:rPr lang="en-US" sz="2000" i="1" kern="100" dirty="0" err="1">
                <a:effectLst/>
                <a:ea typeface="Aptos" panose="020B0004020202020204" pitchFamily="34" charset="0"/>
                <a:cs typeface="Times New Roman" panose="02020603050405020304" pitchFamily="18" charset="0"/>
              </a:rPr>
              <a:t>Lichnytsia</a:t>
            </a:r>
            <a:r>
              <a:rPr lang="en-US" sz="2000" kern="100" dirty="0">
                <a:effectLst/>
                <a:ea typeface="Aptos" panose="020B0004020202020204" pitchFamily="34" charset="0"/>
                <a:cs typeface="Times New Roman" panose="02020603050405020304" pitchFamily="18" charset="0"/>
              </a:rPr>
              <a:t> (1903), </a:t>
            </a:r>
            <a:r>
              <a:rPr lang="en-US" sz="2000" kern="100" dirty="0" err="1">
                <a:effectLst/>
                <a:ea typeface="Aptos" panose="020B0004020202020204" pitchFamily="34" charset="0"/>
                <a:cs typeface="Times New Roman" panose="02020603050405020304" pitchFamily="18" charset="0"/>
              </a:rPr>
              <a:t>Ozarkevych</a:t>
            </a:r>
            <a:r>
              <a:rPr lang="en-US" sz="2000" kern="100" dirty="0">
                <a:effectLst/>
                <a:ea typeface="Aptos" panose="020B0004020202020204" pitchFamily="34" charset="0"/>
                <a:cs typeface="Times New Roman" panose="02020603050405020304" pitchFamily="18" charset="0"/>
              </a:rPr>
              <a:t> was an active member of NTSH, leading its Medical Commission. He worked to develop medical science in the Ukrainian language, edited medical journals, and represented Ukraine at international congresses.</a:t>
            </a:r>
            <a:endParaRPr lang="uk-UA" sz="2000" kern="100" dirty="0">
              <a:ea typeface="Aptos" panose="020B0004020202020204" pitchFamily="34" charset="0"/>
              <a:cs typeface="Times New Roman" panose="02020603050405020304" pitchFamily="18" charset="0"/>
            </a:endParaRPr>
          </a:p>
          <a:p>
            <a:pPr marL="457200">
              <a:lnSpc>
                <a:spcPct val="107000"/>
              </a:lnSpc>
              <a:spcAft>
                <a:spcPts val="800"/>
              </a:spcAft>
            </a:pPr>
            <a:r>
              <a:rPr lang="en-US" sz="2000" kern="100" dirty="0">
                <a:effectLst/>
                <a:ea typeface="Aptos" panose="020B0004020202020204" pitchFamily="34" charset="0"/>
                <a:cs typeface="Times New Roman" panose="02020603050405020304" pitchFamily="18" charset="0"/>
              </a:rPr>
              <a:t>In 1912, during the preparation of the First All-Slavic Congress of Public Health, E. </a:t>
            </a:r>
            <a:r>
              <a:rPr lang="en-US" sz="2000" kern="100" dirty="0" err="1">
                <a:effectLst/>
                <a:ea typeface="Aptos" panose="020B0004020202020204" pitchFamily="34" charset="0"/>
                <a:cs typeface="Times New Roman" panose="02020603050405020304" pitchFamily="18" charset="0"/>
              </a:rPr>
              <a:t>Ozarkevich</a:t>
            </a:r>
            <a:r>
              <a:rPr lang="en-US" sz="2000" kern="100" dirty="0">
                <a:effectLst/>
                <a:ea typeface="Aptos" panose="020B0004020202020204" pitchFamily="34" charset="0"/>
                <a:cs typeface="Times New Roman" panose="02020603050405020304" pitchFamily="18" charset="0"/>
              </a:rPr>
              <a:t>, as the head of the U</a:t>
            </a:r>
            <a:r>
              <a:rPr lang="de-DE" sz="2000" kern="100" dirty="0" err="1">
                <a:ea typeface="Aptos" panose="020B0004020202020204" pitchFamily="34" charset="0"/>
                <a:cs typeface="Times New Roman" panose="02020603050405020304" pitchFamily="18" charset="0"/>
              </a:rPr>
              <a:t>krainian</a:t>
            </a:r>
            <a:r>
              <a:rPr lang="de-DE" sz="2000" kern="100" dirty="0">
                <a:ea typeface="Aptos" panose="020B0004020202020204" pitchFamily="34" charset="0"/>
                <a:cs typeface="Times New Roman" panose="02020603050405020304" pitchFamily="18" charset="0"/>
              </a:rPr>
              <a:t> Medical </a:t>
            </a:r>
            <a:r>
              <a:rPr lang="de-DE" sz="2000" kern="100" dirty="0" err="1">
                <a:ea typeface="Aptos" panose="020B0004020202020204" pitchFamily="34" charset="0"/>
                <a:cs typeface="Times New Roman" panose="02020603050405020304" pitchFamily="18" charset="0"/>
              </a:rPr>
              <a:t>Sociaty</a:t>
            </a:r>
            <a:r>
              <a:rPr lang="en-US" sz="2000" kern="100" dirty="0">
                <a:effectLst/>
                <a:ea typeface="Aptos" panose="020B0004020202020204" pitchFamily="34" charset="0"/>
                <a:cs typeface="Times New Roman" panose="02020603050405020304" pitchFamily="18" charset="0"/>
              </a:rPr>
              <a:t>, called:</a:t>
            </a:r>
          </a:p>
          <a:p>
            <a:pPr marL="457200">
              <a:lnSpc>
                <a:spcPct val="107000"/>
              </a:lnSpc>
              <a:spcAft>
                <a:spcPts val="800"/>
              </a:spcAft>
            </a:pPr>
            <a:r>
              <a:rPr lang="en-US" sz="2000" i="1" kern="100" dirty="0">
                <a:effectLst/>
                <a:ea typeface="Aptos" panose="020B0004020202020204" pitchFamily="34" charset="0"/>
                <a:cs typeface="Times New Roman" panose="02020603050405020304" pitchFamily="18" charset="0"/>
              </a:rPr>
              <a:t> “for participants from Galician and Russian Ukraine to act corporately as one whole, to create together one national section,” </a:t>
            </a:r>
          </a:p>
          <a:p>
            <a:pPr marL="457200">
              <a:lnSpc>
                <a:spcPct val="107000"/>
              </a:lnSpc>
              <a:spcAft>
                <a:spcPts val="800"/>
              </a:spcAft>
            </a:pPr>
            <a:r>
              <a:rPr lang="en-US" sz="2000" kern="100" dirty="0">
                <a:effectLst/>
                <a:ea typeface="Aptos" panose="020B0004020202020204" pitchFamily="34" charset="0"/>
                <a:cs typeface="Times New Roman" panose="02020603050405020304" pitchFamily="18" charset="0"/>
              </a:rPr>
              <a:t>and insisted on the admission of abstracts in all Slavic languages, in particular, in Ukrainian.</a:t>
            </a:r>
            <a:endParaRPr lang="uk-UA" sz="2000" kern="100" dirty="0">
              <a:effectLst/>
              <a:ea typeface="Aptos" panose="020B0004020202020204" pitchFamily="34" charset="0"/>
              <a:cs typeface="Times New Roman" panose="02020603050405020304" pitchFamily="18" charset="0"/>
            </a:endParaRPr>
          </a:p>
          <a:p>
            <a:pPr marL="457200">
              <a:lnSpc>
                <a:spcPct val="107000"/>
              </a:lnSpc>
              <a:spcAft>
                <a:spcPts val="800"/>
              </a:spcAft>
            </a:pPr>
            <a:r>
              <a:rPr lang="en-US" sz="2000" kern="100" dirty="0">
                <a:effectLst/>
                <a:ea typeface="Aptos" panose="020B0004020202020204" pitchFamily="34" charset="0"/>
                <a:cs typeface="Times New Roman" panose="02020603050405020304" pitchFamily="18" charset="0"/>
              </a:rPr>
              <a:t>After September 1939 his works were classified as “enemy” publications, they were kept under the control.</a:t>
            </a:r>
            <a:endParaRPr lang="de-AT" sz="2000" kern="100" dirty="0">
              <a:effectLst/>
              <a:ea typeface="Aptos" panose="020B0004020202020204" pitchFamily="34" charset="0"/>
              <a:cs typeface="Times New Roman" panose="02020603050405020304" pitchFamily="18" charset="0"/>
            </a:endParaRPr>
          </a:p>
        </p:txBody>
      </p:sp>
      <p:pic>
        <p:nvPicPr>
          <p:cNvPr id="10242" name="Picture 2">
            <a:extLst>
              <a:ext uri="{FF2B5EF4-FFF2-40B4-BE49-F238E27FC236}">
                <a16:creationId xmlns:a16="http://schemas.microsoft.com/office/drawing/2014/main" id="{A37FFE45-5B4E-C4BE-567E-23EE93D7B4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199" y="1610432"/>
            <a:ext cx="5481387" cy="43624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DF1E9B0-18E1-7A06-532B-FBC92C309C5F}"/>
              </a:ext>
            </a:extLst>
          </p:cNvPr>
          <p:cNvSpPr txBox="1"/>
          <p:nvPr/>
        </p:nvSpPr>
        <p:spPr>
          <a:xfrm>
            <a:off x="264695" y="7715162"/>
            <a:ext cx="14004758" cy="400110"/>
          </a:xfrm>
          <a:prstGeom prst="rect">
            <a:avLst/>
          </a:prstGeom>
          <a:noFill/>
        </p:spPr>
        <p:txBody>
          <a:bodyPr wrap="square">
            <a:spAutoFit/>
          </a:bodyPr>
          <a:lstStyle/>
          <a:p>
            <a:r>
              <a:rPr lang="de-AT" sz="1000" dirty="0" err="1"/>
              <a:t>Hanitkevych</a:t>
            </a:r>
            <a:r>
              <a:rPr lang="de-AT" sz="1000" dirty="0"/>
              <a:t>, </a:t>
            </a:r>
            <a:r>
              <a:rPr lang="de-AT" sz="1000" dirty="0" err="1"/>
              <a:t>Yaroslav</a:t>
            </a:r>
            <a:r>
              <a:rPr lang="de-AT" sz="1000" dirty="0"/>
              <a:t>. 2011. "</a:t>
            </a:r>
            <a:r>
              <a:rPr lang="uk-UA" sz="1000" dirty="0"/>
              <a:t>Євген Озаркевич – один із засновників новітньої української медицини (До 150-річчя від дня народження)" [</a:t>
            </a:r>
            <a:r>
              <a:rPr lang="de-AT" sz="1000" dirty="0" err="1"/>
              <a:t>Yevhen</a:t>
            </a:r>
            <a:r>
              <a:rPr lang="de-AT" sz="1000" dirty="0"/>
              <a:t> </a:t>
            </a:r>
            <a:r>
              <a:rPr lang="de-AT" sz="1000" dirty="0" err="1"/>
              <a:t>Ozarkevych</a:t>
            </a:r>
            <a:r>
              <a:rPr lang="de-AT" sz="1000" dirty="0"/>
              <a:t> – </a:t>
            </a:r>
            <a:r>
              <a:rPr lang="de-AT" sz="1000" dirty="0" err="1"/>
              <a:t>One</a:t>
            </a:r>
            <a:r>
              <a:rPr lang="de-AT" sz="1000" dirty="0"/>
              <a:t> </a:t>
            </a:r>
            <a:r>
              <a:rPr lang="de-AT" sz="1000" dirty="0" err="1"/>
              <a:t>of</a:t>
            </a:r>
            <a:r>
              <a:rPr lang="de-AT" sz="1000" dirty="0"/>
              <a:t> </a:t>
            </a:r>
            <a:r>
              <a:rPr lang="de-AT" sz="1000" dirty="0" err="1"/>
              <a:t>the</a:t>
            </a:r>
            <a:r>
              <a:rPr lang="de-AT" sz="1000" dirty="0"/>
              <a:t> </a:t>
            </a:r>
            <a:r>
              <a:rPr lang="de-AT" sz="1000" dirty="0" err="1"/>
              <a:t>Founders</a:t>
            </a:r>
            <a:r>
              <a:rPr lang="de-AT" sz="1000" dirty="0"/>
              <a:t> </a:t>
            </a:r>
            <a:r>
              <a:rPr lang="de-AT" sz="1000" dirty="0" err="1"/>
              <a:t>of</a:t>
            </a:r>
            <a:r>
              <a:rPr lang="de-AT" sz="1000" dirty="0"/>
              <a:t> Modern </a:t>
            </a:r>
            <a:r>
              <a:rPr lang="de-AT" sz="1000" dirty="0" err="1"/>
              <a:t>Ukrainian</a:t>
            </a:r>
            <a:r>
              <a:rPr lang="de-AT" sz="1000" dirty="0"/>
              <a:t> Medicine (On </a:t>
            </a:r>
            <a:r>
              <a:rPr lang="de-AT" sz="1000" dirty="0" err="1"/>
              <a:t>the</a:t>
            </a:r>
            <a:r>
              <a:rPr lang="de-AT" sz="1000" dirty="0"/>
              <a:t> 150th </a:t>
            </a:r>
            <a:r>
              <a:rPr lang="de-AT" sz="1000" dirty="0" err="1"/>
              <a:t>Anniversary</a:t>
            </a:r>
            <a:r>
              <a:rPr lang="de-AT" sz="1000" dirty="0"/>
              <a:t> </a:t>
            </a:r>
            <a:r>
              <a:rPr lang="de-AT" sz="1000" dirty="0" err="1"/>
              <a:t>of</a:t>
            </a:r>
            <a:r>
              <a:rPr lang="de-AT" sz="1000" dirty="0"/>
              <a:t> His </a:t>
            </a:r>
            <a:r>
              <a:rPr lang="de-AT" sz="1000" dirty="0" err="1"/>
              <a:t>Birth</a:t>
            </a:r>
            <a:r>
              <a:rPr lang="de-AT" sz="1000" dirty="0"/>
              <a:t>)]. </a:t>
            </a:r>
            <a:r>
              <a:rPr lang="de-AT" sz="1000" dirty="0" err="1"/>
              <a:t>Published</a:t>
            </a:r>
            <a:r>
              <a:rPr lang="de-AT" sz="1000" dirty="0"/>
              <a:t> May 21, 2011. http://ntsh.org/content/ievgen-ozarkevich-odin-iz-zacnovnikiv-novitnoyi-ukrayinskoyi-medicini-do-150-richchya-vid.</a:t>
            </a:r>
          </a:p>
        </p:txBody>
      </p:sp>
    </p:spTree>
    <p:extLst>
      <p:ext uri="{BB962C8B-B14F-4D97-AF65-F5344CB8AC3E}">
        <p14:creationId xmlns:p14="http://schemas.microsoft.com/office/powerpoint/2010/main" val="1421009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307DEAD-7C2C-9FF6-7395-53C9A5D5C96E}"/>
              </a:ext>
            </a:extLst>
          </p:cNvPr>
          <p:cNvSpPr txBox="1"/>
          <p:nvPr/>
        </p:nvSpPr>
        <p:spPr>
          <a:xfrm>
            <a:off x="1167064" y="813956"/>
            <a:ext cx="7315200" cy="769441"/>
          </a:xfrm>
          <a:prstGeom prst="rect">
            <a:avLst/>
          </a:prstGeom>
          <a:noFill/>
        </p:spPr>
        <p:txBody>
          <a:bodyPr wrap="square">
            <a:spAutoFit/>
          </a:bodyPr>
          <a:lstStyle/>
          <a:p>
            <a:r>
              <a:rPr lang="en-US" sz="4400" b="1" kern="100" dirty="0">
                <a:effectLst/>
                <a:ea typeface="Aptos" panose="020B0004020202020204" pitchFamily="34" charset="0"/>
                <a:cs typeface="Times New Roman" panose="02020603050405020304" pitchFamily="18" charset="0"/>
              </a:rPr>
              <a:t>Cosmopolitan approach </a:t>
            </a:r>
            <a:endParaRPr lang="de-AT" sz="4400" dirty="0"/>
          </a:p>
        </p:txBody>
      </p:sp>
      <p:sp>
        <p:nvSpPr>
          <p:cNvPr id="7" name="TextBox 6">
            <a:extLst>
              <a:ext uri="{FF2B5EF4-FFF2-40B4-BE49-F238E27FC236}">
                <a16:creationId xmlns:a16="http://schemas.microsoft.com/office/drawing/2014/main" id="{46D51326-AD5A-263F-6FE2-07253187E686}"/>
              </a:ext>
            </a:extLst>
          </p:cNvPr>
          <p:cNvSpPr txBox="1"/>
          <p:nvPr/>
        </p:nvSpPr>
        <p:spPr>
          <a:xfrm>
            <a:off x="966539" y="1583397"/>
            <a:ext cx="7339262" cy="5761514"/>
          </a:xfrm>
          <a:prstGeom prst="rect">
            <a:avLst/>
          </a:prstGeom>
          <a:noFill/>
        </p:spPr>
        <p:txBody>
          <a:bodyPr wrap="square">
            <a:spAutoFit/>
          </a:bodyPr>
          <a:lstStyle/>
          <a:p>
            <a:pPr>
              <a:lnSpc>
                <a:spcPct val="107000"/>
              </a:lnSpc>
              <a:spcAft>
                <a:spcPts val="800"/>
              </a:spcAft>
            </a:pPr>
            <a:r>
              <a:rPr lang="en-US" sz="2000" b="1" kern="100" dirty="0">
                <a:effectLst/>
                <a:ea typeface="Aptos" panose="020B0004020202020204" pitchFamily="34" charset="0"/>
                <a:cs typeface="Times New Roman" panose="02020603050405020304" pitchFamily="18" charset="0"/>
              </a:rPr>
              <a:t>Mykhailo </a:t>
            </a:r>
            <a:r>
              <a:rPr lang="en-US" sz="2000" b="1" kern="100" dirty="0" err="1">
                <a:effectLst/>
                <a:ea typeface="Aptos" panose="020B0004020202020204" pitchFamily="34" charset="0"/>
                <a:cs typeface="Times New Roman" panose="02020603050405020304" pitchFamily="18" charset="0"/>
              </a:rPr>
              <a:t>Drahomanov</a:t>
            </a:r>
            <a:r>
              <a:rPr lang="en-US" sz="2000" b="1" kern="100" dirty="0">
                <a:effectLst/>
                <a:ea typeface="Aptos" panose="020B0004020202020204" pitchFamily="34" charset="0"/>
                <a:cs typeface="Times New Roman" panose="02020603050405020304" pitchFamily="18" charset="0"/>
              </a:rPr>
              <a:t> (1841–1895) – Historian and Publicist</a:t>
            </a:r>
            <a:endParaRPr lang="de-AT" sz="2000" kern="100" dirty="0">
              <a:effectLst/>
              <a:ea typeface="Aptos" panose="020B0004020202020204" pitchFamily="34" charset="0"/>
              <a:cs typeface="Times New Roman" panose="02020603050405020304" pitchFamily="18" charset="0"/>
            </a:endParaRPr>
          </a:p>
          <a:p>
            <a:pPr>
              <a:lnSpc>
                <a:spcPct val="107000"/>
              </a:lnSpc>
              <a:spcAft>
                <a:spcPts val="800"/>
              </a:spcAft>
            </a:pPr>
            <a:r>
              <a:rPr lang="en-US" sz="2000" kern="100" dirty="0">
                <a:effectLst/>
                <a:ea typeface="Aptos" panose="020B0004020202020204" pitchFamily="34" charset="0"/>
                <a:cs typeface="Times New Roman" panose="02020603050405020304" pitchFamily="18" charset="0"/>
              </a:rPr>
              <a:t>A prominent historian and publicist, </a:t>
            </a:r>
            <a:r>
              <a:rPr lang="en-US" sz="2000" kern="100" dirty="0" err="1">
                <a:effectLst/>
                <a:ea typeface="Aptos" panose="020B0004020202020204" pitchFamily="34" charset="0"/>
                <a:cs typeface="Times New Roman" panose="02020603050405020304" pitchFamily="18" charset="0"/>
              </a:rPr>
              <a:t>Drahomanov</a:t>
            </a:r>
            <a:r>
              <a:rPr lang="en-US" sz="2000" kern="100" dirty="0">
                <a:effectLst/>
                <a:ea typeface="Aptos" panose="020B0004020202020204" pitchFamily="34" charset="0"/>
                <a:cs typeface="Times New Roman" panose="02020603050405020304" pitchFamily="18" charset="0"/>
              </a:rPr>
              <a:t> was deeply committed to Ukrainian culture but identified himself as a </a:t>
            </a:r>
            <a:r>
              <a:rPr lang="en-US" sz="2000" b="1" kern="100" dirty="0">
                <a:effectLst/>
                <a:ea typeface="Aptos" panose="020B0004020202020204" pitchFamily="34" charset="0"/>
                <a:cs typeface="Times New Roman" panose="02020603050405020304" pitchFamily="18" charset="0"/>
              </a:rPr>
              <a:t>"cosmopolitan in ideas and goals."</a:t>
            </a:r>
            <a:r>
              <a:rPr lang="en-US" sz="2000" kern="100" dirty="0">
                <a:effectLst/>
                <a:ea typeface="Aptos" panose="020B0004020202020204" pitchFamily="34" charset="0"/>
                <a:cs typeface="Times New Roman" panose="02020603050405020304" pitchFamily="18" charset="0"/>
              </a:rPr>
              <a:t> He promoted </a:t>
            </a:r>
            <a:r>
              <a:rPr lang="en-US" sz="2000" b="1" kern="100" dirty="0">
                <a:effectLst/>
                <a:ea typeface="Aptos" panose="020B0004020202020204" pitchFamily="34" charset="0"/>
                <a:cs typeface="Times New Roman" panose="02020603050405020304" pitchFamily="18" charset="0"/>
              </a:rPr>
              <a:t>federalism</a:t>
            </a:r>
            <a:r>
              <a:rPr lang="en-US" sz="2000" kern="100" dirty="0">
                <a:effectLst/>
                <a:ea typeface="Aptos" panose="020B0004020202020204" pitchFamily="34" charset="0"/>
                <a:cs typeface="Times New Roman" panose="02020603050405020304" pitchFamily="18" charset="0"/>
              </a:rPr>
              <a:t> and broad autonomy for Ukraine rather than complete independence, a stance that drew criticism from his contemporaries, who accused him of cosmopolitanism.</a:t>
            </a:r>
            <a:endParaRPr lang="de-AT" sz="2000" kern="100" dirty="0">
              <a:effectLst/>
              <a:ea typeface="Aptos" panose="020B0004020202020204" pitchFamily="34" charset="0"/>
              <a:cs typeface="Times New Roman" panose="02020603050405020304" pitchFamily="18" charset="0"/>
            </a:endParaRPr>
          </a:p>
          <a:p>
            <a:pPr>
              <a:lnSpc>
                <a:spcPct val="107000"/>
              </a:lnSpc>
              <a:spcAft>
                <a:spcPts val="800"/>
              </a:spcAft>
            </a:pPr>
            <a:r>
              <a:rPr lang="en-US" sz="2000" kern="100" dirty="0" err="1">
                <a:effectLst/>
                <a:ea typeface="Aptos" panose="020B0004020202020204" pitchFamily="34" charset="0"/>
                <a:cs typeface="Times New Roman" panose="02020603050405020304" pitchFamily="18" charset="0"/>
              </a:rPr>
              <a:t>Drahomanov</a:t>
            </a:r>
            <a:r>
              <a:rPr lang="en-US" sz="2000" kern="100" dirty="0">
                <a:effectLst/>
                <a:ea typeface="Aptos" panose="020B0004020202020204" pitchFamily="34" charset="0"/>
                <a:cs typeface="Times New Roman" panose="02020603050405020304" pitchFamily="18" charset="0"/>
              </a:rPr>
              <a:t> defended his views, stating:</a:t>
            </a:r>
            <a:endParaRPr lang="de-AT" sz="2000" kern="100" dirty="0">
              <a:effectLst/>
              <a:ea typeface="Aptos" panose="020B0004020202020204" pitchFamily="34" charset="0"/>
              <a:cs typeface="Times New Roman" panose="02020603050405020304" pitchFamily="18" charset="0"/>
            </a:endParaRPr>
          </a:p>
          <a:p>
            <a:pPr>
              <a:lnSpc>
                <a:spcPct val="107000"/>
              </a:lnSpc>
              <a:spcAft>
                <a:spcPts val="800"/>
              </a:spcAft>
            </a:pPr>
            <a:r>
              <a:rPr lang="en-US" sz="2000" i="1" kern="100" dirty="0">
                <a:effectLst/>
                <a:ea typeface="Aptos" panose="020B0004020202020204" pitchFamily="34" charset="0"/>
                <a:cs typeface="Times New Roman" panose="02020603050405020304" pitchFamily="18" charset="0"/>
              </a:rPr>
              <a:t>"Whenever necessary, I have always said the same thing: cosmopolitanism in ideas and goals, nationality in the foundation and forms of cultural work! For 30 years, I have argued against Russian pseudo-cosmopolitans, who denied Ukrainian nationality, and against Ukrainian nationalists, who... severed the guiding thread of infallible human progress."</a:t>
            </a:r>
            <a:endParaRPr lang="de-AT" sz="2000" kern="100" dirty="0">
              <a:effectLst/>
              <a:ea typeface="Aptos" panose="020B0004020202020204" pitchFamily="34" charset="0"/>
              <a:cs typeface="Times New Roman" panose="02020603050405020304" pitchFamily="18" charset="0"/>
            </a:endParaRPr>
          </a:p>
          <a:p>
            <a:pPr>
              <a:lnSpc>
                <a:spcPct val="107000"/>
              </a:lnSpc>
              <a:spcAft>
                <a:spcPts val="800"/>
              </a:spcAft>
            </a:pPr>
            <a:r>
              <a:rPr lang="en-US" sz="2000" kern="100" dirty="0">
                <a:effectLst/>
                <a:ea typeface="Aptos" panose="020B0004020202020204" pitchFamily="34" charset="0"/>
                <a:cs typeface="Times New Roman" panose="02020603050405020304" pitchFamily="18" charset="0"/>
              </a:rPr>
              <a:t>With these words, </a:t>
            </a:r>
            <a:r>
              <a:rPr lang="en-US" sz="2000" kern="100" dirty="0" err="1">
                <a:effectLst/>
                <a:ea typeface="Aptos" panose="020B0004020202020204" pitchFamily="34" charset="0"/>
                <a:cs typeface="Times New Roman" panose="02020603050405020304" pitchFamily="18" charset="0"/>
              </a:rPr>
              <a:t>Drahomanov</a:t>
            </a:r>
            <a:r>
              <a:rPr lang="en-US" sz="2000" kern="100" dirty="0">
                <a:effectLst/>
                <a:ea typeface="Aptos" panose="020B0004020202020204" pitchFamily="34" charset="0"/>
                <a:cs typeface="Times New Roman" panose="02020603050405020304" pitchFamily="18" charset="0"/>
              </a:rPr>
              <a:t> asserted that love for one’s nation was not in conflict with universal human progress and warned against </a:t>
            </a:r>
            <a:r>
              <a:rPr lang="en-US" sz="2000" b="1" kern="100" dirty="0">
                <a:effectLst/>
                <a:ea typeface="Aptos" panose="020B0004020202020204" pitchFamily="34" charset="0"/>
                <a:cs typeface="Times New Roman" panose="02020603050405020304" pitchFamily="18" charset="0"/>
              </a:rPr>
              <a:t>both imperial chauvinism and narrow nationalism.</a:t>
            </a:r>
            <a:endParaRPr lang="de-AT" sz="2000" kern="100" dirty="0">
              <a:effectLst/>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1AD43333-09BC-C397-1528-647EFC1A0B69}"/>
              </a:ext>
            </a:extLst>
          </p:cNvPr>
          <p:cNvSpPr txBox="1"/>
          <p:nvPr/>
        </p:nvSpPr>
        <p:spPr>
          <a:xfrm>
            <a:off x="605589" y="7827074"/>
            <a:ext cx="11682663" cy="400110"/>
          </a:xfrm>
          <a:prstGeom prst="rect">
            <a:avLst/>
          </a:prstGeom>
          <a:noFill/>
        </p:spPr>
        <p:txBody>
          <a:bodyPr wrap="square">
            <a:spAutoFit/>
          </a:bodyPr>
          <a:lstStyle/>
          <a:p>
            <a:r>
              <a:rPr lang="de-AT" sz="1000" dirty="0" err="1"/>
              <a:t>Drahomanov</a:t>
            </a:r>
            <a:r>
              <a:rPr lang="de-AT" sz="1000" dirty="0"/>
              <a:t>, Mykhailo. 1937. "</a:t>
            </a:r>
            <a:r>
              <a:rPr lang="uk-UA" sz="1000" dirty="0"/>
              <a:t>Вибрані твори. Збірка політичних творів з примітками" [</a:t>
            </a:r>
            <a:r>
              <a:rPr lang="de-AT" sz="1000" dirty="0"/>
              <a:t>Selected Works: A Collection </a:t>
            </a:r>
            <a:r>
              <a:rPr lang="de-AT" sz="1000" dirty="0" err="1"/>
              <a:t>of</a:t>
            </a:r>
            <a:r>
              <a:rPr lang="de-AT" sz="1000" dirty="0"/>
              <a:t> Political </a:t>
            </a:r>
            <a:r>
              <a:rPr lang="de-AT" sz="1000" dirty="0" err="1"/>
              <a:t>Writings</a:t>
            </a:r>
            <a:r>
              <a:rPr lang="de-AT" sz="1000" dirty="0"/>
              <a:t> </a:t>
            </a:r>
            <a:r>
              <a:rPr lang="de-AT" sz="1000" dirty="0" err="1"/>
              <a:t>with</a:t>
            </a:r>
            <a:r>
              <a:rPr lang="de-AT" sz="1000" dirty="0"/>
              <a:t> Notes], vol. 1. </a:t>
            </a:r>
            <a:r>
              <a:rPr lang="de-AT" sz="1000" dirty="0" err="1"/>
              <a:t>Edited</a:t>
            </a:r>
            <a:r>
              <a:rPr lang="de-AT" sz="1000" dirty="0"/>
              <a:t> </a:t>
            </a:r>
            <a:r>
              <a:rPr lang="de-AT" sz="1000" dirty="0" err="1"/>
              <a:t>by</a:t>
            </a:r>
            <a:r>
              <a:rPr lang="de-AT" sz="1000" dirty="0"/>
              <a:t> Pavlo </a:t>
            </a:r>
            <a:r>
              <a:rPr lang="de-AT" sz="1000" dirty="0" err="1"/>
              <a:t>Bohatsky</a:t>
            </a:r>
            <a:r>
              <a:rPr lang="de-AT" sz="1000" dirty="0"/>
              <a:t>. Prague. </a:t>
            </a:r>
            <a:r>
              <a:rPr lang="de-AT" sz="1000" dirty="0" err="1"/>
              <a:t>Accessed</a:t>
            </a:r>
            <a:r>
              <a:rPr lang="de-AT" sz="1000" dirty="0"/>
              <a:t> March 5, 2025. https://ditext.com/drahomanov/selected/notes-full.html.</a:t>
            </a:r>
          </a:p>
        </p:txBody>
      </p:sp>
      <p:pic>
        <p:nvPicPr>
          <p:cNvPr id="10" name="Picture 9">
            <a:extLst>
              <a:ext uri="{FF2B5EF4-FFF2-40B4-BE49-F238E27FC236}">
                <a16:creationId xmlns:a16="http://schemas.microsoft.com/office/drawing/2014/main" id="{325AFB78-8791-BED5-E3E2-40ECECC802FE}"/>
              </a:ext>
            </a:extLst>
          </p:cNvPr>
          <p:cNvPicPr>
            <a:picLocks noChangeAspect="1"/>
          </p:cNvPicPr>
          <p:nvPr/>
        </p:nvPicPr>
        <p:blipFill>
          <a:blip r:embed="rId2"/>
          <a:stretch>
            <a:fillRect/>
          </a:stretch>
        </p:blipFill>
        <p:spPr>
          <a:xfrm>
            <a:off x="8482264" y="1163845"/>
            <a:ext cx="4780547" cy="5901910"/>
          </a:xfrm>
          <a:prstGeom prst="rect">
            <a:avLst/>
          </a:prstGeom>
        </p:spPr>
      </p:pic>
    </p:spTree>
    <p:extLst>
      <p:ext uri="{BB962C8B-B14F-4D97-AF65-F5344CB8AC3E}">
        <p14:creationId xmlns:p14="http://schemas.microsoft.com/office/powerpoint/2010/main" val="333492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A3BA5B-1C92-B010-5B10-08E2B8B0EB04}"/>
              </a:ext>
            </a:extLst>
          </p:cNvPr>
          <p:cNvSpPr txBox="1"/>
          <p:nvPr/>
        </p:nvSpPr>
        <p:spPr>
          <a:xfrm>
            <a:off x="1082842" y="1022038"/>
            <a:ext cx="5907505" cy="6749476"/>
          </a:xfrm>
          <a:prstGeom prst="rect">
            <a:avLst/>
          </a:prstGeom>
          <a:noFill/>
        </p:spPr>
        <p:txBody>
          <a:bodyPr wrap="square">
            <a:spAutoFit/>
          </a:bodyPr>
          <a:lstStyle/>
          <a:p>
            <a:pPr>
              <a:lnSpc>
                <a:spcPct val="107000"/>
              </a:lnSpc>
              <a:spcAft>
                <a:spcPts val="800"/>
              </a:spcAft>
            </a:pPr>
            <a:r>
              <a:rPr lang="en-US" sz="2000" b="1" kern="100" dirty="0">
                <a:effectLst/>
                <a:ea typeface="Aptos" panose="020B0004020202020204" pitchFamily="34" charset="0"/>
                <a:cs typeface="Times New Roman" panose="02020603050405020304" pitchFamily="18" charset="0"/>
              </a:rPr>
              <a:t>Ilya </a:t>
            </a:r>
            <a:r>
              <a:rPr lang="en-US" sz="2000" b="1" kern="100" dirty="0" err="1">
                <a:effectLst/>
                <a:ea typeface="Aptos" panose="020B0004020202020204" pitchFamily="34" charset="0"/>
                <a:cs typeface="Times New Roman" panose="02020603050405020304" pitchFamily="18" charset="0"/>
              </a:rPr>
              <a:t>Mechnikov</a:t>
            </a:r>
            <a:r>
              <a:rPr lang="en-US" sz="2000" b="1" kern="100" dirty="0">
                <a:effectLst/>
                <a:ea typeface="Aptos" panose="020B0004020202020204" pitchFamily="34" charset="0"/>
                <a:cs typeface="Times New Roman" panose="02020603050405020304" pitchFamily="18" charset="0"/>
              </a:rPr>
              <a:t> (1845–1916) – Nobel Laureate, Biologist and Pathologist</a:t>
            </a:r>
            <a:endParaRPr lang="de-AT" sz="2000" kern="100" dirty="0">
              <a:effectLst/>
              <a:ea typeface="Aptos" panose="020B0004020202020204" pitchFamily="34" charset="0"/>
              <a:cs typeface="Times New Roman" panose="02020603050405020304" pitchFamily="18" charset="0"/>
            </a:endParaRPr>
          </a:p>
          <a:p>
            <a:pPr>
              <a:lnSpc>
                <a:spcPct val="107000"/>
              </a:lnSpc>
              <a:spcAft>
                <a:spcPts val="800"/>
              </a:spcAft>
            </a:pPr>
            <a:r>
              <a:rPr lang="en-US" sz="2000" kern="100" dirty="0">
                <a:effectLst/>
                <a:ea typeface="Aptos" panose="020B0004020202020204" pitchFamily="34" charset="0"/>
                <a:cs typeface="Times New Roman" panose="02020603050405020304" pitchFamily="18" charset="0"/>
              </a:rPr>
              <a:t>Born in Kharkiv region, Ilya </a:t>
            </a:r>
            <a:r>
              <a:rPr lang="en-US" sz="2000" kern="100" dirty="0" err="1">
                <a:effectLst/>
                <a:ea typeface="Aptos" panose="020B0004020202020204" pitchFamily="34" charset="0"/>
                <a:cs typeface="Times New Roman" panose="02020603050405020304" pitchFamily="18" charset="0"/>
              </a:rPr>
              <a:t>Mechnikov</a:t>
            </a:r>
            <a:r>
              <a:rPr lang="en-US" sz="2000" kern="100" dirty="0">
                <a:effectLst/>
                <a:ea typeface="Aptos" panose="020B0004020202020204" pitchFamily="34" charset="0"/>
                <a:cs typeface="Times New Roman" panose="02020603050405020304" pitchFamily="18" charset="0"/>
              </a:rPr>
              <a:t> was awarded the Nobel Prize in Physiology or Medicine (1908) for his pioneering work on the immune system and phagocytosis. He built his career in Odesa, St. Petersburg, and later in France (at the Pasteur Institute) but did not engage in the Ukrainian national movement.</a:t>
            </a:r>
            <a:endParaRPr lang="de-AT" sz="2000" kern="100" dirty="0">
              <a:effectLst/>
              <a:ea typeface="Aptos" panose="020B0004020202020204" pitchFamily="34" charset="0"/>
              <a:cs typeface="Times New Roman" panose="02020603050405020304" pitchFamily="18" charset="0"/>
            </a:endParaRPr>
          </a:p>
          <a:p>
            <a:pPr>
              <a:lnSpc>
                <a:spcPct val="107000"/>
              </a:lnSpc>
              <a:spcAft>
                <a:spcPts val="800"/>
              </a:spcAft>
            </a:pPr>
            <a:r>
              <a:rPr lang="en-US" sz="2000" kern="100" dirty="0" err="1">
                <a:effectLst/>
                <a:ea typeface="Aptos" panose="020B0004020202020204" pitchFamily="34" charset="0"/>
                <a:cs typeface="Times New Roman" panose="02020603050405020304" pitchFamily="18" charset="0"/>
              </a:rPr>
              <a:t>Mechnikov</a:t>
            </a:r>
            <a:r>
              <a:rPr lang="en-US" sz="2000" kern="100" dirty="0">
                <a:effectLst/>
                <a:ea typeface="Aptos" panose="020B0004020202020204" pitchFamily="34" charset="0"/>
                <a:cs typeface="Times New Roman" panose="02020603050405020304" pitchFamily="18" charset="0"/>
              </a:rPr>
              <a:t> believed in the progress of humanity through science and rarely addressed national issues in his works. His ideals were humanist and global. Contemporaries noted that </a:t>
            </a:r>
            <a:r>
              <a:rPr lang="en-US" sz="2000" kern="100" dirty="0" err="1">
                <a:effectLst/>
                <a:ea typeface="Aptos" panose="020B0004020202020204" pitchFamily="34" charset="0"/>
                <a:cs typeface="Times New Roman" panose="02020603050405020304" pitchFamily="18" charset="0"/>
              </a:rPr>
              <a:t>Mechnikov</a:t>
            </a:r>
            <a:r>
              <a:rPr lang="en-US" sz="2000" kern="100" dirty="0">
                <a:effectLst/>
                <a:ea typeface="Aptos" panose="020B0004020202020204" pitchFamily="34" charset="0"/>
                <a:cs typeface="Times New Roman" panose="02020603050405020304" pitchFamily="18" charset="0"/>
              </a:rPr>
              <a:t> saw "his homeland in the entire world of science."</a:t>
            </a:r>
            <a:endParaRPr lang="de-AT" sz="2000" kern="100" dirty="0">
              <a:effectLst/>
              <a:ea typeface="Aptos" panose="020B0004020202020204" pitchFamily="34" charset="0"/>
              <a:cs typeface="Times New Roman" panose="02020603050405020304" pitchFamily="18" charset="0"/>
            </a:endParaRPr>
          </a:p>
          <a:p>
            <a:pPr>
              <a:lnSpc>
                <a:spcPct val="107000"/>
              </a:lnSpc>
              <a:spcAft>
                <a:spcPts val="800"/>
              </a:spcAft>
            </a:pPr>
            <a:r>
              <a:rPr lang="en-US" sz="2000" kern="100" dirty="0">
                <a:effectLst/>
                <a:ea typeface="Aptos" panose="020B0004020202020204" pitchFamily="34" charset="0"/>
                <a:cs typeface="Times New Roman" panose="02020603050405020304" pitchFamily="18" charset="0"/>
              </a:rPr>
              <a:t>Although he was acquainted with Ukrainian figures such as Oleksandr </a:t>
            </a:r>
            <a:r>
              <a:rPr lang="en-US" sz="2000" kern="100" dirty="0" err="1">
                <a:effectLst/>
                <a:ea typeface="Aptos" panose="020B0004020202020204" pitchFamily="34" charset="0"/>
                <a:cs typeface="Times New Roman" panose="02020603050405020304" pitchFamily="18" charset="0"/>
              </a:rPr>
              <a:t>Konysky</a:t>
            </a:r>
            <a:r>
              <a:rPr lang="en-US" sz="2000" kern="100" dirty="0">
                <a:effectLst/>
                <a:ea typeface="Aptos" panose="020B0004020202020204" pitchFamily="34" charset="0"/>
                <a:cs typeface="Times New Roman" panose="02020603050405020304" pitchFamily="18" charset="0"/>
              </a:rPr>
              <a:t> and Mykhailo </a:t>
            </a:r>
            <a:r>
              <a:rPr lang="en-US" sz="2000" kern="100" dirty="0" err="1">
                <a:effectLst/>
                <a:ea typeface="Aptos" panose="020B0004020202020204" pitchFamily="34" charset="0"/>
                <a:cs typeface="Times New Roman" panose="02020603050405020304" pitchFamily="18" charset="0"/>
              </a:rPr>
              <a:t>Drahomanov</a:t>
            </a:r>
            <a:r>
              <a:rPr lang="en-US" sz="2000" kern="100" dirty="0">
                <a:effectLst/>
                <a:ea typeface="Aptos" panose="020B0004020202020204" pitchFamily="34" charset="0"/>
                <a:cs typeface="Times New Roman" panose="02020603050405020304" pitchFamily="18" charset="0"/>
              </a:rPr>
              <a:t> and sympathized with their efforts, he did not link his own work to the Ukrainian cause, instead remaining a man of the world.</a:t>
            </a:r>
            <a:endParaRPr lang="de-AT" sz="2000" kern="100" dirty="0">
              <a:effectLst/>
              <a:ea typeface="Aptos" panose="020B0004020202020204" pitchFamily="34" charset="0"/>
              <a:cs typeface="Times New Roman" panose="02020603050405020304" pitchFamily="18" charset="0"/>
            </a:endParaRPr>
          </a:p>
          <a:p>
            <a:pPr>
              <a:lnSpc>
                <a:spcPct val="107000"/>
              </a:lnSpc>
              <a:spcAft>
                <a:spcPts val="800"/>
              </a:spcAft>
            </a:pPr>
            <a:r>
              <a:rPr lang="en-US" sz="2000" kern="100" dirty="0">
                <a:effectLst/>
                <a:ea typeface="Aptos" panose="020B0004020202020204" pitchFamily="34" charset="0"/>
                <a:cs typeface="Times New Roman" panose="02020603050405020304" pitchFamily="18" charset="0"/>
              </a:rPr>
              <a:t> </a:t>
            </a:r>
            <a:endParaRPr lang="de-AT" sz="2000" kern="100" dirty="0">
              <a:effectLst/>
              <a:ea typeface="Aptos" panose="020B0004020202020204" pitchFamily="34" charset="0"/>
              <a:cs typeface="Times New Roman" panose="02020603050405020304" pitchFamily="18" charset="0"/>
            </a:endParaRPr>
          </a:p>
        </p:txBody>
      </p:sp>
      <p:pic>
        <p:nvPicPr>
          <p:cNvPr id="13314" name="Picture 2">
            <a:extLst>
              <a:ext uri="{FF2B5EF4-FFF2-40B4-BE49-F238E27FC236}">
                <a16:creationId xmlns:a16="http://schemas.microsoft.com/office/drawing/2014/main" id="{535F7414-50F1-9034-A2D0-26FA64C6F2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1719" y="1022038"/>
            <a:ext cx="4882465" cy="62739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90C6896-50DD-C684-5B2A-8249DB328EDE}"/>
              </a:ext>
            </a:extLst>
          </p:cNvPr>
          <p:cNvSpPr txBox="1"/>
          <p:nvPr/>
        </p:nvSpPr>
        <p:spPr>
          <a:xfrm>
            <a:off x="782054" y="7703295"/>
            <a:ext cx="13848346" cy="246221"/>
          </a:xfrm>
          <a:prstGeom prst="rect">
            <a:avLst/>
          </a:prstGeom>
          <a:noFill/>
        </p:spPr>
        <p:txBody>
          <a:bodyPr wrap="square">
            <a:spAutoFit/>
          </a:bodyPr>
          <a:lstStyle/>
          <a:p>
            <a:r>
              <a:rPr lang="de-AT" sz="1000" dirty="0" err="1"/>
              <a:t>Korniush</a:t>
            </a:r>
            <a:r>
              <a:rPr lang="de-AT" sz="1000" dirty="0"/>
              <a:t>, </a:t>
            </a:r>
            <a:r>
              <a:rPr lang="de-AT" sz="1000" dirty="0" err="1"/>
              <a:t>Mariia</a:t>
            </a:r>
            <a:r>
              <a:rPr lang="de-AT" sz="1000" dirty="0"/>
              <a:t>. 2024. "</a:t>
            </a:r>
            <a:r>
              <a:rPr lang="uk-UA" sz="1000" dirty="0"/>
              <a:t>Ілля Мечников" [</a:t>
            </a:r>
            <a:r>
              <a:rPr lang="de-AT" sz="1000" dirty="0"/>
              <a:t>Ilia </a:t>
            </a:r>
            <a:r>
              <a:rPr lang="de-AT" sz="1000" dirty="0" err="1"/>
              <a:t>Mechnikov</a:t>
            </a:r>
            <a:r>
              <a:rPr lang="de-AT" sz="1000" dirty="0"/>
              <a:t>]. </a:t>
            </a:r>
            <a:r>
              <a:rPr lang="de-AT" sz="1000" dirty="0" err="1"/>
              <a:t>Ukrainian</a:t>
            </a:r>
            <a:r>
              <a:rPr lang="de-AT" sz="1000" dirty="0"/>
              <a:t> Nation, September 8, 2024. https://ukrainian-nation.org.ua/ukraintsi/937-illia-mechnykov/.</a:t>
            </a:r>
          </a:p>
        </p:txBody>
      </p:sp>
    </p:spTree>
    <p:extLst>
      <p:ext uri="{BB962C8B-B14F-4D97-AF65-F5344CB8AC3E}">
        <p14:creationId xmlns:p14="http://schemas.microsoft.com/office/powerpoint/2010/main" val="3023957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124EA7-9B54-CBEF-7054-AD6BBCB287CD}"/>
              </a:ext>
            </a:extLst>
          </p:cNvPr>
          <p:cNvSpPr txBox="1"/>
          <p:nvPr/>
        </p:nvSpPr>
        <p:spPr>
          <a:xfrm>
            <a:off x="1058779" y="1780673"/>
            <a:ext cx="12593053" cy="5129802"/>
          </a:xfrm>
          <a:prstGeom prst="rect">
            <a:avLst/>
          </a:prstGeom>
          <a:noFill/>
        </p:spPr>
        <p:txBody>
          <a:bodyPr wrap="square">
            <a:spAutoFit/>
          </a:bodyPr>
          <a:lstStyle/>
          <a:p>
            <a:pPr>
              <a:lnSpc>
                <a:spcPct val="107000"/>
              </a:lnSpc>
              <a:spcAft>
                <a:spcPts val="800"/>
              </a:spcAft>
            </a:pPr>
            <a:r>
              <a:rPr lang="en-US" sz="2400" kern="100" dirty="0">
                <a:effectLst/>
                <a:ea typeface="Aptos" panose="020B0004020202020204" pitchFamily="34" charset="0"/>
                <a:cs typeface="Times New Roman" panose="02020603050405020304" pitchFamily="18" charset="0"/>
              </a:rPr>
              <a:t>In Austria-Hungary, conservative </a:t>
            </a:r>
            <a:r>
              <a:rPr lang="en-US" sz="2400" b="1" kern="100" dirty="0" err="1">
                <a:effectLst/>
                <a:ea typeface="Aptos" panose="020B0004020202020204" pitchFamily="34" charset="0"/>
                <a:cs typeface="Times New Roman" panose="02020603050405020304" pitchFamily="18" charset="0"/>
              </a:rPr>
              <a:t>Moscophiles</a:t>
            </a:r>
            <a:r>
              <a:rPr lang="en-US" sz="2400" b="1" kern="100" dirty="0">
                <a:effectLst/>
                <a:ea typeface="Aptos" panose="020B0004020202020204" pitchFamily="34" charset="0"/>
                <a:cs typeface="Times New Roman" panose="02020603050405020304" pitchFamily="18" charset="0"/>
              </a:rPr>
              <a:t> in Galicia</a:t>
            </a:r>
            <a:r>
              <a:rPr lang="en-US" sz="2400" kern="100" dirty="0">
                <a:effectLst/>
                <a:ea typeface="Aptos" panose="020B0004020202020204" pitchFamily="34" charset="0"/>
                <a:cs typeface="Times New Roman" panose="02020603050405020304" pitchFamily="18" charset="0"/>
              </a:rPr>
              <a:t>—mainly senior clergy and old-school scholars—claimed Galician Ruthenians were part of a unified Russian people and promoted a literary language based on Church Slavonic and Russian. They founded the </a:t>
            </a:r>
            <a:r>
              <a:rPr lang="en-US" sz="2400" kern="100" dirty="0" err="1">
                <a:effectLst/>
                <a:ea typeface="Aptos" panose="020B0004020202020204" pitchFamily="34" charset="0"/>
                <a:cs typeface="Times New Roman" panose="02020603050405020304" pitchFamily="18" charset="0"/>
              </a:rPr>
              <a:t>Kachkovsky</a:t>
            </a:r>
            <a:r>
              <a:rPr lang="en-US" sz="2400" kern="100" dirty="0">
                <a:effectLst/>
                <a:ea typeface="Aptos" panose="020B0004020202020204" pitchFamily="34" charset="0"/>
                <a:cs typeface="Times New Roman" panose="02020603050405020304" pitchFamily="18" charset="0"/>
              </a:rPr>
              <a:t> Society, publishing books in a mix of Russian and local dialects.</a:t>
            </a:r>
          </a:p>
          <a:p>
            <a:pPr>
              <a:lnSpc>
                <a:spcPct val="107000"/>
              </a:lnSpc>
              <a:spcAft>
                <a:spcPts val="800"/>
              </a:spcAft>
            </a:pPr>
            <a:r>
              <a:rPr lang="en-US" sz="2400" b="1" kern="100" dirty="0" err="1">
                <a:effectLst/>
                <a:ea typeface="Aptos" panose="020B0004020202020204" pitchFamily="34" charset="0"/>
                <a:cs typeface="Times New Roman" panose="02020603050405020304" pitchFamily="18" charset="0"/>
              </a:rPr>
              <a:t>Moscophile</a:t>
            </a:r>
            <a:r>
              <a:rPr lang="en-US" sz="2400" b="1" kern="100" dirty="0">
                <a:effectLst/>
                <a:ea typeface="Aptos" panose="020B0004020202020204" pitchFamily="34" charset="0"/>
                <a:cs typeface="Times New Roman" panose="02020603050405020304" pitchFamily="18" charset="0"/>
              </a:rPr>
              <a:t> scholars dismissed "Ukrainian" as a distinct identity</a:t>
            </a:r>
            <a:r>
              <a:rPr lang="en-US" sz="2400" kern="100" dirty="0">
                <a:effectLst/>
                <a:ea typeface="Aptos" panose="020B0004020202020204" pitchFamily="34" charset="0"/>
                <a:cs typeface="Times New Roman" panose="02020603050405020304" pitchFamily="18" charset="0"/>
              </a:rPr>
              <a:t>, seeing science as a tool to reinforce unity with Great Russians. In the Russian Empire, most official historians and philologists (e.g., A. </a:t>
            </a:r>
            <a:r>
              <a:rPr lang="en-US" sz="2400" kern="100" dirty="0" err="1">
                <a:effectLst/>
                <a:ea typeface="Aptos" panose="020B0004020202020204" pitchFamily="34" charset="0"/>
                <a:cs typeface="Times New Roman" panose="02020603050405020304" pitchFamily="18" charset="0"/>
              </a:rPr>
              <a:t>Sobolevsky</a:t>
            </a:r>
            <a:r>
              <a:rPr lang="en-US" sz="2400" kern="100" dirty="0">
                <a:effectLst/>
                <a:ea typeface="Aptos" panose="020B0004020202020204" pitchFamily="34" charset="0"/>
                <a:cs typeface="Times New Roman" panose="02020603050405020304" pitchFamily="18" charset="0"/>
              </a:rPr>
              <a:t>, N. </a:t>
            </a:r>
            <a:r>
              <a:rPr lang="en-US" sz="2400" kern="100" dirty="0" err="1">
                <a:effectLst/>
                <a:ea typeface="Aptos" panose="020B0004020202020204" pitchFamily="34" charset="0"/>
                <a:cs typeface="Times New Roman" panose="02020603050405020304" pitchFamily="18" charset="0"/>
              </a:rPr>
              <a:t>Pogodin</a:t>
            </a:r>
            <a:r>
              <a:rPr lang="en-US" sz="2400" kern="100" dirty="0">
                <a:effectLst/>
                <a:ea typeface="Aptos" panose="020B0004020202020204" pitchFamily="34" charset="0"/>
                <a:cs typeface="Times New Roman" panose="02020603050405020304" pitchFamily="18" charset="0"/>
              </a:rPr>
              <a:t>) treated </a:t>
            </a:r>
            <a:r>
              <a:rPr lang="en-US" sz="2400" b="1" kern="100" dirty="0">
                <a:effectLst/>
                <a:ea typeface="Aptos" panose="020B0004020202020204" pitchFamily="34" charset="0"/>
                <a:cs typeface="Times New Roman" panose="02020603050405020304" pitchFamily="18" charset="0"/>
              </a:rPr>
              <a:t>the Little Russian dialect </a:t>
            </a:r>
            <a:r>
              <a:rPr lang="en-US" sz="2400" kern="100" dirty="0">
                <a:effectLst/>
                <a:ea typeface="Aptos" panose="020B0004020202020204" pitchFamily="34" charset="0"/>
                <a:cs typeface="Times New Roman" panose="02020603050405020304" pitchFamily="18" charset="0"/>
              </a:rPr>
              <a:t>as an undeveloped vernacular.</a:t>
            </a:r>
          </a:p>
          <a:p>
            <a:pPr>
              <a:lnSpc>
                <a:spcPct val="107000"/>
              </a:lnSpc>
              <a:spcAft>
                <a:spcPts val="800"/>
              </a:spcAft>
            </a:pPr>
            <a:r>
              <a:rPr lang="en-US" sz="2400" kern="100" dirty="0">
                <a:effectLst/>
                <a:ea typeface="Aptos" panose="020B0004020202020204" pitchFamily="34" charset="0"/>
                <a:cs typeface="Times New Roman" panose="02020603050405020304" pitchFamily="18" charset="0"/>
              </a:rPr>
              <a:t>State repression, including the closure of the Kyiv Geographical Society and the exile of ethnographer Pavlo </a:t>
            </a:r>
            <a:r>
              <a:rPr lang="en-US" sz="2400" kern="100" dirty="0" err="1">
                <a:effectLst/>
                <a:ea typeface="Aptos" panose="020B0004020202020204" pitchFamily="34" charset="0"/>
                <a:cs typeface="Times New Roman" panose="02020603050405020304" pitchFamily="18" charset="0"/>
              </a:rPr>
              <a:t>Chubynsky</a:t>
            </a:r>
            <a:r>
              <a:rPr lang="en-US" sz="2400" kern="100" dirty="0">
                <a:effectLst/>
                <a:ea typeface="Aptos" panose="020B0004020202020204" pitchFamily="34" charset="0"/>
                <a:cs typeface="Times New Roman" panose="02020603050405020304" pitchFamily="18" charset="0"/>
              </a:rPr>
              <a:t>, intimidated scholars into avoiding conflict.</a:t>
            </a:r>
          </a:p>
          <a:p>
            <a:pPr>
              <a:lnSpc>
                <a:spcPct val="107000"/>
              </a:lnSpc>
              <a:spcAft>
                <a:spcPts val="800"/>
              </a:spcAft>
            </a:pPr>
            <a:r>
              <a:rPr lang="en-US" sz="2400" kern="100" dirty="0">
                <a:effectLst/>
                <a:ea typeface="Aptos" panose="020B0004020202020204" pitchFamily="34" charset="0"/>
                <a:cs typeface="Times New Roman" panose="02020603050405020304" pitchFamily="18" charset="0"/>
              </a:rPr>
              <a:t>A symbolic moment came in 1903 at the </a:t>
            </a:r>
            <a:r>
              <a:rPr lang="en-US" sz="2400" kern="100" dirty="0" err="1">
                <a:effectLst/>
                <a:ea typeface="Aptos" panose="020B0004020202020204" pitchFamily="34" charset="0"/>
                <a:cs typeface="Times New Roman" panose="02020603050405020304" pitchFamily="18" charset="0"/>
              </a:rPr>
              <a:t>Kotliarevsky</a:t>
            </a:r>
            <a:r>
              <a:rPr lang="en-US" sz="2400" kern="100" dirty="0">
                <a:effectLst/>
                <a:ea typeface="Aptos" panose="020B0004020202020204" pitchFamily="34" charset="0"/>
                <a:cs typeface="Times New Roman" panose="02020603050405020304" pitchFamily="18" charset="0"/>
              </a:rPr>
              <a:t> Festival in Poltava: when Petro </a:t>
            </a:r>
            <a:r>
              <a:rPr lang="en-US" sz="2400" kern="100" dirty="0" err="1">
                <a:effectLst/>
                <a:ea typeface="Aptos" panose="020B0004020202020204" pitchFamily="34" charset="0"/>
                <a:cs typeface="Times New Roman" panose="02020603050405020304" pitchFamily="18" charset="0"/>
              </a:rPr>
              <a:t>Zhytetsky</a:t>
            </a:r>
            <a:r>
              <a:rPr lang="en-US" sz="2400" kern="100" dirty="0">
                <a:effectLst/>
                <a:ea typeface="Aptos" panose="020B0004020202020204" pitchFamily="34" charset="0"/>
                <a:cs typeface="Times New Roman" panose="02020603050405020304" pitchFamily="18" charset="0"/>
              </a:rPr>
              <a:t> of Mykolaiv University gave a </a:t>
            </a:r>
            <a:r>
              <a:rPr lang="en-US" sz="2400" b="1" kern="100" dirty="0">
                <a:effectLst/>
                <a:ea typeface="Aptos" panose="020B0004020202020204" pitchFamily="34" charset="0"/>
                <a:cs typeface="Times New Roman" panose="02020603050405020304" pitchFamily="18" charset="0"/>
              </a:rPr>
              <a:t>speech in Ukrainian, some officials demonstratively walked out</a:t>
            </a:r>
            <a:r>
              <a:rPr lang="en-US" sz="2400" kern="100" dirty="0">
                <a:effectLst/>
                <a:ea typeface="Aptos" panose="020B0004020202020204" pitchFamily="34" charset="0"/>
                <a:cs typeface="Times New Roman" panose="02020603050405020304" pitchFamily="18" charset="0"/>
              </a:rPr>
              <a:t>—so rare and provocative was the public use of Ukrainian in academia.</a:t>
            </a:r>
            <a:endParaRPr lang="de-AT" sz="2400" kern="100" dirty="0">
              <a:effectLst/>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9901E2C-A288-52CB-CB7C-187ACB8D7A69}"/>
              </a:ext>
            </a:extLst>
          </p:cNvPr>
          <p:cNvSpPr txBox="1"/>
          <p:nvPr/>
        </p:nvSpPr>
        <p:spPr>
          <a:xfrm>
            <a:off x="3597442" y="799429"/>
            <a:ext cx="8698832" cy="584775"/>
          </a:xfrm>
          <a:prstGeom prst="rect">
            <a:avLst/>
          </a:prstGeom>
          <a:noFill/>
        </p:spPr>
        <p:txBody>
          <a:bodyPr wrap="square">
            <a:spAutoFit/>
          </a:bodyPr>
          <a:lstStyle/>
          <a:p>
            <a:r>
              <a:rPr lang="de-AT" sz="3200" b="1" dirty="0"/>
              <a:t>Imperial-Loyalist (Anti-National) Approach</a:t>
            </a:r>
          </a:p>
        </p:txBody>
      </p:sp>
      <p:sp>
        <p:nvSpPr>
          <p:cNvPr id="7" name="TextBox 6">
            <a:extLst>
              <a:ext uri="{FF2B5EF4-FFF2-40B4-BE49-F238E27FC236}">
                <a16:creationId xmlns:a16="http://schemas.microsoft.com/office/drawing/2014/main" id="{7257F6EC-943A-6B9A-4E4F-9A9B0B562BE1}"/>
              </a:ext>
            </a:extLst>
          </p:cNvPr>
          <p:cNvSpPr txBox="1"/>
          <p:nvPr/>
        </p:nvSpPr>
        <p:spPr>
          <a:xfrm>
            <a:off x="607595" y="7675601"/>
            <a:ext cx="13621751" cy="400110"/>
          </a:xfrm>
          <a:prstGeom prst="rect">
            <a:avLst/>
          </a:prstGeom>
          <a:noFill/>
        </p:spPr>
        <p:txBody>
          <a:bodyPr wrap="square">
            <a:spAutoFit/>
          </a:bodyPr>
          <a:lstStyle/>
          <a:p>
            <a:r>
              <a:rPr lang="de-AT" sz="1000" dirty="0" err="1"/>
              <a:t>Struk</a:t>
            </a:r>
            <a:r>
              <a:rPr lang="de-AT" sz="1000" dirty="0"/>
              <a:t>, </a:t>
            </a:r>
            <a:r>
              <a:rPr lang="de-AT" sz="1000" dirty="0" err="1"/>
              <a:t>Danylo</a:t>
            </a:r>
            <a:r>
              <a:rPr lang="de-AT" sz="1000" dirty="0"/>
              <a:t> </a:t>
            </a:r>
            <a:r>
              <a:rPr lang="de-AT" sz="1000" dirty="0" err="1"/>
              <a:t>Húsar</a:t>
            </a:r>
            <a:r>
              <a:rPr lang="de-AT" sz="1000" dirty="0"/>
              <a:t>, </a:t>
            </a:r>
            <a:r>
              <a:rPr lang="de-AT" sz="1000" dirty="0" err="1"/>
              <a:t>ed</a:t>
            </a:r>
            <a:r>
              <a:rPr lang="de-AT" sz="1000" dirty="0"/>
              <a:t>. 1993. Encyclopedia </a:t>
            </a:r>
            <a:r>
              <a:rPr lang="de-AT" sz="1000" dirty="0" err="1"/>
              <a:t>of</a:t>
            </a:r>
            <a:r>
              <a:rPr lang="de-AT" sz="1000" dirty="0"/>
              <a:t> Ukraine, Volume IV: </a:t>
            </a:r>
            <a:r>
              <a:rPr lang="de-AT" sz="1000" dirty="0" err="1"/>
              <a:t>Ph</a:t>
            </a:r>
            <a:r>
              <a:rPr lang="de-AT" sz="1000" dirty="0"/>
              <a:t>–Sr. Toronto: University </a:t>
            </a:r>
            <a:r>
              <a:rPr lang="de-AT" sz="1000" dirty="0" err="1"/>
              <a:t>of</a:t>
            </a:r>
            <a:r>
              <a:rPr lang="de-AT" sz="1000" dirty="0"/>
              <a:t> Toronto Press, </a:t>
            </a:r>
            <a:r>
              <a:rPr lang="de-AT" sz="1000" dirty="0" err="1"/>
              <a:t>under</a:t>
            </a:r>
            <a:r>
              <a:rPr lang="de-AT" sz="1000" dirty="0"/>
              <a:t> </a:t>
            </a:r>
            <a:r>
              <a:rPr lang="de-AT" sz="1000" dirty="0" err="1"/>
              <a:t>the</a:t>
            </a:r>
            <a:r>
              <a:rPr lang="de-AT" sz="1000" dirty="0"/>
              <a:t> </a:t>
            </a:r>
            <a:r>
              <a:rPr lang="de-AT" sz="1000" dirty="0" err="1"/>
              <a:t>auspices</a:t>
            </a:r>
            <a:r>
              <a:rPr lang="de-AT" sz="1000" dirty="0"/>
              <a:t> </a:t>
            </a:r>
            <a:r>
              <a:rPr lang="de-AT" sz="1000" dirty="0" err="1"/>
              <a:t>of</a:t>
            </a:r>
            <a:r>
              <a:rPr lang="de-AT" sz="1000" dirty="0"/>
              <a:t> </a:t>
            </a:r>
            <a:r>
              <a:rPr lang="de-AT" sz="1000" dirty="0" err="1"/>
              <a:t>the</a:t>
            </a:r>
            <a:r>
              <a:rPr lang="de-AT" sz="1000" dirty="0"/>
              <a:t> Canadian Institute </a:t>
            </a:r>
            <a:r>
              <a:rPr lang="de-AT" sz="1000" dirty="0" err="1"/>
              <a:t>of</a:t>
            </a:r>
            <a:r>
              <a:rPr lang="de-AT" sz="1000" dirty="0"/>
              <a:t> </a:t>
            </a:r>
            <a:r>
              <a:rPr lang="de-AT" sz="1000" dirty="0" err="1"/>
              <a:t>Ukrainian</a:t>
            </a:r>
            <a:r>
              <a:rPr lang="de-AT" sz="1000" dirty="0"/>
              <a:t> Studies, </a:t>
            </a:r>
            <a:r>
              <a:rPr lang="de-AT" sz="1000" dirty="0" err="1"/>
              <a:t>the</a:t>
            </a:r>
            <a:r>
              <a:rPr lang="de-AT" sz="1000" dirty="0"/>
              <a:t> Shevchenko Scientific Society, and </a:t>
            </a:r>
            <a:r>
              <a:rPr lang="de-AT" sz="1000" dirty="0" err="1"/>
              <a:t>the</a:t>
            </a:r>
            <a:r>
              <a:rPr lang="de-AT" sz="1000" dirty="0"/>
              <a:t> Canadian </a:t>
            </a:r>
            <a:r>
              <a:rPr lang="de-AT" sz="1000" dirty="0" err="1"/>
              <a:t>Foundation</a:t>
            </a:r>
            <a:r>
              <a:rPr lang="de-AT" sz="1000" dirty="0"/>
              <a:t> </a:t>
            </a:r>
            <a:r>
              <a:rPr lang="de-AT" sz="1000" dirty="0" err="1"/>
              <a:t>for</a:t>
            </a:r>
            <a:r>
              <a:rPr lang="de-AT" sz="1000" dirty="0"/>
              <a:t> </a:t>
            </a:r>
            <a:r>
              <a:rPr lang="de-AT" sz="1000" dirty="0" err="1"/>
              <a:t>Ukrainian</a:t>
            </a:r>
            <a:r>
              <a:rPr lang="de-AT" sz="1000" dirty="0"/>
              <a:t> Studies. ISBN 0-8020-3994-4. </a:t>
            </a:r>
            <a:r>
              <a:rPr lang="de-AT" sz="1000" dirty="0" err="1"/>
              <a:t>Accessed</a:t>
            </a:r>
            <a:r>
              <a:rPr lang="de-AT" sz="1000" dirty="0"/>
              <a:t> March 5, 2025. https://dokumen.pub/encyclopedia-of-ukraine-volume-iv-ph-sr-9781442632899.html.</a:t>
            </a:r>
          </a:p>
        </p:txBody>
      </p:sp>
    </p:spTree>
    <p:extLst>
      <p:ext uri="{BB962C8B-B14F-4D97-AF65-F5344CB8AC3E}">
        <p14:creationId xmlns:p14="http://schemas.microsoft.com/office/powerpoint/2010/main" val="1856959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DFE56F-E2D0-2952-BF91-4CDA8C7A71EE}"/>
              </a:ext>
            </a:extLst>
          </p:cNvPr>
          <p:cNvSpPr txBox="1"/>
          <p:nvPr/>
        </p:nvSpPr>
        <p:spPr>
          <a:xfrm>
            <a:off x="1112922" y="2200535"/>
            <a:ext cx="12404556" cy="3971280"/>
          </a:xfrm>
          <a:prstGeom prst="rect">
            <a:avLst/>
          </a:prstGeom>
          <a:noFill/>
        </p:spPr>
        <p:txBody>
          <a:bodyPr wrap="square">
            <a:spAutoFit/>
          </a:bodyPr>
          <a:lstStyle/>
          <a:p>
            <a:pPr>
              <a:lnSpc>
                <a:spcPct val="107000"/>
              </a:lnSpc>
              <a:spcAft>
                <a:spcPts val="800"/>
              </a:spcAft>
            </a:pPr>
            <a:r>
              <a:rPr lang="en-US" sz="2800" kern="100" dirty="0">
                <a:effectLst/>
                <a:ea typeface="Aptos" panose="020B0004020202020204" pitchFamily="34" charset="0"/>
                <a:cs typeface="Times New Roman" panose="02020603050405020304" pitchFamily="18" charset="0"/>
              </a:rPr>
              <a:t>Thus, by the late 19th and early 20th centuries, Ukrainian scientific societies and circles functioned as early national institutions. They did not merely produce academic content about Ukraine but also actively educated society—through books, lectures, and discussions—in the spirit of Ukrainian identity. </a:t>
            </a:r>
          </a:p>
          <a:p>
            <a:pPr>
              <a:lnSpc>
                <a:spcPct val="107000"/>
              </a:lnSpc>
              <a:spcAft>
                <a:spcPts val="800"/>
              </a:spcAft>
            </a:pPr>
            <a:r>
              <a:rPr lang="en-US" sz="2800" kern="100" dirty="0">
                <a:effectLst/>
                <a:ea typeface="Aptos" panose="020B0004020202020204" pitchFamily="34" charset="0"/>
                <a:cs typeface="Times New Roman" panose="02020603050405020304" pitchFamily="18" charset="0"/>
              </a:rPr>
              <a:t>By 1917, when the opportunity arose to establish a state-sponsored </a:t>
            </a:r>
            <a:r>
              <a:rPr lang="en-US" sz="2800" b="1" kern="100" dirty="0">
                <a:effectLst/>
                <a:ea typeface="Aptos" panose="020B0004020202020204" pitchFamily="34" charset="0"/>
                <a:cs typeface="Times New Roman" panose="02020603050405020304" pitchFamily="18" charset="0"/>
              </a:rPr>
              <a:t>Ukrainian Academy of Sciences</a:t>
            </a:r>
            <a:r>
              <a:rPr lang="en-US" sz="2800" kern="100" dirty="0">
                <a:effectLst/>
                <a:ea typeface="Aptos" panose="020B0004020202020204" pitchFamily="34" charset="0"/>
                <a:cs typeface="Times New Roman" panose="02020603050405020304" pitchFamily="18" charset="0"/>
              </a:rPr>
              <a:t>, a well-connected network of Ukrainian scholars and a solid body of research were already in place, ready to form the foundation of national science.</a:t>
            </a:r>
            <a:endParaRPr lang="de-AT" sz="2800" kern="100" dirty="0">
              <a:effectLst/>
              <a:ea typeface="Aptos" panose="020B0004020202020204" pitchFamily="34" charset="0"/>
              <a:cs typeface="Times New Roman" panose="02020603050405020304" pitchFamily="18" charset="0"/>
            </a:endParaRPr>
          </a:p>
          <a:p>
            <a:pPr>
              <a:lnSpc>
                <a:spcPct val="107000"/>
              </a:lnSpc>
              <a:spcAft>
                <a:spcPts val="800"/>
              </a:spcAft>
            </a:pPr>
            <a:r>
              <a:rPr lang="en-US" sz="2800" kern="100" dirty="0">
                <a:effectLst/>
                <a:ea typeface="Aptos" panose="020B0004020202020204" pitchFamily="34" charset="0"/>
                <a:cs typeface="Times New Roman" panose="02020603050405020304" pitchFamily="18" charset="0"/>
              </a:rPr>
              <a:t> </a:t>
            </a:r>
            <a:endParaRPr lang="de-AT" sz="2800" kern="100" dirty="0">
              <a:effectLst/>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C02BFCA-9E91-53CD-A0CA-208ACDE1DDAD}"/>
              </a:ext>
            </a:extLst>
          </p:cNvPr>
          <p:cNvSpPr txBox="1"/>
          <p:nvPr/>
        </p:nvSpPr>
        <p:spPr>
          <a:xfrm>
            <a:off x="2442410" y="1302470"/>
            <a:ext cx="9962147" cy="601255"/>
          </a:xfrm>
          <a:prstGeom prst="rect">
            <a:avLst/>
          </a:prstGeom>
          <a:noFill/>
        </p:spPr>
        <p:txBody>
          <a:bodyPr wrap="square">
            <a:spAutoFit/>
          </a:bodyPr>
          <a:lstStyle/>
          <a:p>
            <a:pPr>
              <a:lnSpc>
                <a:spcPct val="107000"/>
              </a:lnSpc>
              <a:spcAft>
                <a:spcPts val="800"/>
              </a:spcAft>
            </a:pPr>
            <a:r>
              <a:rPr lang="en-US" sz="3200" b="1" kern="100" dirty="0">
                <a:effectLst/>
                <a:ea typeface="Aptos" panose="020B0004020202020204" pitchFamily="34" charset="0"/>
                <a:cs typeface="Times New Roman" panose="02020603050405020304" pitchFamily="18" charset="0"/>
              </a:rPr>
              <a:t>The Role of Scientific Societies in Nation-Building</a:t>
            </a:r>
            <a:endParaRPr lang="de-AT" sz="32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343939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3582070" y="718245"/>
            <a:ext cx="9126617" cy="708779"/>
          </a:xfrm>
          <a:prstGeom prst="rect">
            <a:avLst/>
          </a:prstGeom>
          <a:noFill/>
          <a:ln/>
        </p:spPr>
        <p:txBody>
          <a:bodyPr wrap="none" lIns="0" tIns="0" rIns="0" bIns="0" rtlCol="0" anchor="t"/>
          <a:lstStyle/>
          <a:p>
            <a:pPr marL="0" indent="0">
              <a:lnSpc>
                <a:spcPts val="5550"/>
              </a:lnSpc>
              <a:buNone/>
            </a:pPr>
            <a:r>
              <a:rPr lang="en-US" sz="4450" dirty="0">
                <a:solidFill>
                  <a:srgbClr val="201B18"/>
                </a:solidFill>
                <a:ea typeface="Platypi Medium" pitchFamily="34" charset="-122"/>
                <a:cs typeface="Platypi Medium" pitchFamily="34" charset="-120"/>
              </a:rPr>
              <a:t>Key Scientific Centers in Ukraine</a:t>
            </a:r>
            <a:endParaRPr lang="en-US" sz="4450" dirty="0"/>
          </a:p>
        </p:txBody>
      </p:sp>
      <p:sp>
        <p:nvSpPr>
          <p:cNvPr id="3" name="Text 1"/>
          <p:cNvSpPr/>
          <p:nvPr/>
        </p:nvSpPr>
        <p:spPr>
          <a:xfrm>
            <a:off x="2059360" y="1536881"/>
            <a:ext cx="2835235" cy="354330"/>
          </a:xfrm>
          <a:prstGeom prst="rect">
            <a:avLst/>
          </a:prstGeom>
          <a:noFill/>
          <a:ln/>
        </p:spPr>
        <p:txBody>
          <a:bodyPr wrap="none" lIns="0" tIns="0" rIns="0" bIns="0" rtlCol="0" anchor="t"/>
          <a:lstStyle/>
          <a:p>
            <a:pPr marL="0" indent="0">
              <a:lnSpc>
                <a:spcPts val="2750"/>
              </a:lnSpc>
              <a:buNone/>
            </a:pPr>
            <a:r>
              <a:rPr lang="en-US" sz="2200" dirty="0">
                <a:solidFill>
                  <a:srgbClr val="201B18"/>
                </a:solidFill>
                <a:ea typeface="Platypi Medium" pitchFamily="34" charset="-122"/>
                <a:cs typeface="Platypi Medium" pitchFamily="34" charset="-120"/>
              </a:rPr>
              <a:t>Russian Empire</a:t>
            </a:r>
            <a:endParaRPr lang="en-US" sz="2200" dirty="0"/>
          </a:p>
        </p:txBody>
      </p:sp>
      <p:sp>
        <p:nvSpPr>
          <p:cNvPr id="5" name="Text 3"/>
          <p:cNvSpPr/>
          <p:nvPr/>
        </p:nvSpPr>
        <p:spPr>
          <a:xfrm>
            <a:off x="1217150" y="4392870"/>
            <a:ext cx="3577352" cy="354330"/>
          </a:xfrm>
          <a:prstGeom prst="rect">
            <a:avLst/>
          </a:prstGeom>
          <a:noFill/>
          <a:ln/>
        </p:spPr>
        <p:txBody>
          <a:bodyPr wrap="none" lIns="0" tIns="0" rIns="0" bIns="0" rtlCol="0" anchor="t"/>
          <a:lstStyle/>
          <a:p>
            <a:pPr marL="0" indent="0">
              <a:lnSpc>
                <a:spcPts val="2750"/>
              </a:lnSpc>
              <a:buNone/>
            </a:pPr>
            <a:r>
              <a:rPr lang="en-US" sz="2200" dirty="0">
                <a:solidFill>
                  <a:srgbClr val="201B18"/>
                </a:solidFill>
                <a:ea typeface="Platypi Medium" pitchFamily="34" charset="-122"/>
                <a:cs typeface="Platypi Medium" pitchFamily="34" charset="-120"/>
              </a:rPr>
              <a:t>Austro-Hungarian Empire</a:t>
            </a:r>
            <a:endParaRPr lang="en-US" sz="2200" dirty="0"/>
          </a:p>
        </p:txBody>
      </p:sp>
      <p:pic>
        <p:nvPicPr>
          <p:cNvPr id="8" name="Picture 7">
            <a:extLst>
              <a:ext uri="{FF2B5EF4-FFF2-40B4-BE49-F238E27FC236}">
                <a16:creationId xmlns:a16="http://schemas.microsoft.com/office/drawing/2014/main" id="{B799455B-7AAF-927B-A3B7-4F4EF875E64E}"/>
              </a:ext>
            </a:extLst>
          </p:cNvPr>
          <p:cNvPicPr>
            <a:picLocks noChangeAspect="1"/>
          </p:cNvPicPr>
          <p:nvPr/>
        </p:nvPicPr>
        <p:blipFill>
          <a:blip r:embed="rId3"/>
          <a:stretch>
            <a:fillRect/>
          </a:stretch>
        </p:blipFill>
        <p:spPr>
          <a:xfrm>
            <a:off x="5852034" y="1718507"/>
            <a:ext cx="7767545" cy="5720859"/>
          </a:xfrm>
          <a:prstGeom prst="rect">
            <a:avLst/>
          </a:prstGeom>
        </p:spPr>
      </p:pic>
      <p:graphicFrame>
        <p:nvGraphicFramePr>
          <p:cNvPr id="11" name="Table 10">
            <a:extLst>
              <a:ext uri="{FF2B5EF4-FFF2-40B4-BE49-F238E27FC236}">
                <a16:creationId xmlns:a16="http://schemas.microsoft.com/office/drawing/2014/main" id="{21382BCA-0730-31D7-C8A1-91BBD8375E88}"/>
              </a:ext>
            </a:extLst>
          </p:cNvPr>
          <p:cNvGraphicFramePr>
            <a:graphicFrameLocks noGrp="1"/>
          </p:cNvGraphicFramePr>
          <p:nvPr>
            <p:extLst>
              <p:ext uri="{D42A27DB-BD31-4B8C-83A1-F6EECF244321}">
                <p14:modId xmlns:p14="http://schemas.microsoft.com/office/powerpoint/2010/main" val="2310237056"/>
              </p:ext>
            </p:extLst>
          </p:nvPr>
        </p:nvGraphicFramePr>
        <p:xfrm>
          <a:off x="987550" y="2065339"/>
          <a:ext cx="4668547" cy="2153403"/>
        </p:xfrm>
        <a:graphic>
          <a:graphicData uri="http://schemas.openxmlformats.org/drawingml/2006/table">
            <a:tbl>
              <a:tblPr firstRow="1" firstCol="1">
                <a:tableStyleId>{B301B821-A1FF-4177-AEE7-76D212191A09}</a:tableStyleId>
              </a:tblPr>
              <a:tblGrid>
                <a:gridCol w="1545802">
                  <a:extLst>
                    <a:ext uri="{9D8B030D-6E8A-4147-A177-3AD203B41FA5}">
                      <a16:colId xmlns:a16="http://schemas.microsoft.com/office/drawing/2014/main" val="2514837070"/>
                    </a:ext>
                  </a:extLst>
                </a:gridCol>
                <a:gridCol w="702330">
                  <a:extLst>
                    <a:ext uri="{9D8B030D-6E8A-4147-A177-3AD203B41FA5}">
                      <a16:colId xmlns:a16="http://schemas.microsoft.com/office/drawing/2014/main" val="3602258231"/>
                    </a:ext>
                  </a:extLst>
                </a:gridCol>
                <a:gridCol w="950847">
                  <a:extLst>
                    <a:ext uri="{9D8B030D-6E8A-4147-A177-3AD203B41FA5}">
                      <a16:colId xmlns:a16="http://schemas.microsoft.com/office/drawing/2014/main" val="1324454558"/>
                    </a:ext>
                  </a:extLst>
                </a:gridCol>
                <a:gridCol w="1469568">
                  <a:extLst>
                    <a:ext uri="{9D8B030D-6E8A-4147-A177-3AD203B41FA5}">
                      <a16:colId xmlns:a16="http://schemas.microsoft.com/office/drawing/2014/main" val="628034581"/>
                    </a:ext>
                  </a:extLst>
                </a:gridCol>
              </a:tblGrid>
              <a:tr h="279463">
                <a:tc>
                  <a:txBody>
                    <a:bodyPr/>
                    <a:lstStyle/>
                    <a:p>
                      <a:r>
                        <a:rPr lang="de-AT" sz="1100"/>
                        <a:t>Institution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AT" sz="1100"/>
                        <a:t>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AT" sz="1100"/>
                        <a:t>Established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AT" sz="1100"/>
                        <a:t>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5998386"/>
                  </a:ext>
                </a:extLst>
              </a:tr>
              <a:tr h="279463">
                <a:tc>
                  <a:txBody>
                    <a:bodyPr/>
                    <a:lstStyle/>
                    <a:p>
                      <a:r>
                        <a:rPr lang="de-AT" sz="1100"/>
                        <a:t>Kharkiv University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AT" sz="1100"/>
                        <a:t>Kharkiv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AT" sz="1100"/>
                        <a:t>1805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AT" sz="1100"/>
                        <a:t>University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0091630"/>
                  </a:ext>
                </a:extLst>
              </a:tr>
              <a:tr h="279463">
                <a:tc>
                  <a:txBody>
                    <a:bodyPr/>
                    <a:lstStyle/>
                    <a:p>
                      <a:r>
                        <a:rPr lang="de-AT" sz="1100"/>
                        <a:t>St. Vladimir University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AT" sz="1100" dirty="0"/>
                        <a:t>Kyiv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AT" sz="1100"/>
                        <a:t>1834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AT" sz="1100"/>
                        <a:t>University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7816690"/>
                  </a:ext>
                </a:extLst>
              </a:tr>
              <a:tr h="279463">
                <a:tc>
                  <a:txBody>
                    <a:bodyPr/>
                    <a:lstStyle/>
                    <a:p>
                      <a:r>
                        <a:rPr lang="de-AT" sz="1100"/>
                        <a:t>Novorossiysk University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AT" sz="1100"/>
                        <a:t>Odesa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AT" sz="1100" dirty="0"/>
                        <a:t>1865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AT" sz="1100"/>
                        <a:t>University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8568938"/>
                  </a:ext>
                </a:extLst>
              </a:tr>
              <a:tr h="608831">
                <a:tc>
                  <a:txBody>
                    <a:bodyPr/>
                    <a:lstStyle/>
                    <a:p>
                      <a:r>
                        <a:rPr lang="en-US" sz="1100"/>
                        <a:t>Southwestern Branch of the Russian Geographical Society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AT" sz="1100"/>
                        <a:t>Kyiv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AT" sz="1100"/>
                        <a:t>1870s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AT" sz="1100"/>
                        <a:t>Scientific Society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9248900"/>
                  </a:ext>
                </a:extLst>
              </a:tr>
              <a:tr h="279463">
                <a:tc>
                  <a:txBody>
                    <a:bodyPr/>
                    <a:lstStyle/>
                    <a:p>
                      <a:r>
                        <a:rPr lang="de-AT" sz="1100"/>
                        <a:t>Kyiv Scientific Society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AT" sz="1100"/>
                        <a:t>Kyiv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AT" sz="1100"/>
                        <a:t>1907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AT" sz="1100" dirty="0"/>
                        <a:t>Scientific Society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1050793"/>
                  </a:ext>
                </a:extLst>
              </a:tr>
            </a:tbl>
          </a:graphicData>
        </a:graphic>
      </p:graphicFrame>
      <p:graphicFrame>
        <p:nvGraphicFramePr>
          <p:cNvPr id="23" name="Table 22">
            <a:extLst>
              <a:ext uri="{FF2B5EF4-FFF2-40B4-BE49-F238E27FC236}">
                <a16:creationId xmlns:a16="http://schemas.microsoft.com/office/drawing/2014/main" id="{2B433ED3-0753-F313-DB90-B81F30DC35F2}"/>
              </a:ext>
            </a:extLst>
          </p:cNvPr>
          <p:cNvGraphicFramePr>
            <a:graphicFrameLocks noGrp="1"/>
          </p:cNvGraphicFramePr>
          <p:nvPr>
            <p:extLst>
              <p:ext uri="{D42A27DB-BD31-4B8C-83A1-F6EECF244321}">
                <p14:modId xmlns:p14="http://schemas.microsoft.com/office/powerpoint/2010/main" val="1512634225"/>
              </p:ext>
            </p:extLst>
          </p:nvPr>
        </p:nvGraphicFramePr>
        <p:xfrm>
          <a:off x="987550" y="4903261"/>
          <a:ext cx="4668548" cy="2536105"/>
        </p:xfrm>
        <a:graphic>
          <a:graphicData uri="http://schemas.openxmlformats.org/drawingml/2006/table">
            <a:tbl>
              <a:tblPr firstRow="1" firstCol="1">
                <a:tableStyleId>{B301B821-A1FF-4177-AEE7-76D212191A09}</a:tableStyleId>
              </a:tblPr>
              <a:tblGrid>
                <a:gridCol w="1563981">
                  <a:extLst>
                    <a:ext uri="{9D8B030D-6E8A-4147-A177-3AD203B41FA5}">
                      <a16:colId xmlns:a16="http://schemas.microsoft.com/office/drawing/2014/main" val="2165012605"/>
                    </a:ext>
                  </a:extLst>
                </a:gridCol>
                <a:gridCol w="864199">
                  <a:extLst>
                    <a:ext uri="{9D8B030D-6E8A-4147-A177-3AD203B41FA5}">
                      <a16:colId xmlns:a16="http://schemas.microsoft.com/office/drawing/2014/main" val="4179744155"/>
                    </a:ext>
                  </a:extLst>
                </a:gridCol>
                <a:gridCol w="978580">
                  <a:extLst>
                    <a:ext uri="{9D8B030D-6E8A-4147-A177-3AD203B41FA5}">
                      <a16:colId xmlns:a16="http://schemas.microsoft.com/office/drawing/2014/main" val="3925131450"/>
                    </a:ext>
                  </a:extLst>
                </a:gridCol>
                <a:gridCol w="1261788">
                  <a:extLst>
                    <a:ext uri="{9D8B030D-6E8A-4147-A177-3AD203B41FA5}">
                      <a16:colId xmlns:a16="http://schemas.microsoft.com/office/drawing/2014/main" val="4293951157"/>
                    </a:ext>
                  </a:extLst>
                </a:gridCol>
              </a:tblGrid>
              <a:tr h="420624">
                <a:tc>
                  <a:txBody>
                    <a:bodyPr/>
                    <a:lstStyle/>
                    <a:p>
                      <a:r>
                        <a:rPr lang="de-AT" sz="1100"/>
                        <a:t>Institution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AT" sz="1100"/>
                        <a:t>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AT" sz="1100"/>
                        <a:t>Established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AT" sz="1100" dirty="0"/>
                        <a:t>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7045214"/>
                  </a:ext>
                </a:extLst>
              </a:tr>
              <a:tr h="420624">
                <a:tc>
                  <a:txBody>
                    <a:bodyPr/>
                    <a:lstStyle/>
                    <a:p>
                      <a:r>
                        <a:rPr lang="de-AT" sz="1100"/>
                        <a:t>Lviv University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AT" sz="1100" dirty="0" err="1"/>
                        <a:t>Lviv</a:t>
                      </a:r>
                      <a:endParaRPr lang="de-AT"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AT" sz="1100" dirty="0"/>
                        <a:t>1661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AT" sz="1100" dirty="0"/>
                        <a:t>University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8768372"/>
                  </a:ext>
                </a:extLst>
              </a:tr>
              <a:tr h="420624">
                <a:tc>
                  <a:txBody>
                    <a:bodyPr/>
                    <a:lstStyle/>
                    <a:p>
                      <a:r>
                        <a:rPr lang="de-AT" sz="1100"/>
                        <a:t>Chernivtsi University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AT" sz="1100" dirty="0" err="1"/>
                        <a:t>Chernivtsi</a:t>
                      </a:r>
                      <a:endParaRPr lang="de-AT"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AT" sz="1100"/>
                        <a:t>1875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AT" sz="1100"/>
                        <a:t>University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8315025"/>
                  </a:ext>
                </a:extLst>
              </a:tr>
              <a:tr h="524425">
                <a:tc>
                  <a:txBody>
                    <a:bodyPr/>
                    <a:lstStyle/>
                    <a:p>
                      <a:r>
                        <a:rPr lang="de-AT" sz="1100"/>
                        <a:t>Shevchenko Literary Society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AT" sz="1100" dirty="0" err="1"/>
                        <a:t>Lviv</a:t>
                      </a:r>
                      <a:endParaRPr lang="de-AT"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AT" sz="1100" dirty="0"/>
                        <a:t>1873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AT" sz="1100" dirty="0"/>
                        <a:t>Scientific Society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9885668"/>
                  </a:ext>
                </a:extLst>
              </a:tr>
              <a:tr h="749808">
                <a:tc>
                  <a:txBody>
                    <a:bodyPr/>
                    <a:lstStyle/>
                    <a:p>
                      <a:r>
                        <a:rPr lang="de-AT" sz="1100"/>
                        <a:t>Shevchenko Scientific Society (NTSh)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AT" sz="1100" dirty="0" err="1"/>
                        <a:t>Lviv</a:t>
                      </a:r>
                      <a:endParaRPr lang="de-AT"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AT" sz="1100"/>
                        <a:t>1892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AT" sz="1100" dirty="0"/>
                        <a:t>Scientific Society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199557"/>
                  </a:ext>
                </a:extLst>
              </a:tr>
            </a:tbl>
          </a:graphicData>
        </a:graphic>
      </p:graphicFrame>
      <p:sp>
        <p:nvSpPr>
          <p:cNvPr id="25" name="TextBox 24">
            <a:extLst>
              <a:ext uri="{FF2B5EF4-FFF2-40B4-BE49-F238E27FC236}">
                <a16:creationId xmlns:a16="http://schemas.microsoft.com/office/drawing/2014/main" id="{E95789DF-7FC4-AE71-CFB6-8CACDB15CB80}"/>
              </a:ext>
            </a:extLst>
          </p:cNvPr>
          <p:cNvSpPr txBox="1"/>
          <p:nvPr/>
        </p:nvSpPr>
        <p:spPr>
          <a:xfrm>
            <a:off x="661738" y="7774424"/>
            <a:ext cx="13463336" cy="1169551"/>
          </a:xfrm>
          <a:prstGeom prst="rect">
            <a:avLst/>
          </a:prstGeom>
          <a:noFill/>
        </p:spPr>
        <p:txBody>
          <a:bodyPr wrap="square">
            <a:spAutoFit/>
          </a:bodyPr>
          <a:lstStyle/>
          <a:p>
            <a:r>
              <a:rPr lang="de-AT" sz="1000" dirty="0">
                <a:solidFill>
                  <a:schemeClr val="tx1">
                    <a:lumMod val="95000"/>
                    <a:lumOff val="5000"/>
                  </a:schemeClr>
                </a:solidFill>
                <a:hlinkClick r:id="rId4">
                  <a:extLst>
                    <a:ext uri="{A12FA001-AC4F-418D-AE19-62706E023703}">
                      <ahyp:hlinkClr xmlns:ahyp="http://schemas.microsoft.com/office/drawing/2018/hyperlinkcolor" val="tx"/>
                    </a:ext>
                  </a:extLst>
                </a:hlinkClick>
              </a:rPr>
              <a:t>https://geomap.com.ua/uk-uh5/709.html</a:t>
            </a:r>
            <a:r>
              <a:rPr lang="de-AT" sz="1000" dirty="0">
                <a:solidFill>
                  <a:schemeClr val="tx1">
                    <a:lumMod val="95000"/>
                    <a:lumOff val="5000"/>
                  </a:schemeClr>
                </a:solidFill>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000" b="1" i="0" u="none" strike="noStrike" cap="none" normalizeH="0" baseline="0" dirty="0" err="1">
                <a:ln>
                  <a:noFill/>
                </a:ln>
                <a:solidFill>
                  <a:schemeClr val="tx1">
                    <a:lumMod val="95000"/>
                    <a:lumOff val="5000"/>
                  </a:schemeClr>
                </a:solidFill>
                <a:effectLst/>
              </a:rPr>
              <a:t>Zoryana</a:t>
            </a:r>
            <a:r>
              <a:rPr kumimoji="0" lang="de-DE" altLang="de-DE" sz="1000" b="1" i="0" u="none" strike="noStrike" cap="none" normalizeH="0" baseline="0" dirty="0">
                <a:ln>
                  <a:noFill/>
                </a:ln>
                <a:solidFill>
                  <a:schemeClr val="tx1">
                    <a:lumMod val="95000"/>
                    <a:lumOff val="5000"/>
                  </a:schemeClr>
                </a:solidFill>
                <a:effectLst/>
              </a:rPr>
              <a:t>, K.</a:t>
            </a:r>
            <a:r>
              <a:rPr kumimoji="0" lang="de-DE" altLang="de-DE" sz="1000" b="0" i="0" u="none" strike="noStrike" cap="none" normalizeH="0" baseline="0" dirty="0">
                <a:ln>
                  <a:noFill/>
                </a:ln>
                <a:solidFill>
                  <a:schemeClr val="tx1">
                    <a:lumMod val="95000"/>
                    <a:lumOff val="5000"/>
                  </a:schemeClr>
                </a:solidFill>
                <a:effectLst/>
              </a:rPr>
              <a:t> 2021. </a:t>
            </a:r>
            <a:r>
              <a:rPr kumimoji="0" lang="de-DE" altLang="de-DE" sz="1000" b="0" i="1" u="none" strike="noStrike" cap="none" normalizeH="0" baseline="0" dirty="0">
                <a:ln>
                  <a:noFill/>
                </a:ln>
                <a:solidFill>
                  <a:schemeClr val="tx1">
                    <a:lumMod val="95000"/>
                    <a:lumOff val="5000"/>
                  </a:schemeClr>
                </a:solidFill>
                <a:effectLst/>
              </a:rPr>
              <a:t>"The First Higher Educational </a:t>
            </a:r>
            <a:r>
              <a:rPr kumimoji="0" lang="de-DE" altLang="de-DE" sz="1000" b="0" i="1" u="none" strike="noStrike" cap="none" normalizeH="0" baseline="0" dirty="0" err="1">
                <a:ln>
                  <a:noFill/>
                </a:ln>
                <a:solidFill>
                  <a:schemeClr val="tx1">
                    <a:lumMod val="95000"/>
                    <a:lumOff val="5000"/>
                  </a:schemeClr>
                </a:solidFill>
                <a:effectLst/>
              </a:rPr>
              <a:t>Institutions</a:t>
            </a:r>
            <a:r>
              <a:rPr kumimoji="0" lang="de-DE" altLang="de-DE" sz="1000" b="0" i="1" u="none" strike="noStrike" cap="none" normalizeH="0" baseline="0" dirty="0">
                <a:ln>
                  <a:noFill/>
                </a:ln>
                <a:solidFill>
                  <a:schemeClr val="tx1">
                    <a:lumMod val="95000"/>
                    <a:lumOff val="5000"/>
                  </a:schemeClr>
                </a:solidFill>
                <a:effectLst/>
              </a:rPr>
              <a:t> </a:t>
            </a:r>
            <a:r>
              <a:rPr kumimoji="0" lang="de-DE" altLang="de-DE" sz="1000" b="0" i="1" u="none" strike="noStrike" cap="none" normalizeH="0" baseline="0" dirty="0" err="1">
                <a:ln>
                  <a:noFill/>
                </a:ln>
                <a:solidFill>
                  <a:schemeClr val="tx1">
                    <a:lumMod val="95000"/>
                    <a:lumOff val="5000"/>
                  </a:schemeClr>
                </a:solidFill>
                <a:effectLst/>
              </a:rPr>
              <a:t>of</a:t>
            </a:r>
            <a:r>
              <a:rPr kumimoji="0" lang="de-DE" altLang="de-DE" sz="1000" b="0" i="1" u="none" strike="noStrike" cap="none" normalizeH="0" baseline="0" dirty="0">
                <a:ln>
                  <a:noFill/>
                </a:ln>
                <a:solidFill>
                  <a:schemeClr val="tx1">
                    <a:lumMod val="95000"/>
                    <a:lumOff val="5000"/>
                  </a:schemeClr>
                </a:solidFill>
                <a:effectLst/>
              </a:rPr>
              <a:t> Ukraine."</a:t>
            </a:r>
            <a:r>
              <a:rPr kumimoji="0" lang="de-DE" altLang="de-DE" sz="1000" b="0" i="0" u="none" strike="noStrike" cap="none" normalizeH="0" baseline="0" dirty="0">
                <a:ln>
                  <a:noFill/>
                </a:ln>
                <a:solidFill>
                  <a:schemeClr val="tx1">
                    <a:lumMod val="95000"/>
                    <a:lumOff val="5000"/>
                  </a:schemeClr>
                </a:solidFill>
                <a:effectLst/>
              </a:rPr>
              <a:t> </a:t>
            </a:r>
            <a:r>
              <a:rPr kumimoji="0" lang="de-DE" altLang="de-DE" sz="1000" b="0" i="0" u="none" strike="noStrike" cap="none" normalizeH="0" baseline="0" dirty="0" err="1">
                <a:ln>
                  <a:noFill/>
                </a:ln>
                <a:solidFill>
                  <a:schemeClr val="tx1">
                    <a:lumMod val="95000"/>
                    <a:lumOff val="5000"/>
                  </a:schemeClr>
                </a:solidFill>
                <a:effectLst/>
              </a:rPr>
              <a:t>Published</a:t>
            </a:r>
            <a:r>
              <a:rPr kumimoji="0" lang="de-DE" altLang="de-DE" sz="1000" b="0" i="0" u="none" strike="noStrike" cap="none" normalizeH="0" baseline="0" dirty="0">
                <a:ln>
                  <a:noFill/>
                </a:ln>
                <a:solidFill>
                  <a:schemeClr val="tx1">
                    <a:lumMod val="95000"/>
                    <a:lumOff val="5000"/>
                  </a:schemeClr>
                </a:solidFill>
                <a:effectLst/>
              </a:rPr>
              <a:t> </a:t>
            </a:r>
            <a:r>
              <a:rPr kumimoji="0" lang="de-DE" altLang="de-DE" sz="1000" b="0" i="0" u="none" strike="noStrike" cap="none" normalizeH="0" baseline="0" dirty="0" err="1">
                <a:ln>
                  <a:noFill/>
                </a:ln>
                <a:solidFill>
                  <a:schemeClr val="tx1">
                    <a:lumMod val="95000"/>
                    <a:lumOff val="5000"/>
                  </a:schemeClr>
                </a:solidFill>
                <a:effectLst/>
              </a:rPr>
              <a:t>October</a:t>
            </a:r>
            <a:r>
              <a:rPr kumimoji="0" lang="de-DE" altLang="de-DE" sz="1000" b="0" i="0" u="none" strike="noStrike" cap="none" normalizeH="0" baseline="0" dirty="0">
                <a:ln>
                  <a:noFill/>
                </a:ln>
                <a:solidFill>
                  <a:schemeClr val="tx1">
                    <a:lumMod val="95000"/>
                    <a:lumOff val="5000"/>
                  </a:schemeClr>
                </a:solidFill>
                <a:effectLst/>
              </a:rPr>
              <a:t> 13, 2021. </a:t>
            </a:r>
            <a:r>
              <a:rPr kumimoji="0" lang="de-DE" altLang="de-DE" sz="1000" b="0" i="0" u="none" strike="noStrike" cap="none" normalizeH="0" baseline="0" dirty="0">
                <a:ln>
                  <a:noFill/>
                </a:ln>
                <a:solidFill>
                  <a:schemeClr val="tx1">
                    <a:lumMod val="95000"/>
                    <a:lumOff val="5000"/>
                  </a:schemeClr>
                </a:solidFill>
                <a:effectLst/>
                <a:hlinkClick r:id="rId5">
                  <a:extLst>
                    <a:ext uri="{A12FA001-AC4F-418D-AE19-62706E023703}">
                      <ahyp:hlinkClr xmlns:ahyp="http://schemas.microsoft.com/office/drawing/2018/hyperlinkcolor" val="tx"/>
                    </a:ext>
                  </a:extLst>
                </a:hlinkClick>
              </a:rPr>
              <a:t>https://studies.in.ua/shpora-hukr/318-61-rozvitok-osvti-v-ukrayin-hh-st.html</a:t>
            </a:r>
            <a:r>
              <a:rPr kumimoji="0" lang="de-DE" altLang="de-DE" sz="1000" b="0" i="0" u="none" strike="noStrike" cap="none" normalizeH="0" baseline="0" dirty="0">
                <a:ln>
                  <a:noFill/>
                </a:ln>
                <a:solidFill>
                  <a:schemeClr val="tx1">
                    <a:lumMod val="95000"/>
                    <a:lumOff val="5000"/>
                  </a:schemeClr>
                </a:solidFill>
                <a:effectLst/>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000" b="0" i="0" u="none" strike="noStrike" cap="none" normalizeH="0" baseline="0" dirty="0">
              <a:ln>
                <a:noFill/>
              </a:ln>
              <a:solidFill>
                <a:schemeClr val="tx1">
                  <a:lumMod val="95000"/>
                  <a:lumOff val="5000"/>
                </a:schemeClr>
              </a:solidFill>
              <a:effectLst/>
            </a:endParaRPr>
          </a:p>
          <a:p>
            <a:endParaRPr lang="de-AT" sz="1000" dirty="0">
              <a:solidFill>
                <a:schemeClr val="tx1">
                  <a:lumMod val="95000"/>
                  <a:lumOff val="5000"/>
                </a:schemeClr>
              </a:solidFill>
            </a:endParaRPr>
          </a:p>
          <a:p>
            <a:endParaRPr lang="de-AT" sz="1000" dirty="0">
              <a:solidFill>
                <a:schemeClr val="tx1">
                  <a:lumMod val="95000"/>
                  <a:lumOff val="5000"/>
                </a:schemeClr>
              </a:solidFill>
            </a:endParaRPr>
          </a:p>
          <a:p>
            <a:endParaRPr lang="uk-UA" sz="1000" dirty="0">
              <a:solidFill>
                <a:schemeClr val="tx1">
                  <a:lumMod val="95000"/>
                  <a:lumOff val="5000"/>
                </a:schemeClr>
              </a:solidFill>
            </a:endParaRPr>
          </a:p>
          <a:p>
            <a:endParaRPr lang="de-AT" sz="1000" dirty="0">
              <a:solidFill>
                <a:schemeClr val="tx1">
                  <a:lumMod val="95000"/>
                  <a:lumOff val="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7F3A21-E644-E39F-F741-D0057AEF8358}"/>
              </a:ext>
            </a:extLst>
          </p:cNvPr>
          <p:cNvSpPr txBox="1"/>
          <p:nvPr/>
        </p:nvSpPr>
        <p:spPr>
          <a:xfrm>
            <a:off x="156411" y="756029"/>
            <a:ext cx="14113042" cy="646331"/>
          </a:xfrm>
          <a:prstGeom prst="rect">
            <a:avLst/>
          </a:prstGeom>
          <a:noFill/>
        </p:spPr>
        <p:txBody>
          <a:bodyPr wrap="square">
            <a:spAutoFit/>
          </a:bodyPr>
          <a:lstStyle/>
          <a:p>
            <a:pPr algn="ctr"/>
            <a:r>
              <a:rPr lang="en-US" sz="3600" dirty="0"/>
              <a:t>The Debate: Should Science Serve the Nation or Remain Universal?</a:t>
            </a:r>
          </a:p>
        </p:txBody>
      </p:sp>
      <p:sp>
        <p:nvSpPr>
          <p:cNvPr id="5" name="TextBox 4">
            <a:extLst>
              <a:ext uri="{FF2B5EF4-FFF2-40B4-BE49-F238E27FC236}">
                <a16:creationId xmlns:a16="http://schemas.microsoft.com/office/drawing/2014/main" id="{5AE5FD89-1303-C0B6-D805-99FC41C188DA}"/>
              </a:ext>
            </a:extLst>
          </p:cNvPr>
          <p:cNvSpPr txBox="1"/>
          <p:nvPr/>
        </p:nvSpPr>
        <p:spPr>
          <a:xfrm>
            <a:off x="1191127" y="1899666"/>
            <a:ext cx="12416589" cy="5262979"/>
          </a:xfrm>
          <a:prstGeom prst="rect">
            <a:avLst/>
          </a:prstGeom>
          <a:noFill/>
        </p:spPr>
        <p:txBody>
          <a:bodyPr wrap="square">
            <a:spAutoFit/>
          </a:bodyPr>
          <a:lstStyle/>
          <a:p>
            <a:r>
              <a:rPr lang="en-US" sz="2400" b="1" dirty="0" err="1"/>
              <a:t>Ukrainophile</a:t>
            </a:r>
            <a:r>
              <a:rPr lang="en-US" sz="2400" b="1" dirty="0"/>
              <a:t> (nationalist) position</a:t>
            </a:r>
          </a:p>
          <a:p>
            <a:r>
              <a:rPr lang="en-US" sz="2400" dirty="0"/>
              <a:t>Most Ukrainian-speaking intellectuals believed that science was a powerful tool for awakening the nation. They aimed to establish their own Ukrainian scientific schools, terminology, and academic works on Ukrainian history, philology, and economics in their native language. </a:t>
            </a:r>
          </a:p>
          <a:p>
            <a:endParaRPr lang="en-US" sz="2400" dirty="0"/>
          </a:p>
          <a:p>
            <a:r>
              <a:rPr lang="en-US" sz="2400" b="1" kern="100" dirty="0">
                <a:effectLst/>
                <a:ea typeface="Aptos" panose="020B0004020202020204" pitchFamily="34" charset="0"/>
                <a:cs typeface="Times New Roman" panose="02020603050405020304" pitchFamily="18" charset="0"/>
              </a:rPr>
              <a:t>Cosmopolitan (Internationalist) Approach</a:t>
            </a:r>
            <a:br>
              <a:rPr lang="en-US" sz="2400" kern="100" dirty="0">
                <a:effectLst/>
                <a:ea typeface="Aptos" panose="020B0004020202020204" pitchFamily="34" charset="0"/>
                <a:cs typeface="Times New Roman" panose="02020603050405020304" pitchFamily="18" charset="0"/>
              </a:rPr>
            </a:br>
            <a:r>
              <a:rPr lang="en-US" sz="2400" kern="100" dirty="0">
                <a:effectLst/>
                <a:ea typeface="Aptos" panose="020B0004020202020204" pitchFamily="34" charset="0"/>
                <a:cs typeface="Times New Roman" panose="02020603050405020304" pitchFamily="18" charset="0"/>
              </a:rPr>
              <a:t>This view was held by scholars who believed that science transcended national borders and should develop as a unified global effort. Their priority was integration into the international scientific community, with language and national identity considered secondary. </a:t>
            </a:r>
          </a:p>
          <a:p>
            <a:endParaRPr lang="en-US" sz="2400" b="1" kern="100" dirty="0">
              <a:ea typeface="Aptos" panose="020B0004020202020204" pitchFamily="34" charset="0"/>
              <a:cs typeface="Times New Roman" panose="02020603050405020304" pitchFamily="18" charset="0"/>
            </a:endParaRPr>
          </a:p>
          <a:p>
            <a:r>
              <a:rPr lang="en-US" sz="2400" b="1" dirty="0">
                <a:effectLst/>
                <a:ea typeface="Aptos" panose="020B0004020202020204" pitchFamily="34" charset="0"/>
                <a:cs typeface="Times New Roman" panose="02020603050405020304" pitchFamily="18" charset="0"/>
              </a:rPr>
              <a:t>Imperial-Loyalist (Anti-National) Approach</a:t>
            </a:r>
            <a:br>
              <a:rPr lang="en-US" sz="2400" dirty="0">
                <a:effectLst/>
                <a:ea typeface="Aptos" panose="020B0004020202020204" pitchFamily="34" charset="0"/>
                <a:cs typeface="Times New Roman" panose="02020603050405020304" pitchFamily="18" charset="0"/>
              </a:rPr>
            </a:br>
            <a:r>
              <a:rPr lang="en-US" sz="2400" dirty="0">
                <a:effectLst/>
                <a:ea typeface="Aptos" panose="020B0004020202020204" pitchFamily="34" charset="0"/>
                <a:cs typeface="Times New Roman" panose="02020603050405020304" pitchFamily="18" charset="0"/>
              </a:rPr>
              <a:t>A segment of the educated elite opposed the idea of a distinct Ukrainian scientific tradition.</a:t>
            </a:r>
            <a:endParaRPr lang="de-AT" sz="2400" dirty="0"/>
          </a:p>
          <a:p>
            <a:endParaRPr lang="de-AT" sz="2400" kern="100" dirty="0">
              <a:effectLst/>
              <a:ea typeface="Aptos" panose="020B0004020202020204" pitchFamily="34" charset="0"/>
              <a:cs typeface="Times New Roman" panose="02020603050405020304" pitchFamily="18" charset="0"/>
            </a:endParaRPr>
          </a:p>
          <a:p>
            <a:endParaRPr lang="de-AT" sz="2400" dirty="0"/>
          </a:p>
        </p:txBody>
      </p:sp>
      <p:sp>
        <p:nvSpPr>
          <p:cNvPr id="7" name="TextBox 6">
            <a:extLst>
              <a:ext uri="{FF2B5EF4-FFF2-40B4-BE49-F238E27FC236}">
                <a16:creationId xmlns:a16="http://schemas.microsoft.com/office/drawing/2014/main" id="{6B4AF291-FE15-2977-9EFF-5F2B49B6DEB1}"/>
              </a:ext>
            </a:extLst>
          </p:cNvPr>
          <p:cNvSpPr txBox="1"/>
          <p:nvPr/>
        </p:nvSpPr>
        <p:spPr>
          <a:xfrm>
            <a:off x="902368" y="2892050"/>
            <a:ext cx="7555832" cy="378565"/>
          </a:xfrm>
          <a:prstGeom prst="rect">
            <a:avLst/>
          </a:prstGeom>
          <a:noFill/>
        </p:spPr>
        <p:txBody>
          <a:bodyPr wrap="square">
            <a:spAutoFit/>
          </a:bodyPr>
          <a:lstStyle/>
          <a:p>
            <a:pPr>
              <a:lnSpc>
                <a:spcPct val="107000"/>
              </a:lnSpc>
              <a:spcAft>
                <a:spcPts val="800"/>
              </a:spcAft>
            </a:pPr>
            <a:endParaRPr lang="de-AT" sz="1800" kern="100" dirty="0">
              <a:effectLst/>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8E6AB1CB-0023-7AE1-244F-5A7738CA56B9}"/>
              </a:ext>
            </a:extLst>
          </p:cNvPr>
          <p:cNvSpPr txBox="1"/>
          <p:nvPr/>
        </p:nvSpPr>
        <p:spPr>
          <a:xfrm>
            <a:off x="902368" y="5285239"/>
            <a:ext cx="7315200" cy="369332"/>
          </a:xfrm>
          <a:prstGeom prst="rect">
            <a:avLst/>
          </a:prstGeom>
          <a:noFill/>
        </p:spPr>
        <p:txBody>
          <a:bodyPr wrap="square">
            <a:spAutoFit/>
          </a:bodyPr>
          <a:lstStyle/>
          <a:p>
            <a:endParaRPr lang="de-AT" dirty="0"/>
          </a:p>
        </p:txBody>
      </p:sp>
    </p:spTree>
    <p:extLst>
      <p:ext uri="{BB962C8B-B14F-4D97-AF65-F5344CB8AC3E}">
        <p14:creationId xmlns:p14="http://schemas.microsoft.com/office/powerpoint/2010/main" val="4276298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5908AD-036E-A4B3-EF65-35875286AA64}"/>
              </a:ext>
            </a:extLst>
          </p:cNvPr>
          <p:cNvSpPr txBox="1"/>
          <p:nvPr/>
        </p:nvSpPr>
        <p:spPr>
          <a:xfrm>
            <a:off x="842211" y="1562524"/>
            <a:ext cx="7712242" cy="5251759"/>
          </a:xfrm>
          <a:prstGeom prst="rect">
            <a:avLst/>
          </a:prstGeom>
          <a:noFill/>
        </p:spPr>
        <p:txBody>
          <a:bodyPr wrap="square">
            <a:spAutoFit/>
          </a:bodyPr>
          <a:lstStyle/>
          <a:p>
            <a:pPr>
              <a:lnSpc>
                <a:spcPct val="107000"/>
              </a:lnSpc>
              <a:spcAft>
                <a:spcPts val="800"/>
              </a:spcAft>
            </a:pPr>
            <a:r>
              <a:rPr lang="en-US" sz="2800" kern="100" dirty="0">
                <a:effectLst/>
                <a:ea typeface="Aptos" panose="020B0004020202020204" pitchFamily="34" charset="0"/>
                <a:cs typeface="Times New Roman" panose="02020603050405020304" pitchFamily="18" charset="0"/>
              </a:rPr>
              <a:t>Th</a:t>
            </a:r>
            <a:r>
              <a:rPr lang="de-DE" sz="2800" kern="100" dirty="0">
                <a:effectLst/>
                <a:ea typeface="Aptos" panose="020B0004020202020204" pitchFamily="34" charset="0"/>
                <a:cs typeface="Times New Roman" panose="02020603050405020304" pitchFamily="18" charset="0"/>
              </a:rPr>
              <a:t>e pro-</a:t>
            </a:r>
            <a:r>
              <a:rPr lang="de-DE" sz="2800" kern="100" dirty="0" err="1">
                <a:effectLst/>
                <a:ea typeface="Aptos" panose="020B0004020202020204" pitchFamily="34" charset="0"/>
                <a:cs typeface="Times New Roman" panose="02020603050405020304" pitchFamily="18" charset="0"/>
              </a:rPr>
              <a:t>ukrainian</a:t>
            </a:r>
            <a:r>
              <a:rPr lang="en-US" sz="2800" kern="100" dirty="0">
                <a:effectLst/>
                <a:ea typeface="Aptos" panose="020B0004020202020204" pitchFamily="34" charset="0"/>
                <a:cs typeface="Times New Roman" panose="02020603050405020304" pitchFamily="18" charset="0"/>
              </a:rPr>
              <a:t> movement faced resistance from the authorities. In the Russian Empire, the </a:t>
            </a:r>
            <a:r>
              <a:rPr lang="en-US" sz="2800" b="1" kern="100" dirty="0" err="1">
                <a:effectLst/>
                <a:ea typeface="Aptos" panose="020B0004020202020204" pitchFamily="34" charset="0"/>
                <a:cs typeface="Times New Roman" panose="02020603050405020304" pitchFamily="18" charset="0"/>
              </a:rPr>
              <a:t>Valuev</a:t>
            </a:r>
            <a:r>
              <a:rPr lang="en-US" sz="2800" b="1" kern="100" dirty="0">
                <a:effectLst/>
                <a:ea typeface="Aptos" panose="020B0004020202020204" pitchFamily="34" charset="0"/>
                <a:cs typeface="Times New Roman" panose="02020603050405020304" pitchFamily="18" charset="0"/>
              </a:rPr>
              <a:t> Circular of 1863 </a:t>
            </a:r>
            <a:r>
              <a:rPr lang="en-US" sz="2800" kern="100" dirty="0">
                <a:effectLst/>
                <a:ea typeface="Aptos" panose="020B0004020202020204" pitchFamily="34" charset="0"/>
                <a:cs typeface="Times New Roman" panose="02020603050405020304" pitchFamily="18" charset="0"/>
              </a:rPr>
              <a:t>explicitly stated that "there never was and never will be a separate Little Russian language" and banned the printing of non-academic books in Ukrainian</a:t>
            </a:r>
            <a:r>
              <a:rPr lang="en-US" sz="2800" b="1" kern="100" dirty="0">
                <a:effectLst/>
                <a:ea typeface="Aptos" panose="020B0004020202020204" pitchFamily="34" charset="0"/>
                <a:cs typeface="Times New Roman" panose="02020603050405020304" pitchFamily="18" charset="0"/>
              </a:rPr>
              <a:t>.</a:t>
            </a:r>
          </a:p>
          <a:p>
            <a:pPr>
              <a:lnSpc>
                <a:spcPct val="107000"/>
              </a:lnSpc>
              <a:spcAft>
                <a:spcPts val="800"/>
              </a:spcAft>
            </a:pPr>
            <a:r>
              <a:rPr lang="en-US" sz="2800" b="1" kern="100" dirty="0">
                <a:effectLst/>
                <a:ea typeface="Aptos" panose="020B0004020202020204" pitchFamily="34" charset="0"/>
                <a:cs typeface="Times New Roman" panose="02020603050405020304" pitchFamily="18" charset="0"/>
              </a:rPr>
              <a:t>The Ems </a:t>
            </a:r>
            <a:r>
              <a:rPr lang="en-US" sz="2800" b="1" kern="100" dirty="0" err="1">
                <a:effectLst/>
                <a:ea typeface="Aptos" panose="020B0004020202020204" pitchFamily="34" charset="0"/>
                <a:cs typeface="Times New Roman" panose="02020603050405020304" pitchFamily="18" charset="0"/>
              </a:rPr>
              <a:t>Ukaz</a:t>
            </a:r>
            <a:r>
              <a:rPr lang="en-US" sz="2800" b="1" kern="100" dirty="0">
                <a:effectLst/>
                <a:ea typeface="Aptos" panose="020B0004020202020204" pitchFamily="34" charset="0"/>
                <a:cs typeface="Times New Roman" panose="02020603050405020304" pitchFamily="18" charset="0"/>
              </a:rPr>
              <a:t> of 1876 </a:t>
            </a:r>
            <a:r>
              <a:rPr lang="en-US" sz="2800" kern="100" dirty="0">
                <a:effectLst/>
                <a:ea typeface="Aptos" panose="020B0004020202020204" pitchFamily="34" charset="0"/>
                <a:cs typeface="Times New Roman" panose="02020603050405020304" pitchFamily="18" charset="0"/>
              </a:rPr>
              <a:t>went further, prohibiting most Ukrainian publications, including popular science works. As a result, many </a:t>
            </a:r>
            <a:r>
              <a:rPr lang="en-US" sz="2800" kern="100" dirty="0" err="1">
                <a:effectLst/>
                <a:ea typeface="Aptos" panose="020B0004020202020204" pitchFamily="34" charset="0"/>
                <a:cs typeface="Times New Roman" panose="02020603050405020304" pitchFamily="18" charset="0"/>
              </a:rPr>
              <a:t>Ukrainophile</a:t>
            </a:r>
            <a:r>
              <a:rPr lang="en-US" sz="2800" kern="100" dirty="0">
                <a:effectLst/>
                <a:ea typeface="Aptos" panose="020B0004020202020204" pitchFamily="34" charset="0"/>
                <a:cs typeface="Times New Roman" panose="02020603050405020304" pitchFamily="18" charset="0"/>
              </a:rPr>
              <a:t> scholars either emigrated or sent their research to Galicia, where censorship was more lenient.</a:t>
            </a:r>
            <a:endParaRPr lang="de-AT" sz="2800" kern="100" dirty="0">
              <a:effectLst/>
              <a:ea typeface="Aptos" panose="020B0004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2300FD85-BA39-C150-819F-ED7E0530320B}"/>
              </a:ext>
            </a:extLst>
          </p:cNvPr>
          <p:cNvPicPr>
            <a:picLocks noChangeAspect="1"/>
          </p:cNvPicPr>
          <p:nvPr/>
        </p:nvPicPr>
        <p:blipFill>
          <a:blip r:embed="rId2"/>
          <a:srcRect l="22812" t="5848" r="20593" b="6286"/>
          <a:stretch/>
        </p:blipFill>
        <p:spPr>
          <a:xfrm>
            <a:off x="9114628" y="884108"/>
            <a:ext cx="4486365" cy="6608592"/>
          </a:xfrm>
          <a:prstGeom prst="rect">
            <a:avLst/>
          </a:prstGeom>
        </p:spPr>
      </p:pic>
      <p:sp>
        <p:nvSpPr>
          <p:cNvPr id="6" name="TextBox 5">
            <a:extLst>
              <a:ext uri="{FF2B5EF4-FFF2-40B4-BE49-F238E27FC236}">
                <a16:creationId xmlns:a16="http://schemas.microsoft.com/office/drawing/2014/main" id="{DB6DC170-76DF-D7FF-C2C1-E67AF9CE51B6}"/>
              </a:ext>
            </a:extLst>
          </p:cNvPr>
          <p:cNvSpPr txBox="1"/>
          <p:nvPr/>
        </p:nvSpPr>
        <p:spPr>
          <a:xfrm>
            <a:off x="493296" y="7652084"/>
            <a:ext cx="14137104" cy="577081"/>
          </a:xfrm>
          <a:prstGeom prst="rect">
            <a:avLst/>
          </a:prstGeom>
          <a:noFill/>
        </p:spPr>
        <p:txBody>
          <a:bodyPr wrap="square">
            <a:spAutoFit/>
          </a:bodyPr>
          <a:lstStyle/>
          <a:p>
            <a:r>
              <a:rPr lang="en-US" sz="1050" dirty="0">
                <a:solidFill>
                  <a:schemeClr val="tx1">
                    <a:lumMod val="95000"/>
                    <a:lumOff val="5000"/>
                  </a:schemeClr>
                </a:solidFill>
              </a:rPr>
              <a:t>Remy, Johannes. 2007. "The </a:t>
            </a:r>
            <a:r>
              <a:rPr lang="en-US" sz="1050" dirty="0" err="1">
                <a:solidFill>
                  <a:schemeClr val="tx1">
                    <a:lumMod val="95000"/>
                    <a:lumOff val="5000"/>
                  </a:schemeClr>
                </a:solidFill>
              </a:rPr>
              <a:t>Valuev</a:t>
            </a:r>
            <a:r>
              <a:rPr lang="en-US" sz="1050" dirty="0">
                <a:solidFill>
                  <a:schemeClr val="tx1">
                    <a:lumMod val="95000"/>
                    <a:lumOff val="5000"/>
                  </a:schemeClr>
                </a:solidFill>
              </a:rPr>
              <a:t> Circular and Censorship of Ukrainian Publications in the Russian Empire (1863-1876): Intention and Practice." Canadian Slavonic Papers / Revue Canadienne des </a:t>
            </a:r>
            <a:r>
              <a:rPr lang="en-US" sz="1050" dirty="0" err="1">
                <a:solidFill>
                  <a:schemeClr val="tx1">
                    <a:lumMod val="95000"/>
                    <a:lumOff val="5000"/>
                  </a:schemeClr>
                </a:solidFill>
              </a:rPr>
              <a:t>Slavistes</a:t>
            </a:r>
            <a:r>
              <a:rPr lang="en-US" sz="1050" dirty="0">
                <a:solidFill>
                  <a:schemeClr val="tx1">
                    <a:lumMod val="95000"/>
                    <a:lumOff val="5000"/>
                  </a:schemeClr>
                </a:solidFill>
              </a:rPr>
              <a:t> 49 (1/2): 87–110. </a:t>
            </a:r>
            <a:r>
              <a:rPr lang="en-US" sz="1050" dirty="0">
                <a:solidFill>
                  <a:schemeClr val="tx1">
                    <a:lumMod val="95000"/>
                    <a:lumOff val="5000"/>
                  </a:schemeClr>
                </a:solidFill>
                <a:hlinkClick r:id="rId3">
                  <a:extLst>
                    <a:ext uri="{A12FA001-AC4F-418D-AE19-62706E023703}">
                      <ahyp:hlinkClr xmlns:ahyp="http://schemas.microsoft.com/office/drawing/2018/hyperlinkcolor" val="tx"/>
                    </a:ext>
                  </a:extLst>
                </a:hlinkClick>
              </a:rPr>
              <a:t>https://www.jstor.org/stable/40871165</a:t>
            </a:r>
            <a:r>
              <a:rPr lang="en-US" sz="1050" dirty="0">
                <a:solidFill>
                  <a:schemeClr val="tx1">
                    <a:lumMod val="95000"/>
                    <a:lumOff val="5000"/>
                  </a:schemeClr>
                </a:solidFill>
              </a:rPr>
              <a:t>.</a:t>
            </a:r>
          </a:p>
          <a:p>
            <a:r>
              <a:rPr lang="de-AT" sz="1050" b="0" i="0" dirty="0" err="1">
                <a:solidFill>
                  <a:schemeClr val="tx1">
                    <a:lumMod val="95000"/>
                    <a:lumOff val="5000"/>
                  </a:schemeClr>
                </a:solidFill>
                <a:effectLst/>
              </a:rPr>
              <a:t>Yerofeyev</a:t>
            </a:r>
            <a:r>
              <a:rPr lang="de-AT" sz="1050" b="0" i="0" dirty="0">
                <a:solidFill>
                  <a:schemeClr val="tx1">
                    <a:lumMod val="95000"/>
                    <a:lumOff val="5000"/>
                  </a:schemeClr>
                </a:solidFill>
                <a:effectLst/>
              </a:rPr>
              <a:t>, Ivan </a:t>
            </a:r>
            <a:r>
              <a:rPr lang="de-AT" sz="1050" b="0" i="0" dirty="0" err="1">
                <a:solidFill>
                  <a:schemeClr val="tx1">
                    <a:lumMod val="95000"/>
                    <a:lumOff val="5000"/>
                  </a:schemeClr>
                </a:solidFill>
                <a:effectLst/>
              </a:rPr>
              <a:t>Alekseyevich</a:t>
            </a:r>
            <a:r>
              <a:rPr lang="de-AT" sz="1050" b="0" i="0" dirty="0">
                <a:solidFill>
                  <a:schemeClr val="tx1">
                    <a:lumMod val="95000"/>
                    <a:lumOff val="5000"/>
                  </a:schemeClr>
                </a:solidFill>
                <a:effectLst/>
              </a:rPr>
              <a:t>, </a:t>
            </a:r>
            <a:r>
              <a:rPr lang="de-AT" sz="1050" b="0" i="0" dirty="0" err="1">
                <a:solidFill>
                  <a:schemeClr val="tx1">
                    <a:lumMod val="95000"/>
                    <a:lumOff val="5000"/>
                  </a:schemeClr>
                </a:solidFill>
                <a:effectLst/>
              </a:rPr>
              <a:t>Stebelsky</a:t>
            </a:r>
            <a:r>
              <a:rPr lang="de-AT" sz="1050" b="0" i="0" dirty="0">
                <a:solidFill>
                  <a:schemeClr val="tx1">
                    <a:lumMod val="95000"/>
                    <a:lumOff val="5000"/>
                  </a:schemeClr>
                </a:solidFill>
                <a:effectLst/>
              </a:rPr>
              <a:t>, Ihor, </a:t>
            </a:r>
            <a:r>
              <a:rPr lang="de-AT" sz="1050" b="0" i="0" dirty="0" err="1">
                <a:solidFill>
                  <a:schemeClr val="tx1">
                    <a:lumMod val="95000"/>
                    <a:lumOff val="5000"/>
                  </a:schemeClr>
                </a:solidFill>
                <a:effectLst/>
              </a:rPr>
              <a:t>Zasenko</a:t>
            </a:r>
            <a:r>
              <a:rPr lang="de-AT" sz="1050" b="0" i="0" dirty="0">
                <a:solidFill>
                  <a:schemeClr val="tx1">
                    <a:lumMod val="95000"/>
                    <a:lumOff val="5000"/>
                  </a:schemeClr>
                </a:solidFill>
                <a:effectLst/>
              </a:rPr>
              <a:t>, </a:t>
            </a:r>
            <a:r>
              <a:rPr lang="de-AT" sz="1050" b="0" i="0" dirty="0" err="1">
                <a:solidFill>
                  <a:schemeClr val="tx1">
                    <a:lumMod val="95000"/>
                    <a:lumOff val="5000"/>
                  </a:schemeClr>
                </a:solidFill>
                <a:effectLst/>
              </a:rPr>
              <a:t>Oleksa</a:t>
            </a:r>
            <a:r>
              <a:rPr lang="de-AT" sz="1050" b="0" i="0" dirty="0">
                <a:solidFill>
                  <a:schemeClr val="tx1">
                    <a:lumMod val="95000"/>
                    <a:lumOff val="5000"/>
                  </a:schemeClr>
                </a:solidFill>
                <a:effectLst/>
              </a:rPr>
              <a:t> </a:t>
            </a:r>
            <a:r>
              <a:rPr lang="de-AT" sz="1050" b="0" i="0" dirty="0" err="1">
                <a:solidFill>
                  <a:schemeClr val="tx1">
                    <a:lumMod val="95000"/>
                    <a:lumOff val="5000"/>
                  </a:schemeClr>
                </a:solidFill>
                <a:effectLst/>
              </a:rPr>
              <a:t>Eliseyovich</a:t>
            </a:r>
            <a:r>
              <a:rPr lang="de-AT" sz="1050" b="0" i="0" dirty="0">
                <a:solidFill>
                  <a:schemeClr val="tx1">
                    <a:lumMod val="95000"/>
                    <a:lumOff val="5000"/>
                  </a:schemeClr>
                </a:solidFill>
                <a:effectLst/>
              </a:rPr>
              <a:t>, </a:t>
            </a:r>
            <a:r>
              <a:rPr lang="de-AT" sz="1050" b="0" i="0" dirty="0" err="1">
                <a:solidFill>
                  <a:schemeClr val="tx1">
                    <a:lumMod val="95000"/>
                    <a:lumOff val="5000"/>
                  </a:schemeClr>
                </a:solidFill>
                <a:effectLst/>
              </a:rPr>
              <a:t>Makuch</a:t>
            </a:r>
            <a:r>
              <a:rPr lang="de-AT" sz="1050" b="0" i="0" dirty="0">
                <a:solidFill>
                  <a:schemeClr val="tx1">
                    <a:lumMod val="95000"/>
                    <a:lumOff val="5000"/>
                  </a:schemeClr>
                </a:solidFill>
                <a:effectLst/>
              </a:rPr>
              <a:t>, Andrij, </a:t>
            </a:r>
            <a:r>
              <a:rPr lang="de-AT" sz="1050" b="0" i="0" dirty="0" err="1">
                <a:solidFill>
                  <a:schemeClr val="tx1">
                    <a:lumMod val="95000"/>
                    <a:lumOff val="5000"/>
                  </a:schemeClr>
                </a:solidFill>
                <a:effectLst/>
              </a:rPr>
              <a:t>Hajda</a:t>
            </a:r>
            <a:r>
              <a:rPr lang="de-AT" sz="1050" b="0" i="0" dirty="0">
                <a:solidFill>
                  <a:schemeClr val="tx1">
                    <a:lumMod val="95000"/>
                    <a:lumOff val="5000"/>
                  </a:schemeClr>
                </a:solidFill>
                <a:effectLst/>
              </a:rPr>
              <a:t>, </a:t>
            </a:r>
            <a:r>
              <a:rPr lang="de-AT" sz="1050" b="0" i="0" dirty="0" err="1">
                <a:solidFill>
                  <a:schemeClr val="tx1">
                    <a:lumMod val="95000"/>
                    <a:lumOff val="5000"/>
                  </a:schemeClr>
                </a:solidFill>
                <a:effectLst/>
              </a:rPr>
              <a:t>Lubomyr</a:t>
            </a:r>
            <a:r>
              <a:rPr lang="de-AT" sz="1050" b="0" i="0" dirty="0">
                <a:solidFill>
                  <a:schemeClr val="tx1">
                    <a:lumMod val="95000"/>
                    <a:lumOff val="5000"/>
                  </a:schemeClr>
                </a:solidFill>
                <a:effectLst/>
              </a:rPr>
              <a:t> A., </a:t>
            </a:r>
            <a:r>
              <a:rPr lang="de-AT" sz="1050" b="0" i="0" dirty="0" err="1">
                <a:solidFill>
                  <a:schemeClr val="tx1">
                    <a:lumMod val="95000"/>
                    <a:lumOff val="5000"/>
                  </a:schemeClr>
                </a:solidFill>
                <a:effectLst/>
              </a:rPr>
              <a:t>Kryzhanivsky</a:t>
            </a:r>
            <a:r>
              <a:rPr lang="de-AT" sz="1050" b="0" i="0" dirty="0">
                <a:solidFill>
                  <a:schemeClr val="tx1">
                    <a:lumMod val="95000"/>
                    <a:lumOff val="5000"/>
                  </a:schemeClr>
                </a:solidFill>
                <a:effectLst/>
              </a:rPr>
              <a:t>, Stepan </a:t>
            </a:r>
            <a:r>
              <a:rPr lang="de-AT" sz="1050" b="0" i="0" dirty="0" err="1">
                <a:solidFill>
                  <a:schemeClr val="tx1">
                    <a:lumMod val="95000"/>
                    <a:lumOff val="5000"/>
                  </a:schemeClr>
                </a:solidFill>
                <a:effectLst/>
              </a:rPr>
              <a:t>Andriyovich</a:t>
            </a:r>
            <a:r>
              <a:rPr lang="de-AT" sz="1050" b="0" i="0" dirty="0">
                <a:solidFill>
                  <a:schemeClr val="tx1">
                    <a:lumMod val="95000"/>
                    <a:lumOff val="5000"/>
                  </a:schemeClr>
                </a:solidFill>
                <a:effectLst/>
              </a:rPr>
              <a:t>. "Ukraine". </a:t>
            </a:r>
            <a:r>
              <a:rPr lang="de-AT" sz="1050" b="0" i="1" dirty="0">
                <a:solidFill>
                  <a:schemeClr val="tx1">
                    <a:lumMod val="95000"/>
                    <a:lumOff val="5000"/>
                  </a:schemeClr>
                </a:solidFill>
                <a:effectLst/>
              </a:rPr>
              <a:t>Encyclopedia Britannica</a:t>
            </a:r>
            <a:r>
              <a:rPr lang="de-AT" sz="1050" b="0" i="0" dirty="0">
                <a:solidFill>
                  <a:schemeClr val="tx1">
                    <a:lumMod val="95000"/>
                    <a:lumOff val="5000"/>
                  </a:schemeClr>
                </a:solidFill>
                <a:effectLst/>
              </a:rPr>
              <a:t>, 5 Mar. 2025, https://www.britannica.com/place/Ukraine.</a:t>
            </a:r>
            <a:endParaRPr lang="en-US" sz="1050" dirty="0">
              <a:solidFill>
                <a:schemeClr val="tx1">
                  <a:lumMod val="95000"/>
                  <a:lumOff val="5000"/>
                </a:schemeClr>
              </a:solidFill>
            </a:endParaRPr>
          </a:p>
          <a:p>
            <a:endParaRPr lang="de-AT" sz="1050" dirty="0">
              <a:solidFill>
                <a:schemeClr val="tx1">
                  <a:lumMod val="95000"/>
                  <a:lumOff val="5000"/>
                </a:schemeClr>
              </a:solidFill>
            </a:endParaRPr>
          </a:p>
        </p:txBody>
      </p:sp>
    </p:spTree>
    <p:extLst>
      <p:ext uri="{BB962C8B-B14F-4D97-AF65-F5344CB8AC3E}">
        <p14:creationId xmlns:p14="http://schemas.microsoft.com/office/powerpoint/2010/main" val="772781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70CAFE-78A0-0AB9-BF20-9B9D18B0AF82}"/>
              </a:ext>
            </a:extLst>
          </p:cNvPr>
          <p:cNvSpPr txBox="1"/>
          <p:nvPr/>
        </p:nvSpPr>
        <p:spPr>
          <a:xfrm>
            <a:off x="4090737" y="1156990"/>
            <a:ext cx="7339262" cy="646331"/>
          </a:xfrm>
          <a:prstGeom prst="rect">
            <a:avLst/>
          </a:prstGeom>
          <a:noFill/>
        </p:spPr>
        <p:txBody>
          <a:bodyPr wrap="square">
            <a:spAutoFit/>
          </a:bodyPr>
          <a:lstStyle/>
          <a:p>
            <a:r>
              <a:rPr lang="de-AT" sz="3600" b="1" dirty="0"/>
              <a:t>The Kyiv Scientific Community</a:t>
            </a:r>
          </a:p>
        </p:txBody>
      </p:sp>
      <p:sp>
        <p:nvSpPr>
          <p:cNvPr id="5" name="TextBox 4">
            <a:extLst>
              <a:ext uri="{FF2B5EF4-FFF2-40B4-BE49-F238E27FC236}">
                <a16:creationId xmlns:a16="http://schemas.microsoft.com/office/drawing/2014/main" id="{57486FE4-23D3-0460-55FD-E2AB300BDE5A}"/>
              </a:ext>
            </a:extLst>
          </p:cNvPr>
          <p:cNvSpPr txBox="1"/>
          <p:nvPr/>
        </p:nvSpPr>
        <p:spPr>
          <a:xfrm>
            <a:off x="1070811" y="1991142"/>
            <a:ext cx="12224084" cy="4893647"/>
          </a:xfrm>
          <a:prstGeom prst="rect">
            <a:avLst/>
          </a:prstGeom>
          <a:noFill/>
        </p:spPr>
        <p:txBody>
          <a:bodyPr wrap="square">
            <a:spAutoFit/>
          </a:bodyPr>
          <a:lstStyle/>
          <a:p>
            <a:r>
              <a:rPr lang="en-US" sz="2400" dirty="0"/>
              <a:t>In Eastern (Russian-controlled) Ukraine, all official Ukrainian organizations were banned until 1905. However, a crypto-academic environment existed. In the 1870s–1890s, a secret </a:t>
            </a:r>
            <a:r>
              <a:rPr lang="en-US" sz="2400" b="1" dirty="0"/>
              <a:t>Hromada</a:t>
            </a:r>
            <a:r>
              <a:rPr lang="uk-UA" sz="2400" b="1" dirty="0"/>
              <a:t> </a:t>
            </a:r>
            <a:r>
              <a:rPr lang="ru-UA" sz="2400" b="1" dirty="0"/>
              <a:t>(</a:t>
            </a:r>
            <a:r>
              <a:rPr lang="de-AT" sz="2400" b="1" i="0" dirty="0">
                <a:solidFill>
                  <a:srgbClr val="202122"/>
                </a:solidFill>
                <a:effectLst/>
              </a:rPr>
              <a:t>1863</a:t>
            </a:r>
            <a:r>
              <a:rPr lang="ru-UA" sz="2400" b="1" dirty="0">
                <a:solidFill>
                  <a:srgbClr val="202122"/>
                </a:solidFill>
              </a:rPr>
              <a:t>-1887)</a:t>
            </a:r>
            <a:r>
              <a:rPr lang="en-US" sz="2400" b="1" dirty="0"/>
              <a:t> </a:t>
            </a:r>
            <a:r>
              <a:rPr lang="en-US" sz="2400" dirty="0"/>
              <a:t>operated in Kyiv, bringing together </a:t>
            </a:r>
            <a:r>
              <a:rPr lang="en-US" sz="2400" dirty="0" err="1"/>
              <a:t>Ukrainophile</a:t>
            </a:r>
            <a:r>
              <a:rPr lang="en-US" sz="2400" dirty="0"/>
              <a:t> scholars, doctors, and lawyers such as Volodymyr </a:t>
            </a:r>
            <a:r>
              <a:rPr lang="en-US" sz="2400" dirty="0" err="1"/>
              <a:t>Antonovych</a:t>
            </a:r>
            <a:r>
              <a:rPr lang="en-US" sz="2400" dirty="0"/>
              <a:t>, Pavlo </a:t>
            </a:r>
            <a:r>
              <a:rPr lang="en-US" sz="2400" dirty="0" err="1"/>
              <a:t>Chubynsky</a:t>
            </a:r>
            <a:r>
              <a:rPr lang="en-US" sz="2400" dirty="0"/>
              <a:t>, </a:t>
            </a:r>
            <a:r>
              <a:rPr lang="en-US" sz="2400" dirty="0" err="1"/>
              <a:t>Fedir</a:t>
            </a:r>
            <a:r>
              <a:rPr lang="en-US" sz="2400" dirty="0"/>
              <a:t> Vovk, and Oleksandr </a:t>
            </a:r>
            <a:r>
              <a:rPr lang="en-US" sz="2400" dirty="0" err="1"/>
              <a:t>Konysky</a:t>
            </a:r>
            <a:r>
              <a:rPr lang="en-US" sz="2400" dirty="0"/>
              <a:t>. They published the journal </a:t>
            </a:r>
            <a:r>
              <a:rPr lang="en-US" sz="2400" dirty="0" err="1"/>
              <a:t>Kyivska</a:t>
            </a:r>
            <a:r>
              <a:rPr lang="en-US" sz="2400" dirty="0"/>
              <a:t> </a:t>
            </a:r>
            <a:r>
              <a:rPr lang="en-US" sz="2400" dirty="0" err="1"/>
              <a:t>Starina</a:t>
            </a:r>
            <a:r>
              <a:rPr lang="en-US" sz="2400" dirty="0"/>
              <a:t> in St. Petersburg—though written in Russian, it focused on Ukrainian history and ethnography, making it a de facto scholarly periodical on Ukrainian studies.</a:t>
            </a:r>
          </a:p>
          <a:p>
            <a:endParaRPr lang="en-US" sz="2400" dirty="0"/>
          </a:p>
          <a:p>
            <a:r>
              <a:rPr lang="en-US" sz="2400" dirty="0"/>
              <a:t>These groups often operated under the umbrella of local </a:t>
            </a:r>
            <a:r>
              <a:rPr lang="en-US" sz="2400" b="1" dirty="0" err="1"/>
              <a:t>Prosvita</a:t>
            </a:r>
            <a:r>
              <a:rPr lang="en-US" sz="2400" dirty="0"/>
              <a:t> </a:t>
            </a:r>
            <a:r>
              <a:rPr lang="de-AT" sz="2400" b="1" i="0" dirty="0">
                <a:effectLst/>
              </a:rPr>
              <a:t>(1868—1939)</a:t>
            </a:r>
            <a:r>
              <a:rPr lang="en-US" sz="2400" dirty="0"/>
              <a:t>societies, which focused on public education and libraries. Through </a:t>
            </a:r>
            <a:r>
              <a:rPr lang="en-US" sz="2400" dirty="0" err="1"/>
              <a:t>Prosvita</a:t>
            </a:r>
            <a:r>
              <a:rPr lang="en-US" sz="2400" dirty="0"/>
              <a:t>, scientific knowledge in Ukrainian reached a broad audience—popular brochures on agriculture, regional geography, and Cossack history were widely distributed. This process played a crucial role in fostering national consciousness from the grassroots level.</a:t>
            </a:r>
          </a:p>
          <a:p>
            <a:endParaRPr lang="en-US" sz="2400" dirty="0"/>
          </a:p>
        </p:txBody>
      </p:sp>
      <p:sp>
        <p:nvSpPr>
          <p:cNvPr id="7" name="TextBox 6">
            <a:extLst>
              <a:ext uri="{FF2B5EF4-FFF2-40B4-BE49-F238E27FC236}">
                <a16:creationId xmlns:a16="http://schemas.microsoft.com/office/drawing/2014/main" id="{07536F31-DB6D-29F8-D37B-384772910447}"/>
              </a:ext>
            </a:extLst>
          </p:cNvPr>
          <p:cNvSpPr txBox="1"/>
          <p:nvPr/>
        </p:nvSpPr>
        <p:spPr>
          <a:xfrm>
            <a:off x="589547" y="7683625"/>
            <a:ext cx="13816263" cy="246221"/>
          </a:xfrm>
          <a:prstGeom prst="rect">
            <a:avLst/>
          </a:prstGeom>
          <a:noFill/>
        </p:spPr>
        <p:txBody>
          <a:bodyPr wrap="square">
            <a:spAutoFit/>
          </a:bodyPr>
          <a:lstStyle/>
          <a:p>
            <a:r>
              <a:rPr lang="en-US" sz="1000" dirty="0"/>
              <a:t>Zhytomyr Ivan Franko State University. 2016. "The Role of Public Organizations ‘Hromada’ and ‘</a:t>
            </a:r>
            <a:r>
              <a:rPr lang="en-US" sz="1000" dirty="0" err="1"/>
              <a:t>Prosvita</a:t>
            </a:r>
            <a:r>
              <a:rPr lang="en-US" sz="1000" dirty="0"/>
              <a:t>’ in Organizing Social Work with the Population." Published February 14, 2016. https://studfile.net/preview/5263933/page:2/.</a:t>
            </a:r>
            <a:endParaRPr lang="de-AT" sz="1000" dirty="0"/>
          </a:p>
        </p:txBody>
      </p:sp>
    </p:spTree>
    <p:extLst>
      <p:ext uri="{BB962C8B-B14F-4D97-AF65-F5344CB8AC3E}">
        <p14:creationId xmlns:p14="http://schemas.microsoft.com/office/powerpoint/2010/main" val="2378112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F3ACD3-4152-3036-D93A-6F0E1DA09C84}"/>
              </a:ext>
            </a:extLst>
          </p:cNvPr>
          <p:cNvSpPr txBox="1"/>
          <p:nvPr/>
        </p:nvSpPr>
        <p:spPr>
          <a:xfrm>
            <a:off x="1170071" y="1859595"/>
            <a:ext cx="12524874" cy="5645776"/>
          </a:xfrm>
          <a:prstGeom prst="rect">
            <a:avLst/>
          </a:prstGeom>
          <a:noFill/>
        </p:spPr>
        <p:txBody>
          <a:bodyPr wrap="square">
            <a:spAutoFit/>
          </a:bodyPr>
          <a:lstStyle/>
          <a:p>
            <a:pPr marR="0" lvl="0" algn="l" defTabSz="914400" rtl="0" eaLnBrk="0" fontAlgn="base" latinLnBrk="0" hangingPunct="0">
              <a:lnSpc>
                <a:spcPct val="100000"/>
              </a:lnSpc>
              <a:spcBef>
                <a:spcPct val="0"/>
              </a:spcBef>
              <a:spcAft>
                <a:spcPct val="0"/>
              </a:spcAft>
              <a:buClrTx/>
              <a:buSzTx/>
              <a:tabLst/>
            </a:pPr>
            <a:endParaRPr kumimoji="0" lang="de-DE" altLang="de-DE"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de-DE" altLang="de-DE" sz="2400" b="1" i="0" u="none" strike="noStrike" cap="none" normalizeH="0" baseline="0" dirty="0">
                <a:ln>
                  <a:noFill/>
                </a:ln>
                <a:solidFill>
                  <a:schemeClr val="tx1"/>
                </a:solidFill>
                <a:effectLst/>
              </a:rPr>
              <a:t>NTSH </a:t>
            </a:r>
            <a:r>
              <a:rPr kumimoji="0" lang="de-DE" altLang="de-DE" sz="2400" b="1" i="0" u="none" strike="noStrike" cap="none" normalizeH="0" baseline="0" dirty="0" err="1">
                <a:ln>
                  <a:noFill/>
                </a:ln>
                <a:solidFill>
                  <a:schemeClr val="tx1"/>
                </a:solidFill>
                <a:effectLst/>
              </a:rPr>
              <a:t>as</a:t>
            </a:r>
            <a:r>
              <a:rPr kumimoji="0" lang="de-DE" altLang="de-DE" sz="2400" b="1" i="0" u="none" strike="noStrike" cap="none" normalizeH="0" baseline="0" dirty="0">
                <a:ln>
                  <a:noFill/>
                </a:ln>
                <a:solidFill>
                  <a:schemeClr val="tx1"/>
                </a:solidFill>
                <a:effectLst/>
              </a:rPr>
              <a:t> Central Institution</a:t>
            </a:r>
            <a:r>
              <a:rPr kumimoji="0" lang="de-DE" altLang="de-DE" sz="2400" b="0" i="0" u="none" strike="noStrike" cap="none" normalizeH="0" baseline="0" dirty="0">
                <a:ln>
                  <a:noFill/>
                </a:ln>
                <a:solidFill>
                  <a:schemeClr val="tx1"/>
                </a:solidFill>
                <a:effectLst/>
              </a:rPr>
              <a:t>: </a:t>
            </a:r>
            <a:r>
              <a:rPr kumimoji="0" lang="de-DE" altLang="de-DE" sz="2400" b="0" i="0" u="none" strike="noStrike" cap="none" normalizeH="0" baseline="0" dirty="0" err="1">
                <a:ln>
                  <a:noFill/>
                </a:ln>
                <a:solidFill>
                  <a:schemeClr val="tx1"/>
                </a:solidFill>
                <a:effectLst/>
              </a:rPr>
              <a:t>Became</a:t>
            </a:r>
            <a:r>
              <a:rPr kumimoji="0" lang="de-DE" altLang="de-DE" sz="2400" b="0" i="0" u="none" strike="noStrike" cap="none" normalizeH="0" baseline="0" dirty="0">
                <a:ln>
                  <a:noFill/>
                </a:ln>
                <a:solidFill>
                  <a:schemeClr val="tx1"/>
                </a:solidFill>
                <a:effectLst/>
              </a:rPr>
              <a:t> </a:t>
            </a:r>
            <a:r>
              <a:rPr kumimoji="0" lang="de-DE" altLang="de-DE" sz="2400" b="0" i="0" u="none" strike="noStrike" cap="none" normalizeH="0" baseline="0" dirty="0" err="1">
                <a:ln>
                  <a:noFill/>
                </a:ln>
                <a:solidFill>
                  <a:schemeClr val="tx1"/>
                </a:solidFill>
                <a:effectLst/>
              </a:rPr>
              <a:t>the</a:t>
            </a:r>
            <a:r>
              <a:rPr kumimoji="0" lang="de-DE" altLang="de-DE" sz="2400" b="0" i="0" u="none" strike="noStrike" cap="none" normalizeH="0" baseline="0" dirty="0">
                <a:ln>
                  <a:noFill/>
                </a:ln>
                <a:solidFill>
                  <a:schemeClr val="tx1"/>
                </a:solidFill>
                <a:effectLst/>
              </a:rPr>
              <a:t> </a:t>
            </a:r>
            <a:r>
              <a:rPr kumimoji="0" lang="de-DE" altLang="de-DE" sz="2400" b="0" i="0" u="none" strike="noStrike" cap="none" normalizeH="0" baseline="0" dirty="0" err="1">
                <a:ln>
                  <a:noFill/>
                </a:ln>
                <a:solidFill>
                  <a:schemeClr val="tx1"/>
                </a:solidFill>
                <a:effectLst/>
              </a:rPr>
              <a:t>main</a:t>
            </a:r>
            <a:r>
              <a:rPr kumimoji="0" lang="de-DE" altLang="de-DE" sz="2400" b="0" i="0" u="none" strike="noStrike" cap="none" normalizeH="0" baseline="0" dirty="0">
                <a:ln>
                  <a:noFill/>
                </a:ln>
                <a:solidFill>
                  <a:schemeClr val="tx1"/>
                </a:solidFill>
                <a:effectLst/>
              </a:rPr>
              <a:t> </a:t>
            </a:r>
            <a:r>
              <a:rPr kumimoji="0" lang="de-DE" altLang="de-DE" sz="2400" b="0" i="0" u="none" strike="noStrike" cap="none" normalizeH="0" baseline="0" dirty="0" err="1">
                <a:ln>
                  <a:noFill/>
                </a:ln>
                <a:solidFill>
                  <a:schemeClr val="tx1"/>
                </a:solidFill>
                <a:effectLst/>
              </a:rPr>
              <a:t>academic</a:t>
            </a:r>
            <a:r>
              <a:rPr kumimoji="0" lang="de-DE" altLang="de-DE" sz="2400" b="0" i="0" u="none" strike="noStrike" cap="none" normalizeH="0" baseline="0" dirty="0">
                <a:ln>
                  <a:noFill/>
                </a:ln>
                <a:solidFill>
                  <a:schemeClr val="tx1"/>
                </a:solidFill>
                <a:effectLst/>
              </a:rPr>
              <a:t> </a:t>
            </a:r>
            <a:r>
              <a:rPr kumimoji="0" lang="de-DE" altLang="de-DE" sz="2400" b="0" i="0" u="none" strike="noStrike" cap="none" normalizeH="0" baseline="0" dirty="0" err="1">
                <a:ln>
                  <a:noFill/>
                </a:ln>
                <a:solidFill>
                  <a:schemeClr val="tx1"/>
                </a:solidFill>
                <a:effectLst/>
              </a:rPr>
              <a:t>body</a:t>
            </a:r>
            <a:r>
              <a:rPr kumimoji="0" lang="de-DE" altLang="de-DE" sz="2400" b="0" i="0" u="none" strike="noStrike" cap="none" normalizeH="0" baseline="0" dirty="0">
                <a:ln>
                  <a:noFill/>
                </a:ln>
                <a:solidFill>
                  <a:schemeClr val="tx1"/>
                </a:solidFill>
                <a:effectLst/>
              </a:rPr>
              <a:t> </a:t>
            </a:r>
            <a:r>
              <a:rPr kumimoji="0" lang="de-DE" altLang="de-DE" sz="2400" b="0" i="0" u="none" strike="noStrike" cap="none" normalizeH="0" baseline="0" dirty="0" err="1">
                <a:ln>
                  <a:noFill/>
                </a:ln>
                <a:solidFill>
                  <a:schemeClr val="tx1"/>
                </a:solidFill>
                <a:effectLst/>
              </a:rPr>
              <a:t>for</a:t>
            </a:r>
            <a:r>
              <a:rPr kumimoji="0" lang="de-DE" altLang="de-DE" sz="2400" b="0" i="0" u="none" strike="noStrike" cap="none" normalizeH="0" baseline="0" dirty="0">
                <a:ln>
                  <a:noFill/>
                </a:ln>
                <a:solidFill>
                  <a:schemeClr val="tx1"/>
                </a:solidFill>
                <a:effectLst/>
              </a:rPr>
              <a:t> </a:t>
            </a:r>
            <a:r>
              <a:rPr kumimoji="0" lang="de-DE" altLang="de-DE" sz="2400" b="0" i="0" u="none" strike="noStrike" cap="none" normalizeH="0" baseline="0" dirty="0" err="1">
                <a:ln>
                  <a:noFill/>
                </a:ln>
                <a:solidFill>
                  <a:schemeClr val="tx1"/>
                </a:solidFill>
                <a:effectLst/>
              </a:rPr>
              <a:t>Ukrainian</a:t>
            </a:r>
            <a:r>
              <a:rPr kumimoji="0" lang="de-DE" altLang="de-DE" sz="2400" b="0" i="0" u="none" strike="noStrike" cap="none" normalizeH="0" baseline="0" dirty="0">
                <a:ln>
                  <a:noFill/>
                </a:ln>
                <a:solidFill>
                  <a:schemeClr val="tx1"/>
                </a:solidFill>
                <a:effectLst/>
              </a:rPr>
              <a:t> </a:t>
            </a:r>
            <a:r>
              <a:rPr kumimoji="0" lang="de-DE" altLang="de-DE" sz="2400" b="0" i="0" u="none" strike="noStrike" cap="none" normalizeH="0" baseline="0" dirty="0" err="1">
                <a:ln>
                  <a:noFill/>
                </a:ln>
                <a:solidFill>
                  <a:schemeClr val="tx1"/>
                </a:solidFill>
                <a:effectLst/>
              </a:rPr>
              <a:t>scholars</a:t>
            </a:r>
            <a:r>
              <a:rPr kumimoji="0" lang="de-DE" altLang="de-DE" sz="2400" b="0" i="0" u="none" strike="noStrike" cap="none" normalizeH="0" baseline="0" dirty="0">
                <a:ln>
                  <a:noFill/>
                </a:ln>
                <a:solidFill>
                  <a:schemeClr val="tx1"/>
                </a:solidFill>
                <a:effectLst/>
              </a:rPr>
              <a:t> in </a:t>
            </a:r>
            <a:r>
              <a:rPr kumimoji="0" lang="de-DE" altLang="de-DE" sz="2400" b="0" i="0" u="none" strike="noStrike" cap="none" normalizeH="0" baseline="0" dirty="0" err="1">
                <a:ln>
                  <a:noFill/>
                </a:ln>
                <a:solidFill>
                  <a:schemeClr val="tx1"/>
                </a:solidFill>
                <a:effectLst/>
              </a:rPr>
              <a:t>Lviv</a:t>
            </a:r>
            <a:r>
              <a:rPr kumimoji="0" lang="de-DE" altLang="de-DE" sz="2400" b="0" i="0" u="none" strike="noStrike" cap="none" normalizeH="0" baseline="0" dirty="0">
                <a:ln>
                  <a:noFill/>
                </a:ln>
                <a:solidFill>
                  <a:schemeClr val="tx1"/>
                </a:solidFill>
                <a:effectLst/>
              </a:rPr>
              <a:t>, </a:t>
            </a:r>
            <a:r>
              <a:rPr kumimoji="0" lang="de-DE" altLang="de-DE" sz="2400" b="0" i="0" u="none" strike="noStrike" cap="none" normalizeH="0" baseline="0" dirty="0" err="1">
                <a:ln>
                  <a:noFill/>
                </a:ln>
                <a:solidFill>
                  <a:schemeClr val="tx1"/>
                </a:solidFill>
                <a:effectLst/>
              </a:rPr>
              <a:t>especially</a:t>
            </a:r>
            <a:r>
              <a:rPr kumimoji="0" lang="de-DE" altLang="de-DE" sz="2400" b="0" i="0" u="none" strike="noStrike" cap="none" normalizeH="0" baseline="0" dirty="0">
                <a:ln>
                  <a:noFill/>
                </a:ln>
                <a:solidFill>
                  <a:schemeClr val="tx1"/>
                </a:solidFill>
                <a:effectLst/>
              </a:rPr>
              <a:t> after </a:t>
            </a:r>
            <a:r>
              <a:rPr kumimoji="0" lang="de-DE" altLang="de-DE" sz="2400" b="0" i="0" u="none" strike="noStrike" cap="none" normalizeH="0" baseline="0" dirty="0" err="1">
                <a:ln>
                  <a:noFill/>
                </a:ln>
                <a:solidFill>
                  <a:schemeClr val="tx1"/>
                </a:solidFill>
                <a:effectLst/>
              </a:rPr>
              <a:t>its</a:t>
            </a:r>
            <a:r>
              <a:rPr kumimoji="0" lang="de-DE" altLang="de-DE" sz="2400" b="0" i="0" u="none" strike="noStrike" cap="none" normalizeH="0" baseline="0" dirty="0">
                <a:ln>
                  <a:noFill/>
                </a:ln>
                <a:solidFill>
                  <a:schemeClr val="tx1"/>
                </a:solidFill>
                <a:effectLst/>
              </a:rPr>
              <a:t> 1892 </a:t>
            </a:r>
            <a:r>
              <a:rPr kumimoji="0" lang="de-DE" altLang="de-DE" sz="2400" b="0" i="0" u="none" strike="noStrike" cap="none" normalizeH="0" baseline="0" dirty="0" err="1">
                <a:ln>
                  <a:noFill/>
                </a:ln>
                <a:solidFill>
                  <a:schemeClr val="tx1"/>
                </a:solidFill>
                <a:effectLst/>
              </a:rPr>
              <a:t>reorganization</a:t>
            </a:r>
            <a:r>
              <a:rPr kumimoji="0" lang="de-DE" altLang="de-DE" sz="2400" b="0" i="0" u="none" strike="noStrike" cap="none" normalizeH="0" baseline="0" dirty="0">
                <a:ln>
                  <a:noFill/>
                </a:ln>
                <a:solidFill>
                  <a:schemeClr val="tx1"/>
                </a:solidFill>
                <a:effectLst/>
              </a:rPr>
              <a:t>.</a:t>
            </a:r>
          </a:p>
          <a:p>
            <a:pPr marL="0" marR="0" lvl="0" indent="0" algn="l" defTabSz="914400" rtl="0" eaLnBrk="0" fontAlgn="base" latinLnBrk="0" hangingPunct="0">
              <a:lnSpc>
                <a:spcPct val="100000"/>
              </a:lnSpc>
              <a:spcBef>
                <a:spcPct val="0"/>
              </a:spcBef>
              <a:spcAft>
                <a:spcPct val="0"/>
              </a:spcAft>
              <a:buClrTx/>
              <a:buSzTx/>
              <a:tabLst/>
            </a:pPr>
            <a:r>
              <a:rPr kumimoji="0" lang="de-DE" altLang="de-DE" sz="2400" b="1" i="0" u="none" strike="noStrike" cap="none" normalizeH="0" baseline="0" dirty="0">
                <a:ln>
                  <a:noFill/>
                </a:ln>
                <a:solidFill>
                  <a:schemeClr val="tx1"/>
                </a:solidFill>
                <a:effectLst/>
              </a:rPr>
              <a:t>Academic </a:t>
            </a:r>
            <a:r>
              <a:rPr kumimoji="0" lang="de-DE" altLang="de-DE" sz="2400" b="1" i="0" u="none" strike="noStrike" cap="none" normalizeH="0" baseline="0" dirty="0" err="1">
                <a:ln>
                  <a:noFill/>
                </a:ln>
                <a:solidFill>
                  <a:schemeClr val="tx1"/>
                </a:solidFill>
                <a:effectLst/>
              </a:rPr>
              <a:t>Activities</a:t>
            </a:r>
            <a:r>
              <a:rPr kumimoji="0" lang="de-DE" altLang="de-DE" sz="2400" b="0" i="0" u="none" strike="noStrike" cap="none" normalizeH="0" baseline="0" dirty="0">
                <a:ln>
                  <a:noFill/>
                </a:ln>
                <a:solidFill>
                  <a:schemeClr val="tx1"/>
                </a:solidFill>
                <a:effectLst/>
              </a:rPr>
              <a:t>: </a:t>
            </a:r>
            <a:r>
              <a:rPr kumimoji="0" lang="de-DE" altLang="de-DE" sz="2400" b="0" i="0" u="none" strike="noStrike" cap="none" normalizeH="0" baseline="0" dirty="0" err="1">
                <a:ln>
                  <a:noFill/>
                </a:ln>
                <a:solidFill>
                  <a:schemeClr val="tx1"/>
                </a:solidFill>
                <a:effectLst/>
              </a:rPr>
              <a:t>Organized</a:t>
            </a:r>
            <a:r>
              <a:rPr kumimoji="0" lang="de-DE" altLang="de-DE" sz="2400" b="0" i="0" u="none" strike="noStrike" cap="none" normalizeH="0" baseline="0" dirty="0">
                <a:ln>
                  <a:noFill/>
                </a:ln>
                <a:solidFill>
                  <a:schemeClr val="tx1"/>
                </a:solidFill>
                <a:effectLst/>
              </a:rPr>
              <a:t> </a:t>
            </a:r>
            <a:r>
              <a:rPr kumimoji="0" lang="de-DE" altLang="de-DE" sz="2400" b="0" i="0" u="none" strike="noStrike" cap="none" normalizeH="0" baseline="0" dirty="0" err="1">
                <a:ln>
                  <a:noFill/>
                </a:ln>
                <a:solidFill>
                  <a:schemeClr val="tx1"/>
                </a:solidFill>
                <a:effectLst/>
              </a:rPr>
              <a:t>research</a:t>
            </a:r>
            <a:r>
              <a:rPr kumimoji="0" lang="de-DE" altLang="de-DE" sz="2400" b="0" i="0" u="none" strike="noStrike" cap="none" normalizeH="0" baseline="0" dirty="0">
                <a:ln>
                  <a:noFill/>
                </a:ln>
                <a:solidFill>
                  <a:schemeClr val="tx1"/>
                </a:solidFill>
                <a:effectLst/>
              </a:rPr>
              <a:t> </a:t>
            </a:r>
            <a:r>
              <a:rPr kumimoji="0" lang="de-DE" altLang="de-DE" sz="2400" b="0" i="0" u="none" strike="noStrike" cap="none" normalizeH="0" baseline="0" dirty="0" err="1">
                <a:ln>
                  <a:noFill/>
                </a:ln>
                <a:solidFill>
                  <a:schemeClr val="tx1"/>
                </a:solidFill>
                <a:effectLst/>
              </a:rPr>
              <a:t>sections</a:t>
            </a:r>
            <a:r>
              <a:rPr kumimoji="0" lang="de-DE" altLang="de-DE" sz="2400" b="0" i="0" u="none" strike="noStrike" cap="none" normalizeH="0" baseline="0" dirty="0">
                <a:ln>
                  <a:noFill/>
                </a:ln>
                <a:solidFill>
                  <a:schemeClr val="tx1"/>
                </a:solidFill>
                <a:effectLst/>
              </a:rPr>
              <a:t> and </a:t>
            </a:r>
            <a:r>
              <a:rPr kumimoji="0" lang="de-DE" altLang="de-DE" sz="2400" b="0" i="0" u="none" strike="noStrike" cap="none" normalizeH="0" baseline="0" dirty="0" err="1">
                <a:ln>
                  <a:noFill/>
                </a:ln>
                <a:solidFill>
                  <a:schemeClr val="tx1"/>
                </a:solidFill>
                <a:effectLst/>
              </a:rPr>
              <a:t>published</a:t>
            </a:r>
            <a:r>
              <a:rPr kumimoji="0" lang="de-DE" altLang="de-DE" sz="2400" b="0" i="0" u="none" strike="noStrike" cap="none" normalizeH="0" baseline="0" dirty="0">
                <a:ln>
                  <a:noFill/>
                </a:ln>
                <a:solidFill>
                  <a:schemeClr val="tx1"/>
                </a:solidFill>
                <a:effectLst/>
              </a:rPr>
              <a:t> </a:t>
            </a:r>
            <a:r>
              <a:rPr kumimoji="0" lang="de-DE" altLang="de-DE" sz="2400" b="0" i="1" u="none" strike="noStrike" cap="none" normalizeH="0" baseline="0" dirty="0" err="1">
                <a:ln>
                  <a:noFill/>
                </a:ln>
                <a:solidFill>
                  <a:schemeClr val="tx1"/>
                </a:solidFill>
                <a:effectLst/>
              </a:rPr>
              <a:t>Zapysky</a:t>
            </a:r>
            <a:r>
              <a:rPr kumimoji="0" lang="de-DE" altLang="de-DE" sz="2400" b="0" i="1" u="none" strike="noStrike" cap="none" normalizeH="0" baseline="0" dirty="0">
                <a:ln>
                  <a:noFill/>
                </a:ln>
                <a:solidFill>
                  <a:schemeClr val="tx1"/>
                </a:solidFill>
                <a:effectLst/>
              </a:rPr>
              <a:t> NTSH</a:t>
            </a:r>
            <a:r>
              <a:rPr kumimoji="0" lang="de-DE" altLang="de-DE" sz="2400" b="0" i="0" u="none" strike="noStrike" cap="none" normalizeH="0" baseline="0" dirty="0">
                <a:ln>
                  <a:noFill/>
                </a:ln>
                <a:solidFill>
                  <a:schemeClr val="tx1"/>
                </a:solidFill>
                <a:effectLst/>
              </a:rPr>
              <a:t>, </a:t>
            </a:r>
            <a:r>
              <a:rPr kumimoji="0" lang="de-DE" altLang="de-DE" sz="2400" b="0" i="0" u="none" strike="noStrike" cap="none" normalizeH="0" baseline="0" dirty="0" err="1">
                <a:ln>
                  <a:noFill/>
                </a:ln>
                <a:solidFill>
                  <a:schemeClr val="tx1"/>
                </a:solidFill>
                <a:effectLst/>
              </a:rPr>
              <a:t>covering</a:t>
            </a:r>
            <a:r>
              <a:rPr kumimoji="0" lang="de-DE" altLang="de-DE" sz="2400" b="0" i="0" u="none" strike="noStrike" cap="none" normalizeH="0" baseline="0" dirty="0">
                <a:ln>
                  <a:noFill/>
                </a:ln>
                <a:solidFill>
                  <a:schemeClr val="tx1"/>
                </a:solidFill>
                <a:effectLst/>
              </a:rPr>
              <a:t> </a:t>
            </a:r>
            <a:r>
              <a:rPr kumimoji="0" lang="de-DE" altLang="de-DE" sz="2400" b="0" i="0" u="none" strike="noStrike" cap="none" normalizeH="0" baseline="0" dirty="0" err="1">
                <a:ln>
                  <a:noFill/>
                </a:ln>
                <a:solidFill>
                  <a:schemeClr val="tx1"/>
                </a:solidFill>
                <a:effectLst/>
              </a:rPr>
              <a:t>history</a:t>
            </a:r>
            <a:r>
              <a:rPr kumimoji="0" lang="de-DE" altLang="de-DE" sz="2400" b="0" i="0" u="none" strike="noStrike" cap="none" normalizeH="0" baseline="0" dirty="0">
                <a:ln>
                  <a:noFill/>
                </a:ln>
                <a:solidFill>
                  <a:schemeClr val="tx1"/>
                </a:solidFill>
                <a:effectLst/>
              </a:rPr>
              <a:t>, </a:t>
            </a:r>
            <a:r>
              <a:rPr kumimoji="0" lang="de-DE" altLang="de-DE" sz="2400" b="0" i="0" u="none" strike="noStrike" cap="none" normalizeH="0" baseline="0" dirty="0" err="1">
                <a:ln>
                  <a:noFill/>
                </a:ln>
                <a:solidFill>
                  <a:schemeClr val="tx1"/>
                </a:solidFill>
                <a:effectLst/>
              </a:rPr>
              <a:t>philology</a:t>
            </a:r>
            <a:r>
              <a:rPr kumimoji="0" lang="de-DE" altLang="de-DE" sz="2400" b="0" i="0" u="none" strike="noStrike" cap="none" normalizeH="0" baseline="0" dirty="0">
                <a:ln>
                  <a:noFill/>
                </a:ln>
                <a:solidFill>
                  <a:schemeClr val="tx1"/>
                </a:solidFill>
                <a:effectLst/>
              </a:rPr>
              <a:t>, </a:t>
            </a:r>
            <a:r>
              <a:rPr kumimoji="0" lang="de-DE" altLang="de-DE" sz="2400" b="0" i="0" u="none" strike="noStrike" cap="none" normalizeH="0" baseline="0" dirty="0" err="1">
                <a:ln>
                  <a:noFill/>
                </a:ln>
                <a:solidFill>
                  <a:schemeClr val="tx1"/>
                </a:solidFill>
                <a:effectLst/>
              </a:rPr>
              <a:t>economics</a:t>
            </a:r>
            <a:r>
              <a:rPr kumimoji="0" lang="de-DE" altLang="de-DE" sz="2400" b="0" i="0" u="none" strike="noStrike" cap="none" normalizeH="0" baseline="0" dirty="0">
                <a:ln>
                  <a:noFill/>
                </a:ln>
                <a:solidFill>
                  <a:schemeClr val="tx1"/>
                </a:solidFill>
                <a:effectLst/>
              </a:rPr>
              <a:t>, and </a:t>
            </a:r>
            <a:r>
              <a:rPr kumimoji="0" lang="de-DE" altLang="de-DE" sz="2400" b="0" i="0" u="none" strike="noStrike" cap="none" normalizeH="0" baseline="0" dirty="0" err="1">
                <a:ln>
                  <a:noFill/>
                </a:ln>
                <a:solidFill>
                  <a:schemeClr val="tx1"/>
                </a:solidFill>
                <a:effectLst/>
              </a:rPr>
              <a:t>natural</a:t>
            </a:r>
            <a:r>
              <a:rPr kumimoji="0" lang="de-DE" altLang="de-DE" sz="2400" b="0" i="0" u="none" strike="noStrike" cap="none" normalizeH="0" baseline="0" dirty="0">
                <a:ln>
                  <a:noFill/>
                </a:ln>
                <a:solidFill>
                  <a:schemeClr val="tx1"/>
                </a:solidFill>
                <a:effectLst/>
              </a:rPr>
              <a:t> </a:t>
            </a:r>
            <a:r>
              <a:rPr kumimoji="0" lang="de-DE" altLang="de-DE" sz="2400" b="0" i="0" u="none" strike="noStrike" cap="none" normalizeH="0" baseline="0" dirty="0" err="1">
                <a:ln>
                  <a:noFill/>
                </a:ln>
                <a:solidFill>
                  <a:schemeClr val="tx1"/>
                </a:solidFill>
                <a:effectLst/>
              </a:rPr>
              <a:t>sciences</a:t>
            </a:r>
            <a:r>
              <a:rPr kumimoji="0" lang="de-DE" altLang="de-DE" sz="2400" b="0" i="0" u="none" strike="noStrike" cap="none" normalizeH="0" baseline="0" dirty="0">
                <a:ln>
                  <a:noFill/>
                </a:ln>
                <a:solidFill>
                  <a:schemeClr val="tx1"/>
                </a:solidFill>
                <a:effectLst/>
              </a:rPr>
              <a:t>.</a:t>
            </a:r>
          </a:p>
          <a:p>
            <a:pPr marL="0" marR="0" lvl="0" indent="0" algn="l" defTabSz="914400" rtl="0" eaLnBrk="0" fontAlgn="base" latinLnBrk="0" hangingPunct="0">
              <a:lnSpc>
                <a:spcPct val="100000"/>
              </a:lnSpc>
              <a:spcBef>
                <a:spcPct val="0"/>
              </a:spcBef>
              <a:spcAft>
                <a:spcPct val="0"/>
              </a:spcAft>
              <a:buClrTx/>
              <a:buSzTx/>
              <a:tabLst/>
            </a:pPr>
            <a:r>
              <a:rPr kumimoji="0" lang="de-DE" altLang="de-DE" sz="2400" b="1" i="0" u="none" strike="noStrike" cap="none" normalizeH="0" baseline="0" dirty="0" err="1">
                <a:ln>
                  <a:noFill/>
                </a:ln>
                <a:solidFill>
                  <a:schemeClr val="tx1"/>
                </a:solidFill>
                <a:effectLst/>
              </a:rPr>
              <a:t>Role</a:t>
            </a:r>
            <a:r>
              <a:rPr kumimoji="0" lang="de-DE" altLang="de-DE" sz="2400" b="1" i="0" u="none" strike="noStrike" cap="none" normalizeH="0" baseline="0" dirty="0">
                <a:ln>
                  <a:noFill/>
                </a:ln>
                <a:solidFill>
                  <a:schemeClr val="tx1"/>
                </a:solidFill>
                <a:effectLst/>
              </a:rPr>
              <a:t> in National Movement</a:t>
            </a:r>
            <a:r>
              <a:rPr kumimoji="0" lang="de-DE" altLang="de-DE" sz="2400" b="0" i="0" u="none" strike="noStrike" cap="none" normalizeH="0" baseline="0" dirty="0">
                <a:ln>
                  <a:noFill/>
                </a:ln>
                <a:solidFill>
                  <a:schemeClr val="tx1"/>
                </a:solidFill>
                <a:effectLst/>
              </a:rPr>
              <a:t>: United </a:t>
            </a:r>
            <a:r>
              <a:rPr kumimoji="0" lang="de-DE" altLang="de-DE" sz="2400" b="0" i="0" u="none" strike="noStrike" cap="none" normalizeH="0" baseline="0" dirty="0" err="1">
                <a:ln>
                  <a:noFill/>
                </a:ln>
                <a:solidFill>
                  <a:schemeClr val="tx1"/>
                </a:solidFill>
                <a:effectLst/>
              </a:rPr>
              <a:t>intellectual</a:t>
            </a:r>
            <a:r>
              <a:rPr kumimoji="0" lang="de-DE" altLang="de-DE" sz="2400" b="0" i="0" u="none" strike="noStrike" cap="none" normalizeH="0" baseline="0" dirty="0">
                <a:ln>
                  <a:noFill/>
                </a:ln>
                <a:solidFill>
                  <a:schemeClr val="tx1"/>
                </a:solidFill>
                <a:effectLst/>
              </a:rPr>
              <a:t> </a:t>
            </a:r>
            <a:r>
              <a:rPr kumimoji="0" lang="de-DE" altLang="de-DE" sz="2400" b="0" i="0" u="none" strike="noStrike" cap="none" normalizeH="0" baseline="0" dirty="0" err="1">
                <a:ln>
                  <a:noFill/>
                </a:ln>
                <a:solidFill>
                  <a:schemeClr val="tx1"/>
                </a:solidFill>
                <a:effectLst/>
              </a:rPr>
              <a:t>resources</a:t>
            </a:r>
            <a:r>
              <a:rPr kumimoji="0" lang="de-DE" altLang="de-DE" sz="2400" b="0" i="0" u="none" strike="noStrike" cap="none" normalizeH="0" baseline="0" dirty="0">
                <a:ln>
                  <a:noFill/>
                </a:ln>
                <a:solidFill>
                  <a:schemeClr val="tx1"/>
                </a:solidFill>
                <a:effectLst/>
              </a:rPr>
              <a:t>; </a:t>
            </a:r>
            <a:r>
              <a:rPr kumimoji="0" lang="de-DE" altLang="de-DE" sz="2400" b="0" i="0" u="none" strike="noStrike" cap="none" normalizeH="0" baseline="0" dirty="0" err="1">
                <a:ln>
                  <a:noFill/>
                </a:ln>
                <a:solidFill>
                  <a:schemeClr val="tx1"/>
                </a:solidFill>
                <a:effectLst/>
              </a:rPr>
              <a:t>under</a:t>
            </a:r>
            <a:r>
              <a:rPr kumimoji="0" lang="de-DE" altLang="de-DE" sz="2400" b="0" i="0" u="none" strike="noStrike" cap="none" normalizeH="0" baseline="0" dirty="0">
                <a:ln>
                  <a:noFill/>
                </a:ln>
                <a:solidFill>
                  <a:schemeClr val="tx1"/>
                </a:solidFill>
                <a:effectLst/>
              </a:rPr>
              <a:t> </a:t>
            </a:r>
            <a:r>
              <a:rPr kumimoji="0" lang="de-DE" altLang="de-DE" sz="2400" b="0" i="0" u="none" strike="noStrike" cap="none" normalizeH="0" baseline="0" dirty="0" err="1">
                <a:ln>
                  <a:noFill/>
                </a:ln>
                <a:solidFill>
                  <a:schemeClr val="tx1"/>
                </a:solidFill>
                <a:effectLst/>
              </a:rPr>
              <a:t>Hrushevsky</a:t>
            </a:r>
            <a:r>
              <a:rPr kumimoji="0" lang="de-DE" altLang="de-DE" sz="2400" b="0" i="0" u="none" strike="noStrike" cap="none" normalizeH="0" baseline="0" dirty="0">
                <a:ln>
                  <a:noFill/>
                </a:ln>
                <a:solidFill>
                  <a:schemeClr val="tx1"/>
                </a:solidFill>
                <a:effectLst/>
              </a:rPr>
              <a:t>, </a:t>
            </a:r>
            <a:r>
              <a:rPr kumimoji="0" lang="de-DE" altLang="de-DE" sz="2400" b="0" i="0" u="none" strike="noStrike" cap="none" normalizeH="0" baseline="0" dirty="0" err="1">
                <a:ln>
                  <a:noFill/>
                </a:ln>
                <a:solidFill>
                  <a:schemeClr val="tx1"/>
                </a:solidFill>
                <a:effectLst/>
              </a:rPr>
              <a:t>attracted</a:t>
            </a:r>
            <a:r>
              <a:rPr kumimoji="0" lang="de-DE" altLang="de-DE" sz="2400" b="0" i="0" u="none" strike="noStrike" cap="none" normalizeH="0" baseline="0" dirty="0">
                <a:ln>
                  <a:noFill/>
                </a:ln>
                <a:solidFill>
                  <a:schemeClr val="tx1"/>
                </a:solidFill>
                <a:effectLst/>
              </a:rPr>
              <a:t> </a:t>
            </a:r>
            <a:r>
              <a:rPr kumimoji="0" lang="de-DE" altLang="de-DE" sz="2400" b="0" i="0" u="none" strike="noStrike" cap="none" normalizeH="0" baseline="0" dirty="0" err="1">
                <a:ln>
                  <a:noFill/>
                </a:ln>
                <a:solidFill>
                  <a:schemeClr val="tx1"/>
                </a:solidFill>
                <a:effectLst/>
              </a:rPr>
              <a:t>contributors</a:t>
            </a:r>
            <a:r>
              <a:rPr kumimoji="0" lang="de-DE" altLang="de-DE" sz="2400" b="0" i="0" u="none" strike="noStrike" cap="none" normalizeH="0" baseline="0" dirty="0">
                <a:ln>
                  <a:noFill/>
                </a:ln>
                <a:solidFill>
                  <a:schemeClr val="tx1"/>
                </a:solidFill>
                <a:effectLst/>
              </a:rPr>
              <a:t> </a:t>
            </a:r>
            <a:r>
              <a:rPr kumimoji="0" lang="de-DE" altLang="de-DE" sz="2400" b="0" i="0" u="none" strike="noStrike" cap="none" normalizeH="0" baseline="0" dirty="0" err="1">
                <a:ln>
                  <a:noFill/>
                </a:ln>
                <a:solidFill>
                  <a:schemeClr val="tx1"/>
                </a:solidFill>
                <a:effectLst/>
              </a:rPr>
              <a:t>from</a:t>
            </a:r>
            <a:r>
              <a:rPr kumimoji="0" lang="de-DE" altLang="de-DE" sz="2400" b="0" i="0" u="none" strike="noStrike" cap="none" normalizeH="0" baseline="0" dirty="0">
                <a:ln>
                  <a:noFill/>
                </a:ln>
                <a:solidFill>
                  <a:schemeClr val="tx1"/>
                </a:solidFill>
                <a:effectLst/>
              </a:rPr>
              <a:t> </a:t>
            </a:r>
            <a:r>
              <a:rPr kumimoji="0" lang="de-DE" altLang="de-DE" sz="2400" b="0" i="0" u="none" strike="noStrike" cap="none" normalizeH="0" baseline="0" dirty="0" err="1">
                <a:ln>
                  <a:noFill/>
                </a:ln>
                <a:solidFill>
                  <a:schemeClr val="tx1"/>
                </a:solidFill>
                <a:effectLst/>
              </a:rPr>
              <a:t>the</a:t>
            </a:r>
            <a:r>
              <a:rPr kumimoji="0" lang="de-DE" altLang="de-DE" sz="2400" b="0" i="0" u="none" strike="noStrike" cap="none" normalizeH="0" baseline="0" dirty="0">
                <a:ln>
                  <a:noFill/>
                </a:ln>
                <a:solidFill>
                  <a:schemeClr val="tx1"/>
                </a:solidFill>
                <a:effectLst/>
              </a:rPr>
              <a:t> </a:t>
            </a:r>
            <a:r>
              <a:rPr kumimoji="0" lang="de-DE" altLang="de-DE" sz="2400" b="0" i="0" u="none" strike="noStrike" cap="none" normalizeH="0" baseline="0" dirty="0" err="1">
                <a:ln>
                  <a:noFill/>
                </a:ln>
                <a:solidFill>
                  <a:schemeClr val="tx1"/>
                </a:solidFill>
                <a:effectLst/>
              </a:rPr>
              <a:t>restricted</a:t>
            </a:r>
            <a:r>
              <a:rPr kumimoji="0" lang="de-DE" altLang="de-DE" sz="2400" b="0" i="0" u="none" strike="noStrike" cap="none" normalizeH="0" baseline="0" dirty="0">
                <a:ln>
                  <a:noFill/>
                </a:ln>
                <a:solidFill>
                  <a:schemeClr val="tx1"/>
                </a:solidFill>
                <a:effectLst/>
              </a:rPr>
              <a:t> </a:t>
            </a:r>
            <a:r>
              <a:rPr kumimoji="0" lang="de-DE" altLang="de-DE" sz="2400" b="0" i="0" u="none" strike="noStrike" cap="none" normalizeH="0" baseline="0" dirty="0" err="1">
                <a:ln>
                  <a:noFill/>
                </a:ln>
                <a:solidFill>
                  <a:schemeClr val="tx1"/>
                </a:solidFill>
                <a:effectLst/>
              </a:rPr>
              <a:t>Dnieper</a:t>
            </a:r>
            <a:r>
              <a:rPr kumimoji="0" lang="de-DE" altLang="de-DE" sz="2400" b="0" i="0" u="none" strike="noStrike" cap="none" normalizeH="0" baseline="0" dirty="0">
                <a:ln>
                  <a:noFill/>
                </a:ln>
                <a:solidFill>
                  <a:schemeClr val="tx1"/>
                </a:solidFill>
                <a:effectLst/>
              </a:rPr>
              <a:t> </a:t>
            </a:r>
            <a:r>
              <a:rPr kumimoji="0" lang="de-DE" altLang="de-DE" sz="2400" b="0" i="0" u="none" strike="noStrike" cap="none" normalizeH="0" baseline="0" dirty="0" err="1">
                <a:ln>
                  <a:noFill/>
                </a:ln>
                <a:solidFill>
                  <a:schemeClr val="tx1"/>
                </a:solidFill>
                <a:effectLst/>
              </a:rPr>
              <a:t>region</a:t>
            </a:r>
            <a:r>
              <a:rPr kumimoji="0" lang="de-DE" altLang="de-DE" sz="2400" b="0" i="0" u="none" strike="noStrike" cap="none" normalizeH="0" baseline="0" dirty="0">
                <a:ln>
                  <a:noFill/>
                </a:ln>
                <a:solidFill>
                  <a:schemeClr val="tx1"/>
                </a:solidFill>
                <a:effectLst/>
              </a:rPr>
              <a:t>.</a:t>
            </a:r>
          </a:p>
          <a:p>
            <a:pPr marL="0" marR="0" lvl="0" indent="0" algn="l" defTabSz="914400" rtl="0" eaLnBrk="0" fontAlgn="base" latinLnBrk="0" hangingPunct="0">
              <a:lnSpc>
                <a:spcPct val="100000"/>
              </a:lnSpc>
              <a:spcBef>
                <a:spcPct val="0"/>
              </a:spcBef>
              <a:spcAft>
                <a:spcPct val="0"/>
              </a:spcAft>
              <a:buClrTx/>
              <a:buSzTx/>
              <a:tabLst/>
            </a:pPr>
            <a:r>
              <a:rPr kumimoji="0" lang="de-DE" altLang="de-DE" sz="2400" b="1" i="0" u="none" strike="noStrike" cap="none" normalizeH="0" baseline="0" dirty="0">
                <a:ln>
                  <a:noFill/>
                </a:ln>
                <a:solidFill>
                  <a:schemeClr val="tx1"/>
                </a:solidFill>
                <a:effectLst/>
              </a:rPr>
              <a:t>Scientific Publications</a:t>
            </a:r>
            <a:r>
              <a:rPr kumimoji="0" lang="de-DE" altLang="de-DE" sz="2400" b="0" i="0" u="none" strike="noStrike" cap="none" normalizeH="0" baseline="0" dirty="0">
                <a:ln>
                  <a:noFill/>
                </a:ln>
                <a:solidFill>
                  <a:schemeClr val="tx1"/>
                </a:solidFill>
                <a:effectLst/>
              </a:rPr>
              <a:t>: </a:t>
            </a:r>
            <a:r>
              <a:rPr kumimoji="0" lang="de-DE" altLang="de-DE" sz="2400" b="0" i="0" u="none" strike="noStrike" cap="none" normalizeH="0" baseline="0" dirty="0" err="1">
                <a:ln>
                  <a:noFill/>
                </a:ln>
                <a:solidFill>
                  <a:schemeClr val="tx1"/>
                </a:solidFill>
                <a:effectLst/>
              </a:rPr>
              <a:t>Published</a:t>
            </a:r>
            <a:r>
              <a:rPr kumimoji="0" lang="de-DE" altLang="de-DE" sz="2400" b="0" i="0" u="none" strike="noStrike" cap="none" normalizeH="0" baseline="0" dirty="0">
                <a:ln>
                  <a:noFill/>
                </a:ln>
                <a:solidFill>
                  <a:schemeClr val="tx1"/>
                </a:solidFill>
                <a:effectLst/>
              </a:rPr>
              <a:t> </a:t>
            </a:r>
            <a:r>
              <a:rPr kumimoji="0" lang="de-DE" altLang="de-DE" sz="2400" b="0" i="0" u="none" strike="noStrike" cap="none" normalizeH="0" baseline="0" dirty="0" err="1">
                <a:ln>
                  <a:noFill/>
                </a:ln>
                <a:solidFill>
                  <a:schemeClr val="tx1"/>
                </a:solidFill>
                <a:effectLst/>
              </a:rPr>
              <a:t>over</a:t>
            </a:r>
            <a:r>
              <a:rPr kumimoji="0" lang="de-DE" altLang="de-DE" sz="2400" b="0" i="0" u="none" strike="noStrike" cap="none" normalizeH="0" baseline="0" dirty="0">
                <a:ln>
                  <a:noFill/>
                </a:ln>
                <a:solidFill>
                  <a:schemeClr val="tx1"/>
                </a:solidFill>
                <a:effectLst/>
              </a:rPr>
              <a:t> 100 </a:t>
            </a:r>
            <a:r>
              <a:rPr kumimoji="0" lang="de-DE" altLang="de-DE" sz="2400" b="0" i="0" u="none" strike="noStrike" cap="none" normalizeH="0" baseline="0" dirty="0" err="1">
                <a:ln>
                  <a:noFill/>
                </a:ln>
                <a:solidFill>
                  <a:schemeClr val="tx1"/>
                </a:solidFill>
                <a:effectLst/>
              </a:rPr>
              <a:t>scholarly</a:t>
            </a:r>
            <a:r>
              <a:rPr kumimoji="0" lang="de-DE" altLang="de-DE" sz="2400" b="0" i="0" u="none" strike="noStrike" cap="none" normalizeH="0" baseline="0" dirty="0">
                <a:ln>
                  <a:noFill/>
                </a:ln>
                <a:solidFill>
                  <a:schemeClr val="tx1"/>
                </a:solidFill>
                <a:effectLst/>
              </a:rPr>
              <a:t> </a:t>
            </a:r>
            <a:r>
              <a:rPr kumimoji="0" lang="de-DE" altLang="de-DE" sz="2400" b="0" i="0" u="none" strike="noStrike" cap="none" normalizeH="0" baseline="0" dirty="0" err="1">
                <a:ln>
                  <a:noFill/>
                </a:ln>
                <a:solidFill>
                  <a:schemeClr val="tx1"/>
                </a:solidFill>
                <a:effectLst/>
              </a:rPr>
              <a:t>volumes</a:t>
            </a:r>
            <a:r>
              <a:rPr kumimoji="0" lang="de-DE" altLang="de-DE" sz="2400" b="0" i="0" u="none" strike="noStrike" cap="none" normalizeH="0" baseline="0" dirty="0">
                <a:ln>
                  <a:noFill/>
                </a:ln>
                <a:solidFill>
                  <a:schemeClr val="tx1"/>
                </a:solidFill>
                <a:effectLst/>
              </a:rPr>
              <a:t> (1890–1914), </a:t>
            </a:r>
            <a:r>
              <a:rPr kumimoji="0" lang="de-DE" altLang="de-DE" sz="2400" b="0" i="0" u="none" strike="noStrike" cap="none" normalizeH="0" baseline="0" dirty="0" err="1">
                <a:ln>
                  <a:noFill/>
                </a:ln>
                <a:solidFill>
                  <a:schemeClr val="tx1"/>
                </a:solidFill>
                <a:effectLst/>
              </a:rPr>
              <a:t>including</a:t>
            </a:r>
            <a:r>
              <a:rPr kumimoji="0" lang="de-DE" altLang="de-DE" sz="2400" b="0" i="0" u="none" strike="noStrike" cap="none" normalizeH="0" baseline="0" dirty="0">
                <a:ln>
                  <a:noFill/>
                </a:ln>
                <a:solidFill>
                  <a:schemeClr val="tx1"/>
                </a:solidFill>
                <a:effectLst/>
              </a:rPr>
              <a:t> </a:t>
            </a:r>
            <a:r>
              <a:rPr kumimoji="0" lang="de-DE" altLang="de-DE" sz="2400" b="0" i="0" u="none" strike="noStrike" cap="none" normalizeH="0" baseline="0" dirty="0" err="1">
                <a:ln>
                  <a:noFill/>
                </a:ln>
                <a:solidFill>
                  <a:schemeClr val="tx1"/>
                </a:solidFill>
                <a:effectLst/>
              </a:rPr>
              <a:t>key</a:t>
            </a:r>
            <a:r>
              <a:rPr kumimoji="0" lang="de-DE" altLang="de-DE" sz="2400" b="0" i="0" u="none" strike="noStrike" cap="none" normalizeH="0" baseline="0" dirty="0">
                <a:ln>
                  <a:noFill/>
                </a:ln>
                <a:solidFill>
                  <a:schemeClr val="tx1"/>
                </a:solidFill>
                <a:effectLst/>
              </a:rPr>
              <a:t> </a:t>
            </a:r>
            <a:r>
              <a:rPr kumimoji="0" lang="de-DE" altLang="de-DE" sz="2400" b="0" i="0" u="none" strike="noStrike" cap="none" normalizeH="0" baseline="0" dirty="0" err="1">
                <a:ln>
                  <a:noFill/>
                </a:ln>
                <a:solidFill>
                  <a:schemeClr val="tx1"/>
                </a:solidFill>
                <a:effectLst/>
              </a:rPr>
              <a:t>works</a:t>
            </a:r>
            <a:r>
              <a:rPr kumimoji="0" lang="de-DE" altLang="de-DE" sz="2400" b="0" i="0" u="none" strike="noStrike" cap="none" normalizeH="0" baseline="0" dirty="0">
                <a:ln>
                  <a:noFill/>
                </a:ln>
                <a:solidFill>
                  <a:schemeClr val="tx1"/>
                </a:solidFill>
                <a:effectLst/>
              </a:rPr>
              <a:t> </a:t>
            </a:r>
            <a:r>
              <a:rPr kumimoji="0" lang="de-DE" altLang="de-DE" sz="2400" b="0" i="0" u="none" strike="noStrike" cap="none" normalizeH="0" baseline="0" dirty="0" err="1">
                <a:ln>
                  <a:noFill/>
                </a:ln>
                <a:solidFill>
                  <a:schemeClr val="tx1"/>
                </a:solidFill>
                <a:effectLst/>
              </a:rPr>
              <a:t>by</a:t>
            </a:r>
            <a:r>
              <a:rPr kumimoji="0" lang="de-DE" altLang="de-DE" sz="2400" b="0" i="0" u="none" strike="noStrike" cap="none" normalizeH="0" baseline="0" dirty="0">
                <a:ln>
                  <a:noFill/>
                </a:ln>
                <a:solidFill>
                  <a:schemeClr val="tx1"/>
                </a:solidFill>
                <a:effectLst/>
              </a:rPr>
              <a:t> </a:t>
            </a:r>
            <a:r>
              <a:rPr kumimoji="0" lang="de-DE" altLang="de-DE" sz="2400" b="0" i="0" u="none" strike="noStrike" cap="none" normalizeH="0" baseline="0" dirty="0" err="1">
                <a:ln>
                  <a:noFill/>
                </a:ln>
                <a:solidFill>
                  <a:schemeClr val="tx1"/>
                </a:solidFill>
                <a:effectLst/>
              </a:rPr>
              <a:t>Hrushevsky</a:t>
            </a:r>
            <a:r>
              <a:rPr kumimoji="0" lang="de-DE" altLang="de-DE" sz="2400" b="0" i="0" u="none" strike="noStrike" cap="none" normalizeH="0" baseline="0" dirty="0">
                <a:ln>
                  <a:noFill/>
                </a:ln>
                <a:solidFill>
                  <a:schemeClr val="tx1"/>
                </a:solidFill>
                <a:effectLst/>
              </a:rPr>
              <a:t>, Franko, </a:t>
            </a:r>
            <a:r>
              <a:rPr kumimoji="0" lang="de-DE" altLang="de-DE" sz="2400" b="0" i="0" u="none" strike="noStrike" cap="none" normalizeH="0" baseline="0" dirty="0" err="1">
                <a:ln>
                  <a:noFill/>
                </a:ln>
                <a:solidFill>
                  <a:schemeClr val="tx1"/>
                </a:solidFill>
                <a:effectLst/>
              </a:rPr>
              <a:t>Verkhratsky</a:t>
            </a:r>
            <a:r>
              <a:rPr kumimoji="0" lang="de-DE" altLang="de-DE" sz="2400" b="0" i="0" u="none" strike="noStrike" cap="none" normalizeH="0" baseline="0" dirty="0">
                <a:ln>
                  <a:noFill/>
                </a:ln>
                <a:solidFill>
                  <a:schemeClr val="tx1"/>
                </a:solidFill>
                <a:effectLst/>
              </a:rPr>
              <a:t>, and </a:t>
            </a:r>
            <a:r>
              <a:rPr kumimoji="0" lang="de-DE" altLang="de-DE" sz="2400" b="0" i="0" u="none" strike="noStrike" cap="none" normalizeH="0" baseline="0" dirty="0" err="1">
                <a:ln>
                  <a:noFill/>
                </a:ln>
                <a:solidFill>
                  <a:schemeClr val="tx1"/>
                </a:solidFill>
                <a:effectLst/>
              </a:rPr>
              <a:t>Levytsky</a:t>
            </a:r>
            <a:r>
              <a:rPr kumimoji="0" lang="de-DE" altLang="de-DE" sz="2400" b="0" i="0" u="none" strike="noStrike" cap="none" normalizeH="0" baseline="0" dirty="0">
                <a:ln>
                  <a:noFill/>
                </a:ln>
                <a:solidFill>
                  <a:schemeClr val="tx1"/>
                </a:solidFill>
                <a:effectLst/>
              </a:rPr>
              <a:t>.</a:t>
            </a:r>
          </a:p>
          <a:p>
            <a:pPr marL="0" marR="0" lvl="0" indent="0" algn="l" defTabSz="914400" rtl="0" eaLnBrk="0" fontAlgn="base" latinLnBrk="0" hangingPunct="0">
              <a:lnSpc>
                <a:spcPct val="100000"/>
              </a:lnSpc>
              <a:spcBef>
                <a:spcPct val="0"/>
              </a:spcBef>
              <a:spcAft>
                <a:spcPct val="0"/>
              </a:spcAft>
              <a:buClrTx/>
              <a:buSzTx/>
              <a:tabLst/>
            </a:pPr>
            <a:r>
              <a:rPr kumimoji="0" lang="de-DE" altLang="de-DE" sz="2400" b="1" i="0" u="none" strike="noStrike" cap="none" normalizeH="0" baseline="0" dirty="0">
                <a:ln>
                  <a:noFill/>
                </a:ln>
                <a:solidFill>
                  <a:schemeClr val="tx1"/>
                </a:solidFill>
                <a:effectLst/>
              </a:rPr>
              <a:t>Impact on </a:t>
            </a:r>
            <a:r>
              <a:rPr kumimoji="0" lang="de-DE" altLang="de-DE" sz="2400" b="1" i="0" u="none" strike="noStrike" cap="none" normalizeH="0" baseline="0" dirty="0" err="1">
                <a:ln>
                  <a:noFill/>
                </a:ln>
                <a:solidFill>
                  <a:schemeClr val="tx1"/>
                </a:solidFill>
                <a:effectLst/>
              </a:rPr>
              <a:t>Ukrainian</a:t>
            </a:r>
            <a:r>
              <a:rPr kumimoji="0" lang="de-DE" altLang="de-DE" sz="2400" b="1" i="0" u="none" strike="noStrike" cap="none" normalizeH="0" baseline="0" dirty="0">
                <a:ln>
                  <a:noFill/>
                </a:ln>
                <a:solidFill>
                  <a:schemeClr val="tx1"/>
                </a:solidFill>
                <a:effectLst/>
              </a:rPr>
              <a:t> Scholarship</a:t>
            </a:r>
            <a:r>
              <a:rPr kumimoji="0" lang="de-DE" altLang="de-DE" sz="2400" b="0" i="0" u="none" strike="noStrike" cap="none" normalizeH="0" baseline="0" dirty="0">
                <a:ln>
                  <a:noFill/>
                </a:ln>
                <a:solidFill>
                  <a:schemeClr val="tx1"/>
                </a:solidFill>
                <a:effectLst/>
              </a:rPr>
              <a:t>: </a:t>
            </a:r>
            <a:r>
              <a:rPr kumimoji="0" lang="de-DE" altLang="de-DE" sz="2400" b="0" i="0" u="none" strike="noStrike" cap="none" normalizeH="0" baseline="0" dirty="0" err="1">
                <a:ln>
                  <a:noFill/>
                </a:ln>
                <a:solidFill>
                  <a:schemeClr val="tx1"/>
                </a:solidFill>
                <a:effectLst/>
              </a:rPr>
              <a:t>Established</a:t>
            </a:r>
            <a:r>
              <a:rPr kumimoji="0" lang="de-DE" altLang="de-DE" sz="2400" b="0" i="0" u="none" strike="noStrike" cap="none" normalizeH="0" baseline="0" dirty="0">
                <a:ln>
                  <a:noFill/>
                </a:ln>
                <a:solidFill>
                  <a:schemeClr val="tx1"/>
                </a:solidFill>
                <a:effectLst/>
              </a:rPr>
              <a:t> </a:t>
            </a:r>
            <a:r>
              <a:rPr kumimoji="0" lang="de-DE" altLang="de-DE" sz="2400" b="0" i="0" u="none" strike="noStrike" cap="none" normalizeH="0" baseline="0" dirty="0" err="1">
                <a:ln>
                  <a:noFill/>
                </a:ln>
                <a:solidFill>
                  <a:schemeClr val="tx1"/>
                </a:solidFill>
                <a:effectLst/>
              </a:rPr>
              <a:t>terminology</a:t>
            </a:r>
            <a:r>
              <a:rPr kumimoji="0" lang="de-DE" altLang="de-DE" sz="2400" b="0" i="0" u="none" strike="noStrike" cap="none" normalizeH="0" baseline="0" dirty="0">
                <a:ln>
                  <a:noFill/>
                </a:ln>
                <a:solidFill>
                  <a:schemeClr val="tx1"/>
                </a:solidFill>
                <a:effectLst/>
              </a:rPr>
              <a:t> and </a:t>
            </a:r>
            <a:r>
              <a:rPr kumimoji="0" lang="de-DE" altLang="de-DE" sz="2400" b="0" i="0" u="none" strike="noStrike" cap="none" normalizeH="0" baseline="0" dirty="0" err="1">
                <a:ln>
                  <a:noFill/>
                </a:ln>
                <a:solidFill>
                  <a:schemeClr val="tx1"/>
                </a:solidFill>
                <a:effectLst/>
              </a:rPr>
              <a:t>methodology</a:t>
            </a:r>
            <a:r>
              <a:rPr kumimoji="0" lang="de-DE" altLang="de-DE" sz="2400" b="0" i="0" u="none" strike="noStrike" cap="none" normalizeH="0" baseline="0" dirty="0">
                <a:ln>
                  <a:noFill/>
                </a:ln>
                <a:solidFill>
                  <a:schemeClr val="tx1"/>
                </a:solidFill>
                <a:effectLst/>
              </a:rPr>
              <a:t> in multiple </a:t>
            </a:r>
            <a:r>
              <a:rPr kumimoji="0" lang="de-DE" altLang="de-DE" sz="2400" b="0" i="0" u="none" strike="noStrike" cap="none" normalizeH="0" baseline="0" dirty="0" err="1">
                <a:ln>
                  <a:noFill/>
                </a:ln>
                <a:solidFill>
                  <a:schemeClr val="tx1"/>
                </a:solidFill>
                <a:effectLst/>
              </a:rPr>
              <a:t>fields</a:t>
            </a:r>
            <a:r>
              <a:rPr kumimoji="0" lang="de-DE" altLang="de-DE" sz="2400" b="0" i="0" u="none" strike="noStrike" cap="none" normalizeH="0" baseline="0" dirty="0">
                <a:ln>
                  <a:noFill/>
                </a:ln>
                <a:solidFill>
                  <a:schemeClr val="tx1"/>
                </a:solidFill>
                <a:effectLst/>
              </a:rPr>
              <a:t>.</a:t>
            </a:r>
          </a:p>
          <a:p>
            <a:pPr marL="0" marR="0" lvl="0" indent="0" algn="l" defTabSz="914400" rtl="0" eaLnBrk="0" fontAlgn="base" latinLnBrk="0" hangingPunct="0">
              <a:lnSpc>
                <a:spcPct val="100000"/>
              </a:lnSpc>
              <a:spcBef>
                <a:spcPct val="0"/>
              </a:spcBef>
              <a:spcAft>
                <a:spcPct val="0"/>
              </a:spcAft>
              <a:buClrTx/>
              <a:buSzTx/>
              <a:tabLst/>
            </a:pPr>
            <a:r>
              <a:rPr kumimoji="0" lang="de-DE" altLang="de-DE" sz="2400" b="1" i="0" u="none" strike="noStrike" cap="none" normalizeH="0" baseline="0" dirty="0" err="1">
                <a:ln>
                  <a:noFill/>
                </a:ln>
                <a:solidFill>
                  <a:schemeClr val="tx1"/>
                </a:solidFill>
                <a:effectLst/>
              </a:rPr>
              <a:t>Patriotic</a:t>
            </a:r>
            <a:r>
              <a:rPr kumimoji="0" lang="de-DE" altLang="de-DE" sz="2400" b="1" i="0" u="none" strike="noStrike" cap="none" normalizeH="0" baseline="0" dirty="0">
                <a:ln>
                  <a:noFill/>
                </a:ln>
                <a:solidFill>
                  <a:schemeClr val="tx1"/>
                </a:solidFill>
                <a:effectLst/>
              </a:rPr>
              <a:t> Education</a:t>
            </a:r>
            <a:r>
              <a:rPr kumimoji="0" lang="de-DE" altLang="de-DE" sz="2400" b="0" i="0" u="none" strike="noStrike" cap="none" normalizeH="0" baseline="0" dirty="0">
                <a:ln>
                  <a:noFill/>
                </a:ln>
                <a:solidFill>
                  <a:schemeClr val="tx1"/>
                </a:solidFill>
                <a:effectLst/>
              </a:rPr>
              <a:t>: Distributed </a:t>
            </a:r>
            <a:r>
              <a:rPr kumimoji="0" lang="de-DE" altLang="de-DE" sz="2400" b="0" i="0" u="none" strike="noStrike" cap="none" normalizeH="0" baseline="0" dirty="0" err="1">
                <a:ln>
                  <a:noFill/>
                </a:ln>
                <a:solidFill>
                  <a:schemeClr val="tx1"/>
                </a:solidFill>
                <a:effectLst/>
              </a:rPr>
              <a:t>popular</a:t>
            </a:r>
            <a:r>
              <a:rPr kumimoji="0" lang="de-DE" altLang="de-DE" sz="2400" b="0" i="0" u="none" strike="noStrike" cap="none" normalizeH="0" baseline="0" dirty="0">
                <a:ln>
                  <a:noFill/>
                </a:ln>
                <a:solidFill>
                  <a:schemeClr val="tx1"/>
                </a:solidFill>
                <a:effectLst/>
              </a:rPr>
              <a:t> </a:t>
            </a:r>
            <a:r>
              <a:rPr kumimoji="0" lang="de-DE" altLang="de-DE" sz="2400" b="0" i="0" u="none" strike="noStrike" cap="none" normalizeH="0" baseline="0" dirty="0" err="1">
                <a:ln>
                  <a:noFill/>
                </a:ln>
                <a:solidFill>
                  <a:schemeClr val="tx1"/>
                </a:solidFill>
                <a:effectLst/>
              </a:rPr>
              <a:t>works</a:t>
            </a:r>
            <a:r>
              <a:rPr kumimoji="0" lang="de-DE" altLang="de-DE" sz="2400" b="0" i="0" u="none" strike="noStrike" cap="none" normalizeH="0" baseline="0" dirty="0">
                <a:ln>
                  <a:noFill/>
                </a:ln>
                <a:solidFill>
                  <a:schemeClr val="tx1"/>
                </a:solidFill>
                <a:effectLst/>
              </a:rPr>
              <a:t> </a:t>
            </a:r>
            <a:r>
              <a:rPr kumimoji="0" lang="de-DE" altLang="de-DE" sz="2400" b="0" i="0" u="none" strike="noStrike" cap="none" normalizeH="0" baseline="0" dirty="0" err="1">
                <a:ln>
                  <a:noFill/>
                </a:ln>
                <a:solidFill>
                  <a:schemeClr val="tx1"/>
                </a:solidFill>
                <a:effectLst/>
              </a:rPr>
              <a:t>through</a:t>
            </a:r>
            <a:r>
              <a:rPr kumimoji="0" lang="de-DE" altLang="de-DE" sz="2400" b="0" i="0" u="none" strike="noStrike" cap="none" normalizeH="0" baseline="0" dirty="0">
                <a:ln>
                  <a:noFill/>
                </a:ln>
                <a:solidFill>
                  <a:schemeClr val="tx1"/>
                </a:solidFill>
                <a:effectLst/>
              </a:rPr>
              <a:t> </a:t>
            </a:r>
            <a:r>
              <a:rPr kumimoji="0" lang="de-DE" altLang="de-DE" sz="2400" b="0" i="1" u="none" strike="noStrike" cap="none" normalizeH="0" baseline="0" dirty="0" err="1">
                <a:ln>
                  <a:noFill/>
                </a:ln>
                <a:solidFill>
                  <a:schemeClr val="tx1"/>
                </a:solidFill>
                <a:effectLst/>
              </a:rPr>
              <a:t>Prosvita</a:t>
            </a:r>
            <a:r>
              <a:rPr kumimoji="0" lang="de-DE" altLang="de-DE" sz="2400" b="0" i="0" u="none" strike="noStrike" cap="none" normalizeH="0" baseline="0" dirty="0">
                <a:ln>
                  <a:noFill/>
                </a:ln>
                <a:solidFill>
                  <a:schemeClr val="tx1"/>
                </a:solidFill>
                <a:effectLst/>
              </a:rPr>
              <a:t> </a:t>
            </a:r>
            <a:r>
              <a:rPr kumimoji="0" lang="de-DE" altLang="de-DE" sz="2400" b="0" i="0" u="none" strike="noStrike" cap="none" normalizeH="0" baseline="0" dirty="0" err="1">
                <a:ln>
                  <a:noFill/>
                </a:ln>
                <a:solidFill>
                  <a:schemeClr val="tx1"/>
                </a:solidFill>
                <a:effectLst/>
              </a:rPr>
              <a:t>reading</a:t>
            </a:r>
            <a:r>
              <a:rPr kumimoji="0" lang="de-DE" altLang="de-DE" sz="2400" b="0" i="0" u="none" strike="noStrike" cap="none" normalizeH="0" baseline="0" dirty="0">
                <a:ln>
                  <a:noFill/>
                </a:ln>
                <a:solidFill>
                  <a:schemeClr val="tx1"/>
                </a:solidFill>
                <a:effectLst/>
              </a:rPr>
              <a:t> </a:t>
            </a:r>
            <a:r>
              <a:rPr kumimoji="0" lang="de-DE" altLang="de-DE" sz="2400" b="0" i="0" u="none" strike="noStrike" cap="none" normalizeH="0" baseline="0" dirty="0" err="1">
                <a:ln>
                  <a:noFill/>
                </a:ln>
                <a:solidFill>
                  <a:schemeClr val="tx1"/>
                </a:solidFill>
                <a:effectLst/>
              </a:rPr>
              <a:t>rooms</a:t>
            </a:r>
            <a:r>
              <a:rPr kumimoji="0" lang="de-DE" altLang="de-DE" sz="2400" b="0" i="0" u="none" strike="noStrike" cap="none" normalizeH="0" baseline="0" dirty="0">
                <a:ln>
                  <a:noFill/>
                </a:ln>
                <a:solidFill>
                  <a:schemeClr val="tx1"/>
                </a:solidFill>
                <a:effectLst/>
              </a:rPr>
              <a:t>, </a:t>
            </a:r>
            <a:r>
              <a:rPr kumimoji="0" lang="de-DE" altLang="de-DE" sz="2400" b="0" i="0" u="none" strike="noStrike" cap="none" normalizeH="0" baseline="0" dirty="0" err="1">
                <a:ln>
                  <a:noFill/>
                </a:ln>
                <a:solidFill>
                  <a:schemeClr val="tx1"/>
                </a:solidFill>
                <a:effectLst/>
              </a:rPr>
              <a:t>increasing</a:t>
            </a:r>
            <a:r>
              <a:rPr kumimoji="0" lang="de-DE" altLang="de-DE" sz="2400" b="0" i="0" u="none" strike="noStrike" cap="none" normalizeH="0" baseline="0" dirty="0">
                <a:ln>
                  <a:noFill/>
                </a:ln>
                <a:solidFill>
                  <a:schemeClr val="tx1"/>
                </a:solidFill>
                <a:effectLst/>
              </a:rPr>
              <a:t> </a:t>
            </a:r>
            <a:r>
              <a:rPr kumimoji="0" lang="de-DE" altLang="de-DE" sz="2400" b="0" i="0" u="none" strike="noStrike" cap="none" normalizeH="0" baseline="0" dirty="0" err="1">
                <a:ln>
                  <a:noFill/>
                </a:ln>
                <a:solidFill>
                  <a:schemeClr val="tx1"/>
                </a:solidFill>
                <a:effectLst/>
              </a:rPr>
              <a:t>literacy</a:t>
            </a:r>
            <a:r>
              <a:rPr kumimoji="0" lang="de-DE" altLang="de-DE" sz="2400" b="0" i="0" u="none" strike="noStrike" cap="none" normalizeH="0" baseline="0" dirty="0">
                <a:ln>
                  <a:noFill/>
                </a:ln>
                <a:solidFill>
                  <a:schemeClr val="tx1"/>
                </a:solidFill>
                <a:effectLst/>
              </a:rPr>
              <a:t> and national </a:t>
            </a:r>
            <a:r>
              <a:rPr kumimoji="0" lang="de-DE" altLang="de-DE" sz="2400" b="0" i="0" u="none" strike="noStrike" cap="none" normalizeH="0" baseline="0" dirty="0" err="1">
                <a:ln>
                  <a:noFill/>
                </a:ln>
                <a:solidFill>
                  <a:schemeClr val="tx1"/>
                </a:solidFill>
                <a:effectLst/>
              </a:rPr>
              <a:t>awareness</a:t>
            </a:r>
            <a:r>
              <a:rPr kumimoji="0" lang="de-DE" altLang="de-DE" sz="2400" b="0" i="0" u="none" strike="noStrike" cap="none" normalizeH="0" baseline="0" dirty="0">
                <a:ln>
                  <a:noFill/>
                </a:ln>
                <a:solidFill>
                  <a:schemeClr val="tx1"/>
                </a:solidFill>
                <a:effectLst/>
              </a:rPr>
              <a:t>.</a:t>
            </a:r>
          </a:p>
          <a:p>
            <a:pPr marL="0" marR="0" lvl="0" indent="0" algn="l" defTabSz="914400" rtl="0" eaLnBrk="0" fontAlgn="base" latinLnBrk="0" hangingPunct="0">
              <a:lnSpc>
                <a:spcPct val="100000"/>
              </a:lnSpc>
              <a:spcBef>
                <a:spcPct val="0"/>
              </a:spcBef>
              <a:spcAft>
                <a:spcPct val="0"/>
              </a:spcAft>
              <a:buClrTx/>
              <a:buSzTx/>
              <a:tabLst/>
            </a:pPr>
            <a:r>
              <a:rPr kumimoji="0" lang="de-DE" altLang="de-DE" sz="2400" b="1" i="0" u="none" strike="noStrike" cap="none" normalizeH="0" baseline="0" dirty="0">
                <a:ln>
                  <a:noFill/>
                </a:ln>
                <a:solidFill>
                  <a:schemeClr val="tx1"/>
                </a:solidFill>
                <a:effectLst/>
              </a:rPr>
              <a:t>Global Recognition</a:t>
            </a:r>
            <a:r>
              <a:rPr kumimoji="0" lang="de-DE" altLang="de-DE" sz="2400" b="0" i="0" u="none" strike="noStrike" cap="none" normalizeH="0" baseline="0" dirty="0">
                <a:ln>
                  <a:noFill/>
                </a:ln>
                <a:solidFill>
                  <a:schemeClr val="tx1"/>
                </a:solidFill>
                <a:effectLst/>
              </a:rPr>
              <a:t>: </a:t>
            </a:r>
            <a:r>
              <a:rPr kumimoji="0" lang="de-DE" altLang="de-DE" sz="2400" b="0" i="0" u="none" strike="noStrike" cap="none" normalizeH="0" baseline="0" dirty="0" err="1">
                <a:ln>
                  <a:noFill/>
                </a:ln>
                <a:solidFill>
                  <a:schemeClr val="tx1"/>
                </a:solidFill>
                <a:effectLst/>
              </a:rPr>
              <a:t>Honorary</a:t>
            </a:r>
            <a:r>
              <a:rPr kumimoji="0" lang="de-DE" altLang="de-DE" sz="2400" b="0" i="0" u="none" strike="noStrike" cap="none" normalizeH="0" baseline="0" dirty="0">
                <a:ln>
                  <a:noFill/>
                </a:ln>
                <a:solidFill>
                  <a:schemeClr val="tx1"/>
                </a:solidFill>
                <a:effectLst/>
              </a:rPr>
              <a:t> </a:t>
            </a:r>
            <a:r>
              <a:rPr kumimoji="0" lang="de-DE" altLang="de-DE" sz="2400" b="0" i="0" u="none" strike="noStrike" cap="none" normalizeH="0" baseline="0" dirty="0" err="1">
                <a:ln>
                  <a:noFill/>
                </a:ln>
                <a:solidFill>
                  <a:schemeClr val="tx1"/>
                </a:solidFill>
                <a:effectLst/>
              </a:rPr>
              <a:t>members</a:t>
            </a:r>
            <a:r>
              <a:rPr kumimoji="0" lang="de-DE" altLang="de-DE" sz="2400" b="0" i="0" u="none" strike="noStrike" cap="none" normalizeH="0" baseline="0" dirty="0">
                <a:ln>
                  <a:noFill/>
                </a:ln>
                <a:solidFill>
                  <a:schemeClr val="tx1"/>
                </a:solidFill>
                <a:effectLst/>
              </a:rPr>
              <a:t> </a:t>
            </a:r>
            <a:r>
              <a:rPr kumimoji="0" lang="de-DE" altLang="de-DE" sz="2400" b="0" i="0" u="none" strike="noStrike" cap="none" normalizeH="0" baseline="0" dirty="0" err="1">
                <a:ln>
                  <a:noFill/>
                </a:ln>
                <a:solidFill>
                  <a:schemeClr val="tx1"/>
                </a:solidFill>
                <a:effectLst/>
              </a:rPr>
              <a:t>included</a:t>
            </a:r>
            <a:r>
              <a:rPr kumimoji="0" lang="de-DE" altLang="de-DE" sz="2400" b="0" i="0" u="none" strike="noStrike" cap="none" normalizeH="0" baseline="0" dirty="0">
                <a:ln>
                  <a:noFill/>
                </a:ln>
                <a:solidFill>
                  <a:schemeClr val="tx1"/>
                </a:solidFill>
                <a:effectLst/>
              </a:rPr>
              <a:t> Einstein, Hilbert, and Planck, </a:t>
            </a:r>
            <a:r>
              <a:rPr kumimoji="0" lang="de-DE" altLang="de-DE" sz="2400" b="0" i="0" u="none" strike="noStrike" cap="none" normalizeH="0" baseline="0" dirty="0" err="1">
                <a:ln>
                  <a:noFill/>
                </a:ln>
                <a:solidFill>
                  <a:schemeClr val="tx1"/>
                </a:solidFill>
                <a:effectLst/>
              </a:rPr>
              <a:t>strengthening</a:t>
            </a:r>
            <a:r>
              <a:rPr kumimoji="0" lang="de-DE" altLang="de-DE" sz="2400" b="0" i="0" u="none" strike="noStrike" cap="none" normalizeH="0" baseline="0" dirty="0">
                <a:ln>
                  <a:noFill/>
                </a:ln>
                <a:solidFill>
                  <a:schemeClr val="tx1"/>
                </a:solidFill>
                <a:effectLst/>
              </a:rPr>
              <a:t> </a:t>
            </a:r>
            <a:r>
              <a:rPr kumimoji="0" lang="de-DE" altLang="de-DE" sz="2400" b="0" i="0" u="none" strike="noStrike" cap="none" normalizeH="0" baseline="0" dirty="0" err="1">
                <a:ln>
                  <a:noFill/>
                </a:ln>
                <a:solidFill>
                  <a:schemeClr val="tx1"/>
                </a:solidFill>
                <a:effectLst/>
              </a:rPr>
              <a:t>NTSH’s</a:t>
            </a:r>
            <a:r>
              <a:rPr kumimoji="0" lang="de-DE" altLang="de-DE" sz="2400" b="0" i="0" u="none" strike="noStrike" cap="none" normalizeH="0" baseline="0" dirty="0">
                <a:ln>
                  <a:noFill/>
                </a:ln>
                <a:solidFill>
                  <a:schemeClr val="tx1"/>
                </a:solidFill>
                <a:effectLst/>
              </a:rPr>
              <a:t> international </a:t>
            </a:r>
            <a:r>
              <a:rPr kumimoji="0" lang="de-DE" altLang="de-DE" sz="2400" b="0" i="0" u="none" strike="noStrike" cap="none" normalizeH="0" baseline="0" dirty="0" err="1">
                <a:ln>
                  <a:noFill/>
                </a:ln>
                <a:solidFill>
                  <a:schemeClr val="tx1"/>
                </a:solidFill>
                <a:effectLst/>
              </a:rPr>
              <a:t>prestige</a:t>
            </a:r>
            <a:r>
              <a:rPr kumimoji="0" lang="de-DE" altLang="de-DE" sz="2400" b="0" i="0" u="none" strike="noStrike" cap="none" normalizeH="0" baseline="0" dirty="0">
                <a:ln>
                  <a:noFill/>
                </a:ln>
                <a:solidFill>
                  <a:schemeClr val="tx1"/>
                </a:solidFill>
                <a:effectLst/>
              </a:rPr>
              <a:t>.</a:t>
            </a:r>
          </a:p>
          <a:p>
            <a:pPr>
              <a:lnSpc>
                <a:spcPct val="107000"/>
              </a:lnSpc>
              <a:spcAft>
                <a:spcPts val="800"/>
              </a:spcAft>
            </a:pPr>
            <a:endParaRPr lang="de-AT" sz="2400" kern="100" dirty="0">
              <a:effectLst/>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55CEDB8-EFA1-07E8-4675-FA0D443DFF14}"/>
              </a:ext>
            </a:extLst>
          </p:cNvPr>
          <p:cNvSpPr txBox="1"/>
          <p:nvPr/>
        </p:nvSpPr>
        <p:spPr>
          <a:xfrm>
            <a:off x="3416968" y="1450718"/>
            <a:ext cx="8313822" cy="601255"/>
          </a:xfrm>
          <a:prstGeom prst="rect">
            <a:avLst/>
          </a:prstGeom>
          <a:noFill/>
        </p:spPr>
        <p:txBody>
          <a:bodyPr wrap="square">
            <a:spAutoFit/>
          </a:bodyPr>
          <a:lstStyle/>
          <a:p>
            <a:pPr>
              <a:lnSpc>
                <a:spcPct val="107000"/>
              </a:lnSpc>
              <a:spcAft>
                <a:spcPts val="800"/>
              </a:spcAft>
            </a:pPr>
            <a:r>
              <a:rPr lang="en-US" sz="3200" b="1" kern="100" dirty="0">
                <a:solidFill>
                  <a:schemeClr val="accent4">
                    <a:lumMod val="75000"/>
                  </a:schemeClr>
                </a:solidFill>
                <a:effectLst/>
                <a:ea typeface="Aptos" panose="020B0004020202020204" pitchFamily="34" charset="0"/>
                <a:cs typeface="Times New Roman" panose="02020603050405020304" pitchFamily="18" charset="0"/>
              </a:rPr>
              <a:t>The Shevchenko Scientific Society (NTSH)</a:t>
            </a:r>
            <a:endParaRPr lang="de-AT" sz="3200" kern="100" dirty="0">
              <a:solidFill>
                <a:schemeClr val="accent4">
                  <a:lumMod val="75000"/>
                </a:schemeClr>
              </a:solidFill>
              <a:effectLst/>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CD152E3-DF21-FC71-A84B-D42DA2B61683}"/>
              </a:ext>
            </a:extLst>
          </p:cNvPr>
          <p:cNvSpPr txBox="1"/>
          <p:nvPr/>
        </p:nvSpPr>
        <p:spPr>
          <a:xfrm>
            <a:off x="753979" y="763739"/>
            <a:ext cx="13223708" cy="646331"/>
          </a:xfrm>
          <a:prstGeom prst="rect">
            <a:avLst/>
          </a:prstGeom>
          <a:noFill/>
        </p:spPr>
        <p:txBody>
          <a:bodyPr wrap="square">
            <a:spAutoFit/>
          </a:bodyPr>
          <a:lstStyle/>
          <a:p>
            <a:pPr algn="ctr"/>
            <a:r>
              <a:rPr lang="en-US" sz="3600" b="1" dirty="0"/>
              <a:t>UKRAINOPHILE (NATIONALIST) POSITION</a:t>
            </a:r>
          </a:p>
        </p:txBody>
      </p:sp>
      <p:sp>
        <p:nvSpPr>
          <p:cNvPr id="9" name="TextBox 8">
            <a:extLst>
              <a:ext uri="{FF2B5EF4-FFF2-40B4-BE49-F238E27FC236}">
                <a16:creationId xmlns:a16="http://schemas.microsoft.com/office/drawing/2014/main" id="{29A16389-925E-23C6-AB06-4CEB98502580}"/>
              </a:ext>
            </a:extLst>
          </p:cNvPr>
          <p:cNvSpPr txBox="1"/>
          <p:nvPr/>
        </p:nvSpPr>
        <p:spPr>
          <a:xfrm>
            <a:off x="571501" y="7657617"/>
            <a:ext cx="13722015" cy="400110"/>
          </a:xfrm>
          <a:prstGeom prst="rect">
            <a:avLst/>
          </a:prstGeom>
          <a:noFill/>
        </p:spPr>
        <p:txBody>
          <a:bodyPr wrap="square">
            <a:spAutoFit/>
          </a:bodyPr>
          <a:lstStyle/>
          <a:p>
            <a:r>
              <a:rPr lang="de-AT" sz="1000" dirty="0" err="1">
                <a:solidFill>
                  <a:schemeClr val="tx1">
                    <a:lumMod val="95000"/>
                    <a:lumOff val="5000"/>
                  </a:schemeClr>
                </a:solidFill>
              </a:rPr>
              <a:t>Loktiev</a:t>
            </a:r>
            <a:r>
              <a:rPr lang="de-AT" sz="1000" dirty="0">
                <a:solidFill>
                  <a:schemeClr val="tx1">
                    <a:lumMod val="95000"/>
                    <a:lumOff val="5000"/>
                  </a:schemeClr>
                </a:solidFill>
              </a:rPr>
              <a:t>, V. M. </a:t>
            </a:r>
            <a:r>
              <a:rPr lang="de-AT" sz="1000" i="1" dirty="0" err="1">
                <a:solidFill>
                  <a:schemeClr val="tx1">
                    <a:lumMod val="95000"/>
                    <a:lumOff val="5000"/>
                  </a:schemeClr>
                </a:solidFill>
              </a:rPr>
              <a:t>Natsionalʹna</a:t>
            </a:r>
            <a:r>
              <a:rPr lang="de-AT" sz="1000" i="1" dirty="0">
                <a:solidFill>
                  <a:schemeClr val="tx1">
                    <a:lumMod val="95000"/>
                    <a:lumOff val="5000"/>
                  </a:schemeClr>
                </a:solidFill>
              </a:rPr>
              <a:t> </a:t>
            </a:r>
            <a:r>
              <a:rPr lang="de-AT" sz="1000" i="1" dirty="0" err="1">
                <a:solidFill>
                  <a:schemeClr val="tx1">
                    <a:lumMod val="95000"/>
                    <a:lumOff val="5000"/>
                  </a:schemeClr>
                </a:solidFill>
              </a:rPr>
              <a:t>akademiia</a:t>
            </a:r>
            <a:r>
              <a:rPr lang="de-AT" sz="1000" i="1" dirty="0">
                <a:solidFill>
                  <a:schemeClr val="tx1">
                    <a:lumMod val="95000"/>
                    <a:lumOff val="5000"/>
                  </a:schemeClr>
                </a:solidFill>
              </a:rPr>
              <a:t> </a:t>
            </a:r>
            <a:r>
              <a:rPr lang="de-AT" sz="1000" i="1" dirty="0" err="1">
                <a:solidFill>
                  <a:schemeClr val="tx1">
                    <a:lumMod val="95000"/>
                    <a:lumOff val="5000"/>
                  </a:schemeClr>
                </a:solidFill>
              </a:rPr>
              <a:t>nauk</a:t>
            </a:r>
            <a:r>
              <a:rPr lang="de-AT" sz="1000" i="1" dirty="0">
                <a:solidFill>
                  <a:schemeClr val="tx1">
                    <a:lumMod val="95000"/>
                    <a:lumOff val="5000"/>
                  </a:schemeClr>
                </a:solidFill>
              </a:rPr>
              <a:t> </a:t>
            </a:r>
            <a:r>
              <a:rPr lang="de-AT" sz="1000" i="1" dirty="0" err="1">
                <a:solidFill>
                  <a:schemeClr val="tx1">
                    <a:lumMod val="95000"/>
                    <a:lumOff val="5000"/>
                  </a:schemeClr>
                </a:solidFill>
              </a:rPr>
              <a:t>Ukrainy</a:t>
            </a:r>
            <a:r>
              <a:rPr lang="de-AT" sz="1000" i="1" dirty="0">
                <a:solidFill>
                  <a:schemeClr val="tx1">
                    <a:lumMod val="95000"/>
                    <a:lumOff val="5000"/>
                  </a:schemeClr>
                </a:solidFill>
              </a:rPr>
              <a:t>: </a:t>
            </a:r>
            <a:r>
              <a:rPr lang="de-AT" sz="1000" i="1" dirty="0" err="1">
                <a:solidFill>
                  <a:schemeClr val="tx1">
                    <a:lumMod val="95000"/>
                    <a:lumOff val="5000"/>
                  </a:schemeClr>
                </a:solidFill>
              </a:rPr>
              <a:t>istoriia</a:t>
            </a:r>
            <a:r>
              <a:rPr lang="de-AT" sz="1000" i="1" dirty="0">
                <a:solidFill>
                  <a:schemeClr val="tx1">
                    <a:lumMod val="95000"/>
                    <a:lumOff val="5000"/>
                  </a:schemeClr>
                </a:solidFill>
              </a:rPr>
              <a:t> </a:t>
            </a:r>
            <a:r>
              <a:rPr lang="de-AT" sz="1000" i="1" dirty="0" err="1">
                <a:solidFill>
                  <a:schemeClr val="tx1">
                    <a:lumMod val="95000"/>
                    <a:lumOff val="5000"/>
                  </a:schemeClr>
                </a:solidFill>
              </a:rPr>
              <a:t>stanovlennia</a:t>
            </a:r>
            <a:r>
              <a:rPr lang="de-AT" sz="1000" i="1" dirty="0">
                <a:solidFill>
                  <a:schemeClr val="tx1">
                    <a:lumMod val="95000"/>
                    <a:lumOff val="5000"/>
                  </a:schemeClr>
                </a:solidFill>
              </a:rPr>
              <a:t>, </a:t>
            </a:r>
            <a:r>
              <a:rPr lang="de-AT" sz="1000" i="1" dirty="0" err="1">
                <a:solidFill>
                  <a:schemeClr val="tx1">
                    <a:lumMod val="95000"/>
                    <a:lumOff val="5000"/>
                  </a:schemeClr>
                </a:solidFill>
              </a:rPr>
              <a:t>uspikhu</a:t>
            </a:r>
            <a:r>
              <a:rPr lang="de-AT" sz="1000" i="1" dirty="0">
                <a:solidFill>
                  <a:schemeClr val="tx1">
                    <a:lumMod val="95000"/>
                    <a:lumOff val="5000"/>
                  </a:schemeClr>
                </a:solidFill>
              </a:rPr>
              <a:t>, </a:t>
            </a:r>
            <a:r>
              <a:rPr lang="de-AT" sz="1000" i="1" dirty="0" err="1">
                <a:solidFill>
                  <a:schemeClr val="tx1">
                    <a:lumMod val="95000"/>
                    <a:lumOff val="5000"/>
                  </a:schemeClr>
                </a:solidFill>
              </a:rPr>
              <a:t>problem</a:t>
            </a:r>
            <a:r>
              <a:rPr lang="de-AT" sz="1000" i="1" dirty="0">
                <a:solidFill>
                  <a:schemeClr val="tx1">
                    <a:lumMod val="95000"/>
                    <a:lumOff val="5000"/>
                  </a:schemeClr>
                </a:solidFill>
              </a:rPr>
              <a:t> i </a:t>
            </a:r>
            <a:r>
              <a:rPr lang="de-AT" sz="1000" i="1" dirty="0" err="1">
                <a:solidFill>
                  <a:schemeClr val="tx1">
                    <a:lumMod val="95000"/>
                    <a:lumOff val="5000"/>
                  </a:schemeClr>
                </a:solidFill>
              </a:rPr>
              <a:t>perspektyv</a:t>
            </a:r>
            <a:r>
              <a:rPr lang="de-AT" sz="1000" dirty="0">
                <a:solidFill>
                  <a:schemeClr val="tx1">
                    <a:lumMod val="95000"/>
                    <a:lumOff val="5000"/>
                  </a:schemeClr>
                </a:solidFill>
              </a:rPr>
              <a:t> [National Academy </a:t>
            </a:r>
            <a:r>
              <a:rPr lang="de-AT" sz="1000" dirty="0" err="1">
                <a:solidFill>
                  <a:schemeClr val="tx1">
                    <a:lumMod val="95000"/>
                    <a:lumOff val="5000"/>
                  </a:schemeClr>
                </a:solidFill>
              </a:rPr>
              <a:t>of</a:t>
            </a:r>
            <a:r>
              <a:rPr lang="de-AT" sz="1000" dirty="0">
                <a:solidFill>
                  <a:schemeClr val="tx1">
                    <a:lumMod val="95000"/>
                    <a:lumOff val="5000"/>
                  </a:schemeClr>
                </a:solidFill>
              </a:rPr>
              <a:t> Sciences </a:t>
            </a:r>
            <a:r>
              <a:rPr lang="de-AT" sz="1000" dirty="0" err="1">
                <a:solidFill>
                  <a:schemeClr val="tx1">
                    <a:lumMod val="95000"/>
                    <a:lumOff val="5000"/>
                  </a:schemeClr>
                </a:solidFill>
              </a:rPr>
              <a:t>of</a:t>
            </a:r>
            <a:r>
              <a:rPr lang="de-AT" sz="1000" dirty="0">
                <a:solidFill>
                  <a:schemeClr val="tx1">
                    <a:lumMod val="95000"/>
                    <a:lumOff val="5000"/>
                  </a:schemeClr>
                </a:solidFill>
              </a:rPr>
              <a:t> Ukraine: </a:t>
            </a:r>
            <a:r>
              <a:rPr lang="de-AT" sz="1000" dirty="0" err="1">
                <a:solidFill>
                  <a:schemeClr val="tx1">
                    <a:lumMod val="95000"/>
                    <a:lumOff val="5000"/>
                  </a:schemeClr>
                </a:solidFill>
              </a:rPr>
              <a:t>History</a:t>
            </a:r>
            <a:r>
              <a:rPr lang="de-AT" sz="1000" dirty="0">
                <a:solidFill>
                  <a:schemeClr val="tx1">
                    <a:lumMod val="95000"/>
                    <a:lumOff val="5000"/>
                  </a:schemeClr>
                </a:solidFill>
              </a:rPr>
              <a:t> </a:t>
            </a:r>
            <a:r>
              <a:rPr lang="de-AT" sz="1000" dirty="0" err="1">
                <a:solidFill>
                  <a:schemeClr val="tx1">
                    <a:lumMod val="95000"/>
                    <a:lumOff val="5000"/>
                  </a:schemeClr>
                </a:solidFill>
              </a:rPr>
              <a:t>of</a:t>
            </a:r>
            <a:r>
              <a:rPr lang="de-AT" sz="1000" dirty="0">
                <a:solidFill>
                  <a:schemeClr val="tx1">
                    <a:lumMod val="95000"/>
                    <a:lumOff val="5000"/>
                  </a:schemeClr>
                </a:solidFill>
              </a:rPr>
              <a:t> Formation, </a:t>
            </a:r>
            <a:r>
              <a:rPr lang="de-AT" sz="1000" dirty="0" err="1">
                <a:solidFill>
                  <a:schemeClr val="tx1">
                    <a:lumMod val="95000"/>
                    <a:lumOff val="5000"/>
                  </a:schemeClr>
                </a:solidFill>
              </a:rPr>
              <a:t>Success</a:t>
            </a:r>
            <a:r>
              <a:rPr lang="de-AT" sz="1000" dirty="0">
                <a:solidFill>
                  <a:schemeClr val="tx1">
                    <a:lumMod val="95000"/>
                    <a:lumOff val="5000"/>
                  </a:schemeClr>
                </a:solidFill>
              </a:rPr>
              <a:t>, Problems, and </a:t>
            </a:r>
            <a:r>
              <a:rPr lang="de-AT" sz="1000" dirty="0" err="1">
                <a:solidFill>
                  <a:schemeClr val="tx1">
                    <a:lumMod val="95000"/>
                    <a:lumOff val="5000"/>
                  </a:schemeClr>
                </a:solidFill>
              </a:rPr>
              <a:t>Perspectives</a:t>
            </a:r>
            <a:r>
              <a:rPr lang="de-AT" sz="1000" dirty="0">
                <a:solidFill>
                  <a:schemeClr val="tx1">
                    <a:lumMod val="95000"/>
                    <a:lumOff val="5000"/>
                  </a:schemeClr>
                </a:solidFill>
              </a:rPr>
              <a:t>]. National Academy </a:t>
            </a:r>
            <a:r>
              <a:rPr lang="de-AT" sz="1000" dirty="0" err="1">
                <a:solidFill>
                  <a:schemeClr val="tx1">
                    <a:lumMod val="95000"/>
                    <a:lumOff val="5000"/>
                  </a:schemeClr>
                </a:solidFill>
              </a:rPr>
              <a:t>of</a:t>
            </a:r>
            <a:r>
              <a:rPr lang="de-AT" sz="1000" dirty="0">
                <a:solidFill>
                  <a:schemeClr val="tx1">
                    <a:lumMod val="95000"/>
                    <a:lumOff val="5000"/>
                  </a:schemeClr>
                </a:solidFill>
              </a:rPr>
              <a:t> Sciences </a:t>
            </a:r>
            <a:r>
              <a:rPr lang="de-AT" sz="1000" dirty="0" err="1">
                <a:solidFill>
                  <a:schemeClr val="tx1">
                    <a:lumMod val="95000"/>
                    <a:lumOff val="5000"/>
                  </a:schemeClr>
                </a:solidFill>
              </a:rPr>
              <a:t>of</a:t>
            </a:r>
            <a:r>
              <a:rPr lang="de-AT" sz="1000" dirty="0">
                <a:solidFill>
                  <a:schemeClr val="tx1">
                    <a:lumMod val="95000"/>
                    <a:lumOff val="5000"/>
                  </a:schemeClr>
                </a:solidFill>
              </a:rPr>
              <a:t> Ukraine, 2019. </a:t>
            </a:r>
            <a:r>
              <a:rPr lang="de-AT" sz="1000" dirty="0">
                <a:solidFill>
                  <a:schemeClr val="tx1">
                    <a:lumMod val="95000"/>
                    <a:lumOff val="5000"/>
                  </a:schemeClr>
                </a:solidFill>
                <a:hlinkClick r:id="rId2">
                  <a:extLst>
                    <a:ext uri="{A12FA001-AC4F-418D-AE19-62706E023703}">
                      <ahyp:hlinkClr xmlns:ahyp="http://schemas.microsoft.com/office/drawing/2018/hyperlinkcolor" val="tx"/>
                    </a:ext>
                  </a:extLst>
                </a:hlinkClick>
              </a:rPr>
              <a:t>https://doi.org/10.18524/1815-7459.2019.1.159484</a:t>
            </a:r>
            <a:r>
              <a:rPr lang="de-AT" sz="1000" dirty="0">
                <a:solidFill>
                  <a:schemeClr val="tx1">
                    <a:lumMod val="95000"/>
                    <a:lumOff val="5000"/>
                  </a:schemeClr>
                </a:solidFill>
              </a:rPr>
              <a:t>.</a:t>
            </a:r>
          </a:p>
        </p:txBody>
      </p:sp>
    </p:spTree>
    <p:extLst>
      <p:ext uri="{BB962C8B-B14F-4D97-AF65-F5344CB8AC3E}">
        <p14:creationId xmlns:p14="http://schemas.microsoft.com/office/powerpoint/2010/main" val="808848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5DAA1F-B940-7019-4A3E-E7E3DE342668}"/>
              </a:ext>
            </a:extLst>
          </p:cNvPr>
          <p:cNvSpPr txBox="1"/>
          <p:nvPr/>
        </p:nvSpPr>
        <p:spPr>
          <a:xfrm>
            <a:off x="740535" y="1563364"/>
            <a:ext cx="7808495" cy="5102872"/>
          </a:xfrm>
          <a:prstGeom prst="rect">
            <a:avLst/>
          </a:prstGeom>
          <a:noFill/>
        </p:spPr>
        <p:txBody>
          <a:bodyPr wrap="square">
            <a:spAutoFit/>
          </a:bodyPr>
          <a:lstStyle/>
          <a:p>
            <a:pPr marL="457200">
              <a:lnSpc>
                <a:spcPct val="107000"/>
              </a:lnSpc>
              <a:spcAft>
                <a:spcPts val="800"/>
              </a:spcAft>
            </a:pPr>
            <a:r>
              <a:rPr lang="en-US" sz="2000" b="1" kern="100" dirty="0">
                <a:effectLst/>
                <a:ea typeface="Aptos" panose="020B0004020202020204" pitchFamily="34" charset="0"/>
                <a:cs typeface="Times New Roman" panose="02020603050405020304" pitchFamily="18" charset="0"/>
              </a:rPr>
              <a:t>Mykhailo Hrushevsky (1866–1934) – Historian, Science Organizer</a:t>
            </a:r>
            <a:endParaRPr lang="en-US" sz="2000" b="1" kern="100" dirty="0">
              <a:ea typeface="Aptos" panose="020B0004020202020204" pitchFamily="34" charset="0"/>
              <a:cs typeface="Times New Roman" panose="02020603050405020304" pitchFamily="18" charset="0"/>
            </a:endParaRPr>
          </a:p>
          <a:p>
            <a:pPr marL="457200">
              <a:lnSpc>
                <a:spcPct val="107000"/>
              </a:lnSpc>
              <a:spcAft>
                <a:spcPts val="800"/>
              </a:spcAft>
            </a:pPr>
            <a:r>
              <a:rPr lang="en-US" sz="2000" kern="100" dirty="0">
                <a:effectLst/>
                <a:ea typeface="Aptos" panose="020B0004020202020204" pitchFamily="34" charset="0"/>
                <a:cs typeface="Times New Roman" panose="02020603050405020304" pitchFamily="18" charset="0"/>
              </a:rPr>
              <a:t>A professor of history and author of the monumental multi-volume </a:t>
            </a:r>
            <a:r>
              <a:rPr lang="en-US" sz="2000" i="1" kern="100" dirty="0">
                <a:effectLst/>
                <a:ea typeface="Aptos" panose="020B0004020202020204" pitchFamily="34" charset="0"/>
                <a:cs typeface="Times New Roman" panose="02020603050405020304" pitchFamily="18" charset="0"/>
              </a:rPr>
              <a:t>History of Ukraine-Rus’</a:t>
            </a:r>
            <a:r>
              <a:rPr lang="en-US" sz="2000" kern="100" dirty="0">
                <a:effectLst/>
                <a:ea typeface="Aptos" panose="020B0004020202020204" pitchFamily="34" charset="0"/>
                <a:cs typeface="Times New Roman" panose="02020603050405020304" pitchFamily="18" charset="0"/>
              </a:rPr>
              <a:t>, Hrushevsky was the head of NTSH (1897–1913) and later the head of the Central Rada of the Ukrainian People's Republic (1917–18).</a:t>
            </a:r>
          </a:p>
          <a:p>
            <a:pPr marL="457200">
              <a:lnSpc>
                <a:spcPct val="107000"/>
              </a:lnSpc>
              <a:spcAft>
                <a:spcPts val="800"/>
              </a:spcAft>
            </a:pPr>
            <a:r>
              <a:rPr lang="en-US" sz="2000" kern="100" dirty="0">
                <a:effectLst/>
                <a:ea typeface="Aptos" panose="020B0004020202020204" pitchFamily="34" charset="0"/>
                <a:cs typeface="Times New Roman" panose="02020603050405020304" pitchFamily="18" charset="0"/>
              </a:rPr>
              <a:t> As a scholar, he viewed Ukrainian history as the foundation of national formation. He reformed NTSH, turning it into a miniature academy. Upon returning to Kyiv in 1917, he initiated the establishment of the Ukrainian Academy of Sciences. </a:t>
            </a:r>
            <a:r>
              <a:rPr lang="de-AT" sz="2000" kern="100" dirty="0">
                <a:effectLst/>
                <a:ea typeface="Aptos" panose="020B0004020202020204" pitchFamily="34" charset="0"/>
                <a:cs typeface="Times New Roman" panose="02020603050405020304" pitchFamily="18" charset="0"/>
              </a:rPr>
              <a:t>His pro-</a:t>
            </a:r>
            <a:r>
              <a:rPr lang="de-AT" sz="2000" kern="100" dirty="0" err="1">
                <a:effectLst/>
                <a:ea typeface="Aptos" panose="020B0004020202020204" pitchFamily="34" charset="0"/>
                <a:cs typeface="Times New Roman" panose="02020603050405020304" pitchFamily="18" charset="0"/>
              </a:rPr>
              <a:t>Ukrainian</a:t>
            </a:r>
            <a:r>
              <a:rPr lang="de-AT" sz="2000" kern="100" dirty="0">
                <a:effectLst/>
                <a:ea typeface="Aptos" panose="020B0004020202020204" pitchFamily="34" charset="0"/>
                <a:cs typeface="Times New Roman" panose="02020603050405020304" pitchFamily="18" charset="0"/>
              </a:rPr>
              <a:t> </a:t>
            </a:r>
            <a:r>
              <a:rPr lang="de-AT" sz="2000" kern="100" dirty="0" err="1">
                <a:effectLst/>
                <a:ea typeface="Aptos" panose="020B0004020202020204" pitchFamily="34" charset="0"/>
                <a:cs typeface="Times New Roman" panose="02020603050405020304" pitchFamily="18" charset="0"/>
              </a:rPr>
              <a:t>stance</a:t>
            </a:r>
            <a:r>
              <a:rPr lang="de-AT" sz="2000" kern="100" dirty="0">
                <a:effectLst/>
                <a:ea typeface="Aptos" panose="020B0004020202020204" pitchFamily="34" charset="0"/>
                <a:cs typeface="Times New Roman" panose="02020603050405020304" pitchFamily="18" charset="0"/>
              </a:rPr>
              <a:t> </a:t>
            </a:r>
            <a:r>
              <a:rPr lang="de-AT" sz="2000" kern="100" dirty="0" err="1">
                <a:effectLst/>
                <a:ea typeface="Aptos" panose="020B0004020202020204" pitchFamily="34" charset="0"/>
                <a:cs typeface="Times New Roman" panose="02020603050405020304" pitchFamily="18" charset="0"/>
              </a:rPr>
              <a:t>is</a:t>
            </a:r>
            <a:r>
              <a:rPr lang="de-AT" sz="2000" kern="100" dirty="0">
                <a:effectLst/>
                <a:ea typeface="Aptos" panose="020B0004020202020204" pitchFamily="34" charset="0"/>
                <a:cs typeface="Times New Roman" panose="02020603050405020304" pitchFamily="18" charset="0"/>
              </a:rPr>
              <a:t> evident in </a:t>
            </a:r>
            <a:r>
              <a:rPr lang="de-AT" sz="2000" kern="100" dirty="0" err="1">
                <a:effectLst/>
                <a:ea typeface="Aptos" panose="020B0004020202020204" pitchFamily="34" charset="0"/>
                <a:cs typeface="Times New Roman" panose="02020603050405020304" pitchFamily="18" charset="0"/>
              </a:rPr>
              <a:t>his</a:t>
            </a:r>
            <a:r>
              <a:rPr lang="de-AT" sz="2000" kern="100" dirty="0">
                <a:effectLst/>
                <a:ea typeface="Aptos" panose="020B0004020202020204" pitchFamily="34" charset="0"/>
                <a:cs typeface="Times New Roman" panose="02020603050405020304" pitchFamily="18" charset="0"/>
              </a:rPr>
              <a:t> </a:t>
            </a:r>
            <a:r>
              <a:rPr lang="de-AT" sz="2000" kern="100" dirty="0" err="1">
                <a:effectLst/>
                <a:ea typeface="Aptos" panose="020B0004020202020204" pitchFamily="34" charset="0"/>
                <a:cs typeface="Times New Roman" panose="02020603050405020304" pitchFamily="18" charset="0"/>
              </a:rPr>
              <a:t>statement</a:t>
            </a:r>
            <a:r>
              <a:rPr lang="de-AT" sz="2000" kern="100" dirty="0">
                <a:effectLst/>
                <a:ea typeface="Aptos" panose="020B0004020202020204" pitchFamily="34" charset="0"/>
                <a:cs typeface="Times New Roman" panose="02020603050405020304" pitchFamily="18" charset="0"/>
              </a:rPr>
              <a:t>:</a:t>
            </a:r>
          </a:p>
          <a:p>
            <a:pPr marL="457200">
              <a:lnSpc>
                <a:spcPct val="107000"/>
              </a:lnSpc>
              <a:spcAft>
                <a:spcPts val="800"/>
              </a:spcAft>
            </a:pPr>
            <a:r>
              <a:rPr lang="en-US" sz="2000" i="1" kern="100" dirty="0">
                <a:effectLst/>
                <a:ea typeface="Aptos" panose="020B0004020202020204" pitchFamily="34" charset="0"/>
                <a:cs typeface="Times New Roman" panose="02020603050405020304" pitchFamily="18" charset="0"/>
              </a:rPr>
              <a:t>“The time has come,” Hrushevsky wrote, “to dress scholarly work, developed on Kyiv soil throughout the 19th century, in national Ukrainian attire.”</a:t>
            </a:r>
            <a:endParaRPr lang="de-AT" sz="2000" i="1" kern="100" dirty="0">
              <a:ea typeface="Aptos" panose="020B0004020202020204" pitchFamily="34" charset="0"/>
              <a:cs typeface="Times New Roman" panose="02020603050405020304" pitchFamily="18" charset="0"/>
            </a:endParaRPr>
          </a:p>
          <a:p>
            <a:pPr marL="457200">
              <a:lnSpc>
                <a:spcPct val="107000"/>
              </a:lnSpc>
              <a:spcAft>
                <a:spcPts val="800"/>
              </a:spcAft>
            </a:pPr>
            <a:r>
              <a:rPr lang="en-US" sz="2000" kern="100" dirty="0">
                <a:effectLst/>
                <a:ea typeface="Aptos" panose="020B0004020202020204" pitchFamily="34" charset="0"/>
                <a:cs typeface="Times New Roman" panose="02020603050405020304" pitchFamily="18" charset="0"/>
              </a:rPr>
              <a:t>With these words, he called for Ukrainian science to have both a national form and content.</a:t>
            </a:r>
            <a:endParaRPr lang="de-AT" sz="2000" kern="100" dirty="0">
              <a:effectLst/>
              <a:ea typeface="Aptos" panose="020B0004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2FB1F60A-6CAC-4974-E422-DB40FC470838}"/>
              </a:ext>
            </a:extLst>
          </p:cNvPr>
          <p:cNvPicPr>
            <a:picLocks noChangeAspect="1"/>
          </p:cNvPicPr>
          <p:nvPr/>
        </p:nvPicPr>
        <p:blipFill>
          <a:blip r:embed="rId2"/>
          <a:stretch>
            <a:fillRect/>
          </a:stretch>
        </p:blipFill>
        <p:spPr>
          <a:xfrm>
            <a:off x="9156032" y="1086329"/>
            <a:ext cx="3864848" cy="6056942"/>
          </a:xfrm>
          <a:prstGeom prst="rect">
            <a:avLst/>
          </a:prstGeom>
        </p:spPr>
      </p:pic>
      <p:sp>
        <p:nvSpPr>
          <p:cNvPr id="7" name="TextBox 6">
            <a:extLst>
              <a:ext uri="{FF2B5EF4-FFF2-40B4-BE49-F238E27FC236}">
                <a16:creationId xmlns:a16="http://schemas.microsoft.com/office/drawing/2014/main" id="{49AD5180-6495-533A-A2BB-A304222D729B}"/>
              </a:ext>
            </a:extLst>
          </p:cNvPr>
          <p:cNvSpPr txBox="1"/>
          <p:nvPr/>
        </p:nvSpPr>
        <p:spPr>
          <a:xfrm>
            <a:off x="701136" y="7675602"/>
            <a:ext cx="13929264" cy="400110"/>
          </a:xfrm>
          <a:prstGeom prst="rect">
            <a:avLst/>
          </a:prstGeom>
          <a:noFill/>
        </p:spPr>
        <p:txBody>
          <a:bodyPr wrap="square">
            <a:spAutoFit/>
          </a:bodyPr>
          <a:lstStyle/>
          <a:p>
            <a:r>
              <a:rPr lang="de-AT" sz="1000" dirty="0" err="1"/>
              <a:t>Ohloblyn</a:t>
            </a:r>
            <a:r>
              <a:rPr lang="de-AT" sz="1000" dirty="0"/>
              <a:t>, Oleksander, and </a:t>
            </a:r>
            <a:r>
              <a:rPr lang="de-AT" sz="1000" dirty="0" err="1"/>
              <a:t>Lubomyr</a:t>
            </a:r>
            <a:r>
              <a:rPr lang="de-AT" sz="1000" dirty="0"/>
              <a:t> </a:t>
            </a:r>
            <a:r>
              <a:rPr lang="de-AT" sz="1000" dirty="0" err="1"/>
              <a:t>Wynar</a:t>
            </a:r>
            <a:r>
              <a:rPr lang="de-AT" sz="1000" dirty="0"/>
              <a:t>. 1989. "</a:t>
            </a:r>
            <a:r>
              <a:rPr lang="de-AT" sz="1000" dirty="0" err="1"/>
              <a:t>Hrushevsky</a:t>
            </a:r>
            <a:r>
              <a:rPr lang="de-AT" sz="1000" dirty="0"/>
              <a:t>, Mykhailo." In Encyclopedia </a:t>
            </a:r>
            <a:r>
              <a:rPr lang="de-AT" sz="1000" dirty="0" err="1"/>
              <a:t>of</a:t>
            </a:r>
            <a:r>
              <a:rPr lang="de-AT" sz="1000" dirty="0"/>
              <a:t> Ukraine, vol. 2. </a:t>
            </a:r>
            <a:r>
              <a:rPr lang="de-AT" sz="1000" dirty="0" err="1"/>
              <a:t>Edited</a:t>
            </a:r>
            <a:r>
              <a:rPr lang="de-AT" sz="1000" dirty="0"/>
              <a:t> </a:t>
            </a:r>
            <a:r>
              <a:rPr lang="de-AT" sz="1000" dirty="0" err="1"/>
              <a:t>by</a:t>
            </a:r>
            <a:r>
              <a:rPr lang="de-AT" sz="1000" dirty="0"/>
              <a:t> </a:t>
            </a:r>
            <a:r>
              <a:rPr lang="de-AT" sz="1000" dirty="0" err="1"/>
              <a:t>Danylo</a:t>
            </a:r>
            <a:r>
              <a:rPr lang="de-AT" sz="1000" dirty="0"/>
              <a:t> Husar </a:t>
            </a:r>
            <a:r>
              <a:rPr lang="de-AT" sz="1000" dirty="0" err="1"/>
              <a:t>Struk</a:t>
            </a:r>
            <a:r>
              <a:rPr lang="de-AT" sz="1000" dirty="0"/>
              <a:t>. Toronto: University </a:t>
            </a:r>
            <a:r>
              <a:rPr lang="de-AT" sz="1000" dirty="0" err="1"/>
              <a:t>of</a:t>
            </a:r>
            <a:r>
              <a:rPr lang="de-AT" sz="1000" dirty="0"/>
              <a:t> Toronto Press. Updated </a:t>
            </a:r>
            <a:r>
              <a:rPr lang="de-AT" sz="1000" dirty="0" err="1"/>
              <a:t>version</a:t>
            </a:r>
            <a:r>
              <a:rPr lang="de-AT" sz="1000" dirty="0"/>
              <a:t> </a:t>
            </a:r>
            <a:r>
              <a:rPr lang="de-AT" sz="1000" dirty="0" err="1"/>
              <a:t>available</a:t>
            </a:r>
            <a:r>
              <a:rPr lang="de-AT" sz="1000" dirty="0"/>
              <a:t> at https://www.encyclopediaofukraine.com/display.asp?linkpath=pages%5CH%5CR%5CHrushevskyMykhailo.htm.</a:t>
            </a:r>
          </a:p>
        </p:txBody>
      </p:sp>
    </p:spTree>
    <p:extLst>
      <p:ext uri="{BB962C8B-B14F-4D97-AF65-F5344CB8AC3E}">
        <p14:creationId xmlns:p14="http://schemas.microsoft.com/office/powerpoint/2010/main" val="2860609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84EE42-C769-E597-C1E2-6E2C999BABBC}"/>
              </a:ext>
            </a:extLst>
          </p:cNvPr>
          <p:cNvSpPr txBox="1"/>
          <p:nvPr/>
        </p:nvSpPr>
        <p:spPr>
          <a:xfrm>
            <a:off x="878306" y="1433368"/>
            <a:ext cx="6821905" cy="5555367"/>
          </a:xfrm>
          <a:prstGeom prst="rect">
            <a:avLst/>
          </a:prstGeom>
          <a:noFill/>
        </p:spPr>
        <p:txBody>
          <a:bodyPr wrap="square">
            <a:spAutoFit/>
          </a:bodyPr>
          <a:lstStyle/>
          <a:p>
            <a:pPr marL="457200">
              <a:lnSpc>
                <a:spcPct val="107000"/>
              </a:lnSpc>
              <a:spcAft>
                <a:spcPts val="800"/>
              </a:spcAft>
            </a:pPr>
            <a:r>
              <a:rPr lang="en-US" sz="2000" b="1" kern="100" dirty="0">
                <a:effectLst/>
                <a:ea typeface="Aptos" panose="020B0004020202020204" pitchFamily="34" charset="0"/>
                <a:cs typeface="Times New Roman" panose="02020603050405020304" pitchFamily="18" charset="0"/>
              </a:rPr>
              <a:t>Ivan Franko (1856–1916) – Writer, Literary Scholar, Ethnographer</a:t>
            </a:r>
            <a:br>
              <a:rPr lang="en-US" sz="2000" kern="100" dirty="0">
                <a:effectLst/>
                <a:ea typeface="Aptos" panose="020B0004020202020204" pitchFamily="34" charset="0"/>
                <a:cs typeface="Times New Roman" panose="02020603050405020304" pitchFamily="18" charset="0"/>
              </a:rPr>
            </a:br>
            <a:r>
              <a:rPr lang="en-US" sz="2000" kern="100" dirty="0">
                <a:effectLst/>
                <a:ea typeface="Aptos" panose="020B0004020202020204" pitchFamily="34" charset="0"/>
                <a:cs typeface="Times New Roman" panose="02020603050405020304" pitchFamily="18" charset="0"/>
              </a:rPr>
              <a:t>A Doctor of Philosophy from the University of Vienna, co-editor of the </a:t>
            </a:r>
            <a:r>
              <a:rPr lang="en-US" sz="2000" i="1" kern="100" dirty="0">
                <a:effectLst/>
                <a:ea typeface="Aptos" panose="020B0004020202020204" pitchFamily="34" charset="0"/>
                <a:cs typeface="Times New Roman" panose="02020603050405020304" pitchFamily="18" charset="0"/>
              </a:rPr>
              <a:t>Literary and Scientific Herald</a:t>
            </a:r>
            <a:r>
              <a:rPr lang="en-US" sz="2000" kern="100" dirty="0">
                <a:effectLst/>
                <a:ea typeface="Aptos" panose="020B0004020202020204" pitchFamily="34" charset="0"/>
                <a:cs typeface="Times New Roman" panose="02020603050405020304" pitchFamily="18" charset="0"/>
              </a:rPr>
              <a:t> of NTSH, and author of numerous studies in history, economics, and folklore, Franko was one of Ukraine’s first modern European-level intellectuals. A polyglot, he passionately advocated for the unity of all Ukrainian lands and a culture accessible to the people.</a:t>
            </a:r>
            <a:endParaRPr lang="de-AT" sz="2000" kern="100" dirty="0">
              <a:ea typeface="Aptos" panose="020B0004020202020204" pitchFamily="34" charset="0"/>
              <a:cs typeface="Times New Roman" panose="02020603050405020304" pitchFamily="18" charset="0"/>
            </a:endParaRPr>
          </a:p>
          <a:p>
            <a:pPr marL="457200">
              <a:lnSpc>
                <a:spcPct val="107000"/>
              </a:lnSpc>
              <a:spcAft>
                <a:spcPts val="800"/>
              </a:spcAft>
            </a:pPr>
            <a:r>
              <a:rPr lang="en-US" sz="2000" i="1" kern="100" dirty="0">
                <a:effectLst/>
                <a:ea typeface="Aptos" panose="020B0004020202020204" pitchFamily="34" charset="0"/>
                <a:cs typeface="Times New Roman" panose="02020603050405020304" pitchFamily="18" charset="0"/>
              </a:rPr>
              <a:t>“We must learn to feel like Ukrainians—not Galician, not </a:t>
            </a:r>
            <a:r>
              <a:rPr lang="en-US" sz="2000" i="1" kern="100" dirty="0" err="1">
                <a:effectLst/>
                <a:ea typeface="Aptos" panose="020B0004020202020204" pitchFamily="34" charset="0"/>
                <a:cs typeface="Times New Roman" panose="02020603050405020304" pitchFamily="18" charset="0"/>
              </a:rPr>
              <a:t>Bukovinian</a:t>
            </a:r>
            <a:r>
              <a:rPr lang="en-US" sz="2000" i="1" kern="100" dirty="0">
                <a:effectLst/>
                <a:ea typeface="Aptos" panose="020B0004020202020204" pitchFamily="34" charset="0"/>
                <a:cs typeface="Times New Roman" panose="02020603050405020304" pitchFamily="18" charset="0"/>
              </a:rPr>
              <a:t> Ukrainians, but Ukrainians without official borders,”</a:t>
            </a:r>
            <a:r>
              <a:rPr lang="en-US" sz="2000" kern="100" dirty="0">
                <a:effectLst/>
                <a:ea typeface="Aptos" panose="020B0004020202020204" pitchFamily="34" charset="0"/>
                <a:cs typeface="Times New Roman" panose="02020603050405020304" pitchFamily="18" charset="0"/>
              </a:rPr>
              <a:t> Franko urged, emphasizing a broader Ukrainian identity beyond administrative divisions. </a:t>
            </a:r>
          </a:p>
          <a:p>
            <a:pPr marL="457200">
              <a:lnSpc>
                <a:spcPct val="107000"/>
              </a:lnSpc>
              <a:spcAft>
                <a:spcPts val="800"/>
              </a:spcAft>
            </a:pPr>
            <a:r>
              <a:rPr lang="en-US" sz="2000" kern="100" dirty="0">
                <a:effectLst/>
                <a:ea typeface="Aptos" panose="020B0004020202020204" pitchFamily="34" charset="0"/>
                <a:cs typeface="Times New Roman" panose="02020603050405020304" pitchFamily="18" charset="0"/>
              </a:rPr>
              <a:t>His vision underscored the necessity of national unity and the development of a common cultural and scientific space for all Ukrainians.</a:t>
            </a:r>
            <a:endParaRPr lang="de-AT" sz="2000" kern="100" dirty="0">
              <a:effectLst/>
              <a:ea typeface="Aptos" panose="020B0004020202020204" pitchFamily="34" charset="0"/>
              <a:cs typeface="Times New Roman" panose="02020603050405020304" pitchFamily="18" charset="0"/>
            </a:endParaRPr>
          </a:p>
        </p:txBody>
      </p:sp>
      <p:pic>
        <p:nvPicPr>
          <p:cNvPr id="3078" name="Picture 6">
            <a:extLst>
              <a:ext uri="{FF2B5EF4-FFF2-40B4-BE49-F238E27FC236}">
                <a16:creationId xmlns:a16="http://schemas.microsoft.com/office/drawing/2014/main" id="{85DF5E9E-94FC-F007-3FFA-E16456193B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1179" y="869723"/>
            <a:ext cx="4713623" cy="64901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0ED2067-409E-F6DD-184D-970F483BBA9E}"/>
              </a:ext>
            </a:extLst>
          </p:cNvPr>
          <p:cNvSpPr txBox="1"/>
          <p:nvPr/>
        </p:nvSpPr>
        <p:spPr>
          <a:xfrm>
            <a:off x="344905" y="7725033"/>
            <a:ext cx="13940589" cy="400110"/>
          </a:xfrm>
          <a:prstGeom prst="rect">
            <a:avLst/>
          </a:prstGeom>
          <a:noFill/>
        </p:spPr>
        <p:txBody>
          <a:bodyPr wrap="square">
            <a:spAutoFit/>
          </a:bodyPr>
          <a:lstStyle/>
          <a:p>
            <a:r>
              <a:rPr lang="en-US" sz="1000" dirty="0" err="1"/>
              <a:t>ArmyInform</a:t>
            </a:r>
            <a:r>
              <a:rPr lang="en-US" sz="1000" dirty="0"/>
              <a:t>. 2019. "Ivan Franko: ‘We Must Learn to Feel Like Ukrainians—Not Galician, Not </a:t>
            </a:r>
            <a:r>
              <a:rPr lang="en-US" sz="1000" dirty="0" err="1"/>
              <a:t>Bukovinian</a:t>
            </a:r>
            <a:r>
              <a:rPr lang="en-US" sz="1000" dirty="0"/>
              <a:t> Ukrainians, but Ukrainians Without Official Borders.’" Published August 27, 2019. https://armyinform.com.ua/2019/08/27/ivan-franko-my-mayemo-navchytysya-vidchuvaty-sebe-ukrayinczyamy-ne-galyczkymy-ne-bukovynskymy-ne-rusynamy-a-ukrayinczyamy-bez-oficziyalnyh-kordoniv/.</a:t>
            </a:r>
            <a:endParaRPr lang="de-AT" sz="1000" dirty="0"/>
          </a:p>
        </p:txBody>
      </p:sp>
    </p:spTree>
    <p:extLst>
      <p:ext uri="{BB962C8B-B14F-4D97-AF65-F5344CB8AC3E}">
        <p14:creationId xmlns:p14="http://schemas.microsoft.com/office/powerpoint/2010/main" val="739258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E116D5-FEB2-CB75-50A3-32DC19A486FD}"/>
              </a:ext>
            </a:extLst>
          </p:cNvPr>
          <p:cNvSpPr txBox="1"/>
          <p:nvPr/>
        </p:nvSpPr>
        <p:spPr>
          <a:xfrm>
            <a:off x="517358" y="1136744"/>
            <a:ext cx="7315200" cy="5988242"/>
          </a:xfrm>
          <a:prstGeom prst="rect">
            <a:avLst/>
          </a:prstGeom>
          <a:noFill/>
        </p:spPr>
        <p:txBody>
          <a:bodyPr wrap="square">
            <a:spAutoFit/>
          </a:bodyPr>
          <a:lstStyle/>
          <a:p>
            <a:pPr marL="457200">
              <a:lnSpc>
                <a:spcPct val="107000"/>
              </a:lnSpc>
              <a:spcAft>
                <a:spcPts val="800"/>
              </a:spcAft>
            </a:pPr>
            <a:r>
              <a:rPr lang="en-US" sz="2000" b="1" kern="100" dirty="0">
                <a:effectLst/>
                <a:ea typeface="Aptos" panose="020B0004020202020204" pitchFamily="34" charset="0"/>
                <a:cs typeface="Times New Roman" panose="02020603050405020304" pitchFamily="18" charset="0"/>
              </a:rPr>
              <a:t>Ivan </a:t>
            </a:r>
            <a:r>
              <a:rPr lang="en-US" sz="2000" b="1" kern="100" dirty="0" err="1">
                <a:effectLst/>
                <a:ea typeface="Aptos" panose="020B0004020202020204" pitchFamily="34" charset="0"/>
                <a:cs typeface="Times New Roman" panose="02020603050405020304" pitchFamily="18" charset="0"/>
              </a:rPr>
              <a:t>Puliui</a:t>
            </a:r>
            <a:r>
              <a:rPr lang="en-US" sz="2000" b="1" kern="100" dirty="0">
                <a:effectLst/>
                <a:ea typeface="Aptos" panose="020B0004020202020204" pitchFamily="34" charset="0"/>
                <a:cs typeface="Times New Roman" panose="02020603050405020304" pitchFamily="18" charset="0"/>
              </a:rPr>
              <a:t> (1845–1918) – Physicist and Electrical Engineer</a:t>
            </a:r>
            <a:br>
              <a:rPr lang="en-US" sz="2000" kern="100" dirty="0">
                <a:effectLst/>
                <a:ea typeface="Aptos" panose="020B0004020202020204" pitchFamily="34" charset="0"/>
                <a:cs typeface="Times New Roman" panose="02020603050405020304" pitchFamily="18" charset="0"/>
              </a:rPr>
            </a:br>
            <a:r>
              <a:rPr lang="en-US" sz="2000" kern="100" dirty="0">
                <a:effectLst/>
                <a:ea typeface="Aptos" panose="020B0004020202020204" pitchFamily="34" charset="0"/>
                <a:cs typeface="Times New Roman" panose="02020603050405020304" pitchFamily="18" charset="0"/>
              </a:rPr>
              <a:t>A native of Ternopil region and a professor at the Prague Polytechnic Institute, </a:t>
            </a:r>
            <a:r>
              <a:rPr lang="en-US" sz="2000" kern="100" dirty="0" err="1">
                <a:effectLst/>
                <a:ea typeface="Aptos" panose="020B0004020202020204" pitchFamily="34" charset="0"/>
                <a:cs typeface="Times New Roman" panose="02020603050405020304" pitchFamily="18" charset="0"/>
              </a:rPr>
              <a:t>Puliui</a:t>
            </a:r>
            <a:r>
              <a:rPr lang="en-US" sz="2000" kern="100" dirty="0">
                <a:effectLst/>
                <a:ea typeface="Aptos" panose="020B0004020202020204" pitchFamily="34" charset="0"/>
                <a:cs typeface="Times New Roman" panose="02020603050405020304" pitchFamily="18" charset="0"/>
              </a:rPr>
              <a:t> is renowned for his discovery of X-rays simultaneously with Wilhelm </a:t>
            </a:r>
            <a:r>
              <a:rPr lang="en-US" sz="2000" kern="100" dirty="0" err="1">
                <a:effectLst/>
                <a:ea typeface="Aptos" panose="020B0004020202020204" pitchFamily="34" charset="0"/>
                <a:cs typeface="Times New Roman" panose="02020603050405020304" pitchFamily="18" charset="0"/>
              </a:rPr>
              <a:t>Röntgen</a:t>
            </a:r>
            <a:r>
              <a:rPr lang="en-US" sz="2000" kern="100" dirty="0">
                <a:effectLst/>
                <a:ea typeface="Aptos" panose="020B0004020202020204" pitchFamily="34" charset="0"/>
                <a:cs typeface="Times New Roman" panose="02020603050405020304" pitchFamily="18" charset="0"/>
              </a:rPr>
              <a:t> (</a:t>
            </a:r>
            <a:r>
              <a:rPr lang="en-US" sz="2000" kern="100" dirty="0" err="1">
                <a:effectLst/>
                <a:ea typeface="Aptos" panose="020B0004020202020204" pitchFamily="34" charset="0"/>
                <a:cs typeface="Times New Roman" panose="02020603050405020304" pitchFamily="18" charset="0"/>
              </a:rPr>
              <a:t>Puliui</a:t>
            </a:r>
            <a:r>
              <a:rPr lang="en-US" sz="2000" kern="100" dirty="0">
                <a:effectLst/>
                <a:ea typeface="Aptos" panose="020B0004020202020204" pitchFamily="34" charset="0"/>
                <a:cs typeface="Times New Roman" panose="02020603050405020304" pitchFamily="18" charset="0"/>
              </a:rPr>
              <a:t> was the first to create X-ray images). He was also an active public figure—while still a student, he translated the Bible into Ukrainian and published articles in European journals about the Ukrainian question.</a:t>
            </a:r>
            <a:endParaRPr lang="de-AT" sz="2000" kern="100" dirty="0">
              <a:ea typeface="Aptos" panose="020B0004020202020204" pitchFamily="34" charset="0"/>
              <a:cs typeface="Times New Roman" panose="02020603050405020304" pitchFamily="18" charset="0"/>
            </a:endParaRPr>
          </a:p>
          <a:p>
            <a:pPr marL="457200">
              <a:lnSpc>
                <a:spcPct val="107000"/>
              </a:lnSpc>
              <a:spcAft>
                <a:spcPts val="800"/>
              </a:spcAft>
            </a:pPr>
            <a:r>
              <a:rPr lang="en-US" sz="2000" kern="100" dirty="0">
                <a:effectLst/>
                <a:ea typeface="Aptos" panose="020B0004020202020204" pitchFamily="34" charset="0"/>
                <a:cs typeface="Times New Roman" panose="02020603050405020304" pitchFamily="18" charset="0"/>
              </a:rPr>
              <a:t>He strongly supported Ukraine’s independence and, during World War I, wrote:</a:t>
            </a:r>
            <a:endParaRPr lang="de-AT" sz="2000" kern="100" dirty="0">
              <a:ea typeface="Aptos" panose="020B0004020202020204" pitchFamily="34" charset="0"/>
              <a:cs typeface="Times New Roman" panose="02020603050405020304" pitchFamily="18" charset="0"/>
            </a:endParaRPr>
          </a:p>
          <a:p>
            <a:pPr marL="457200">
              <a:lnSpc>
                <a:spcPct val="107000"/>
              </a:lnSpc>
              <a:spcAft>
                <a:spcPts val="800"/>
              </a:spcAft>
            </a:pPr>
            <a:r>
              <a:rPr lang="en-US" sz="2000" i="1" kern="100" dirty="0">
                <a:effectLst/>
                <a:ea typeface="Aptos" panose="020B0004020202020204" pitchFamily="34" charset="0"/>
                <a:cs typeface="Times New Roman" panose="02020603050405020304" pitchFamily="18" charset="0"/>
              </a:rPr>
              <a:t>“Our greatest and most important desire, idea, and primary goal of our national aspirations is a Ukraine liberated from Russia… where the Ukrainian people… will lead a free national life in all directions, freely develop their great intellectual abilities, and contribute to the enrichment of the cultural treasures of all humanity.”</a:t>
            </a:r>
            <a:endParaRPr lang="de-AT" sz="2000" i="1" kern="100" dirty="0">
              <a:ea typeface="Aptos" panose="020B0004020202020204" pitchFamily="34" charset="0"/>
              <a:cs typeface="Times New Roman" panose="02020603050405020304" pitchFamily="18" charset="0"/>
            </a:endParaRPr>
          </a:p>
          <a:p>
            <a:pPr marL="457200">
              <a:lnSpc>
                <a:spcPct val="107000"/>
              </a:lnSpc>
              <a:spcAft>
                <a:spcPts val="800"/>
              </a:spcAft>
            </a:pPr>
            <a:r>
              <a:rPr lang="en-US" sz="2000" kern="100" dirty="0">
                <a:effectLst/>
                <a:ea typeface="Aptos" panose="020B0004020202020204" pitchFamily="34" charset="0"/>
                <a:cs typeface="Times New Roman" panose="02020603050405020304" pitchFamily="18" charset="0"/>
              </a:rPr>
              <a:t>This passionate statement reflects </a:t>
            </a:r>
            <a:r>
              <a:rPr lang="en-US" sz="2000" kern="100" dirty="0" err="1">
                <a:effectLst/>
                <a:ea typeface="Aptos" panose="020B0004020202020204" pitchFamily="34" charset="0"/>
                <a:cs typeface="Times New Roman" panose="02020603050405020304" pitchFamily="18" charset="0"/>
              </a:rPr>
              <a:t>Puliui’s</a:t>
            </a:r>
            <a:r>
              <a:rPr lang="en-US" sz="2000" kern="100" dirty="0">
                <a:effectLst/>
                <a:ea typeface="Aptos" panose="020B0004020202020204" pitchFamily="34" charset="0"/>
                <a:cs typeface="Times New Roman" panose="02020603050405020304" pitchFamily="18" charset="0"/>
              </a:rPr>
              <a:t> belief that only in an independent state could Ukrainians fully realize their potential and contribute to human progress.</a:t>
            </a:r>
            <a:endParaRPr lang="de-AT" sz="2000" kern="100" dirty="0">
              <a:effectLst/>
              <a:ea typeface="Aptos" panose="020B0004020202020204" pitchFamily="34" charset="0"/>
              <a:cs typeface="Times New Roman" panose="02020603050405020304" pitchFamily="18" charset="0"/>
            </a:endParaRPr>
          </a:p>
        </p:txBody>
      </p:sp>
      <p:pic>
        <p:nvPicPr>
          <p:cNvPr id="4098" name="Picture 2">
            <a:extLst>
              <a:ext uri="{FF2B5EF4-FFF2-40B4-BE49-F238E27FC236}">
                <a16:creationId xmlns:a16="http://schemas.microsoft.com/office/drawing/2014/main" id="{8A049AEE-6B23-75D6-78D9-BEC062562D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4926" y="1130968"/>
            <a:ext cx="4668253" cy="59676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73E994-EDD7-8F5B-149C-3E1781AC3D5D}"/>
              </a:ext>
            </a:extLst>
          </p:cNvPr>
          <p:cNvSpPr txBox="1"/>
          <p:nvPr/>
        </p:nvSpPr>
        <p:spPr>
          <a:xfrm>
            <a:off x="517357" y="7723610"/>
            <a:ext cx="13968663" cy="246221"/>
          </a:xfrm>
          <a:prstGeom prst="rect">
            <a:avLst/>
          </a:prstGeom>
          <a:noFill/>
        </p:spPr>
        <p:txBody>
          <a:bodyPr wrap="square">
            <a:spAutoFit/>
          </a:bodyPr>
          <a:lstStyle/>
          <a:p>
            <a:r>
              <a:rPr lang="en-US" sz="1000" dirty="0"/>
              <a:t>Kostenko, Iryna. 2023. "Incredible Facts About the Outstanding Ukrainian Who Discovered X-Rays Long Before </a:t>
            </a:r>
            <a:r>
              <a:rPr lang="en-US" sz="1000" dirty="0" err="1"/>
              <a:t>Röntgen</a:t>
            </a:r>
            <a:r>
              <a:rPr lang="en-US" sz="1000" dirty="0"/>
              <a:t>." RBC-Ukraine, November 18, 2023. https://www.rbc.ua/rus/styler/vidkriv-h-promeni-14-rokiv-rentgena-i-buduvav-1698954999.html.</a:t>
            </a:r>
            <a:endParaRPr lang="de-AT" sz="1000" dirty="0"/>
          </a:p>
        </p:txBody>
      </p:sp>
    </p:spTree>
    <p:extLst>
      <p:ext uri="{BB962C8B-B14F-4D97-AF65-F5344CB8AC3E}">
        <p14:creationId xmlns:p14="http://schemas.microsoft.com/office/powerpoint/2010/main" val="12788548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Organic</Template>
  <TotalTime>0</TotalTime>
  <Words>3512</Words>
  <Application>Microsoft Office PowerPoint</Application>
  <PresentationFormat>Custom</PresentationFormat>
  <Paragraphs>150</Paragraphs>
  <Slides>18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Garamond</vt:lpstr>
      <vt:lpstr>Source Serif Pro</vt:lpstr>
      <vt:lpstr>Platypi Medium</vt:lpstr>
      <vt:lpstr>Aptos</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Kateryna Zinchenko</cp:lastModifiedBy>
  <cp:revision>8</cp:revision>
  <dcterms:created xsi:type="dcterms:W3CDTF">2025-03-02T15:48:33Z</dcterms:created>
  <dcterms:modified xsi:type="dcterms:W3CDTF">2025-03-05T22:26:51Z</dcterms:modified>
</cp:coreProperties>
</file>