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Brasika" charset="1" panose="00000000000000000000"/>
      <p:regular r:id="rId22"/>
    </p:embeddedFont>
    <p:embeddedFont>
      <p:font typeface="Open Sauce" charset="1" panose="00000500000000000000"/>
      <p:regular r:id="rId23"/>
    </p:embeddedFont>
    <p:embeddedFont>
      <p:font typeface="Livvic" charset="1" panose="00000000000000000000"/>
      <p:regular r:id="rId24"/>
    </p:embeddedFont>
    <p:embeddedFont>
      <p:font typeface="Canva Sans Bold" charset="1" panose="020B0803030501040103"/>
      <p:regular r:id="rId25"/>
    </p:embeddedFont>
    <p:embeddedFont>
      <p:font typeface="Canva Sans" charset="1" panose="020B0503030501040103"/>
      <p:regular r:id="rId26"/>
    </p:embeddedFont>
    <p:embeddedFont>
      <p:font typeface="Livvic Bold" charset="1" panose="000000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0" y="9118283"/>
            <a:ext cx="12570058" cy="0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H="true">
            <a:off x="6074299" y="1187768"/>
            <a:ext cx="12213701" cy="0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5603430" y="6721984"/>
            <a:ext cx="6852115" cy="823383"/>
            <a:chOff x="0" y="0"/>
            <a:chExt cx="1804672" cy="21685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04672" cy="216858"/>
            </a:xfrm>
            <a:custGeom>
              <a:avLst/>
              <a:gdLst/>
              <a:ahLst/>
              <a:cxnLst/>
              <a:rect r="r" b="b" t="t" l="l"/>
              <a:pathLst>
                <a:path h="216858" w="1804672">
                  <a:moveTo>
                    <a:pt x="108429" y="0"/>
                  </a:moveTo>
                  <a:lnTo>
                    <a:pt x="1696243" y="0"/>
                  </a:lnTo>
                  <a:cubicBezTo>
                    <a:pt x="1756127" y="0"/>
                    <a:pt x="1804672" y="48545"/>
                    <a:pt x="1804672" y="108429"/>
                  </a:cubicBezTo>
                  <a:lnTo>
                    <a:pt x="1804672" y="108429"/>
                  </a:lnTo>
                  <a:cubicBezTo>
                    <a:pt x="1804672" y="137186"/>
                    <a:pt x="1793248" y="164766"/>
                    <a:pt x="1772914" y="185100"/>
                  </a:cubicBezTo>
                  <a:cubicBezTo>
                    <a:pt x="1752580" y="205434"/>
                    <a:pt x="1725000" y="216858"/>
                    <a:pt x="1696243" y="216858"/>
                  </a:cubicBezTo>
                  <a:lnTo>
                    <a:pt x="108429" y="216858"/>
                  </a:lnTo>
                  <a:cubicBezTo>
                    <a:pt x="48545" y="216858"/>
                    <a:pt x="0" y="168313"/>
                    <a:pt x="0" y="108429"/>
                  </a:cubicBezTo>
                  <a:lnTo>
                    <a:pt x="0" y="108429"/>
                  </a:lnTo>
                  <a:cubicBezTo>
                    <a:pt x="0" y="48545"/>
                    <a:pt x="48545" y="0"/>
                    <a:pt x="1084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695C4A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04672" cy="264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AutoShape 7" id="7"/>
          <p:cNvSpPr/>
          <p:nvPr/>
        </p:nvSpPr>
        <p:spPr>
          <a:xfrm>
            <a:off x="1260422" y="5588875"/>
            <a:ext cx="0" cy="4698125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17027578" y="0"/>
            <a:ext cx="0" cy="4698125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4333364" y="0"/>
            <a:ext cx="5388429" cy="4114800"/>
          </a:xfrm>
          <a:custGeom>
            <a:avLst/>
            <a:gdLst/>
            <a:ahLst/>
            <a:cxnLst/>
            <a:rect r="r" b="b" t="t" l="l"/>
            <a:pathLst>
              <a:path h="4114800" w="5388429">
                <a:moveTo>
                  <a:pt x="0" y="0"/>
                </a:moveTo>
                <a:lnTo>
                  <a:pt x="5388428" y="0"/>
                </a:lnTo>
                <a:lnTo>
                  <a:pt x="53884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0">
            <a:off x="-1433792" y="6172200"/>
            <a:ext cx="5388429" cy="4114800"/>
          </a:xfrm>
          <a:custGeom>
            <a:avLst/>
            <a:gdLst/>
            <a:ahLst/>
            <a:cxnLst/>
            <a:rect r="r" b="b" t="t" l="l"/>
            <a:pathLst>
              <a:path h="4114800" w="5388429">
                <a:moveTo>
                  <a:pt x="0" y="4114800"/>
                </a:moveTo>
                <a:lnTo>
                  <a:pt x="5388428" y="4114800"/>
                </a:lnTo>
                <a:lnTo>
                  <a:pt x="538842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407083" y="2679318"/>
            <a:ext cx="13473834" cy="3492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94"/>
              </a:lnSpc>
            </a:pPr>
            <a:r>
              <a:rPr lang="en-US" sz="11560">
                <a:solidFill>
                  <a:srgbClr val="695C4A"/>
                </a:solidFill>
                <a:latin typeface="Brasika"/>
                <a:ea typeface="Brasika"/>
                <a:cs typeface="Brasika"/>
                <a:sym typeface="Brasika"/>
              </a:rPr>
              <a:t>Psychology of attention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885532" y="8912020"/>
            <a:ext cx="5889074" cy="374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08"/>
              </a:lnSpc>
              <a:spcBef>
                <a:spcPct val="0"/>
              </a:spcBef>
            </a:pPr>
            <a:r>
              <a:rPr lang="en-US" sz="2220" spc="932">
                <a:solidFill>
                  <a:srgbClr val="827564"/>
                </a:solidFill>
                <a:latin typeface="Open Sauce"/>
                <a:ea typeface="Open Sauce"/>
                <a:cs typeface="Open Sauce"/>
                <a:sym typeface="Open Sauce"/>
              </a:rPr>
              <a:t>ALNURA ABDYROVA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14140" y="547059"/>
            <a:ext cx="16213781" cy="1596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5347">
                <a:solidFill>
                  <a:srgbClr val="695C4A"/>
                </a:solidFill>
                <a:latin typeface="Brasika"/>
                <a:ea typeface="Brasika"/>
                <a:cs typeface="Brasika"/>
                <a:sym typeface="Brasika"/>
              </a:rPr>
              <a:t>19th century: </a:t>
            </a:r>
          </a:p>
          <a:p>
            <a:pPr algn="ctr">
              <a:lnSpc>
                <a:spcPts val="6149"/>
              </a:lnSpc>
            </a:pPr>
            <a:r>
              <a:rPr lang="en-US" sz="5347">
                <a:solidFill>
                  <a:srgbClr val="695C4A"/>
                </a:solidFill>
                <a:latin typeface="Brasika"/>
                <a:ea typeface="Brasika"/>
                <a:cs typeface="Brasika"/>
                <a:sym typeface="Brasika"/>
              </a:rPr>
              <a:t>Birth of Experimental Psychology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49929" y="3596592"/>
            <a:ext cx="11465216" cy="504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70"/>
              </a:lnSpc>
            </a:pPr>
          </a:p>
          <a:p>
            <a:pPr algn="ctr" marL="0" indent="0" lvl="0">
              <a:lnSpc>
                <a:spcPts val="5070"/>
              </a:lnSpc>
            </a:pPr>
            <a:r>
              <a:rPr lang="en-US" b="true" sz="2560" strike="noStrike" u="none">
                <a:solidFill>
                  <a:srgbClr val="000000"/>
                </a:solidFill>
                <a:latin typeface="Livvic Bold"/>
                <a:ea typeface="Livvic Bold"/>
                <a:cs typeface="Livvic Bold"/>
                <a:sym typeface="Livvic Bold"/>
              </a:rPr>
              <a:t>Théodule Ribot (1889) – The Psychology of Attention</a:t>
            </a:r>
          </a:p>
          <a:p>
            <a:pPr algn="ctr" marL="552880" indent="-276440" lvl="1">
              <a:lnSpc>
                <a:spcPts val="5070"/>
              </a:lnSpc>
              <a:buFont typeface="Arial"/>
              <a:buChar char="•"/>
            </a:pPr>
            <a:r>
              <a:rPr lang="en-US" sz="2560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First systematic exploration of attention as a psychological phenomenon.</a:t>
            </a:r>
          </a:p>
          <a:p>
            <a:pPr algn="ctr" marL="552880" indent="-276440" lvl="1">
              <a:lnSpc>
                <a:spcPts val="5070"/>
              </a:lnSpc>
              <a:buFont typeface="Arial"/>
              <a:buChar char="•"/>
            </a:pPr>
            <a:r>
              <a:rPr lang="en-US" sz="2560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Emphasized voluntary vs. involuntary attention, and its connection to emotions and brain pathology.</a:t>
            </a:r>
          </a:p>
          <a:p>
            <a:pPr algn="ctr" marL="552880" indent="-276440" lvl="1">
              <a:lnSpc>
                <a:spcPts val="5070"/>
              </a:lnSpc>
              <a:buFont typeface="Arial"/>
              <a:buChar char="•"/>
            </a:pPr>
            <a:r>
              <a:rPr lang="en-US" sz="2560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Saw attention as a symptom of underlying mental processes, not a separate faculty.</a:t>
            </a:r>
          </a:p>
          <a:p>
            <a:pPr algn="ctr" marL="0" indent="0" lvl="0">
              <a:lnSpc>
                <a:spcPts val="5070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593246" y="-691878"/>
            <a:ext cx="5665013" cy="6017669"/>
          </a:xfrm>
          <a:custGeom>
            <a:avLst/>
            <a:gdLst/>
            <a:ahLst/>
            <a:cxnLst/>
            <a:rect r="r" b="b" t="t" l="l"/>
            <a:pathLst>
              <a:path h="6017669" w="5665013">
                <a:moveTo>
                  <a:pt x="0" y="0"/>
                </a:moveTo>
                <a:lnTo>
                  <a:pt x="5665013" y="0"/>
                </a:lnTo>
                <a:lnTo>
                  <a:pt x="5665013" y="6017669"/>
                </a:lnTo>
                <a:lnTo>
                  <a:pt x="0" y="6017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970259" y="-691878"/>
            <a:ext cx="5665013" cy="6017669"/>
          </a:xfrm>
          <a:custGeom>
            <a:avLst/>
            <a:gdLst/>
            <a:ahLst/>
            <a:cxnLst/>
            <a:rect r="r" b="b" t="t" l="l"/>
            <a:pathLst>
              <a:path h="6017669" w="5665013">
                <a:moveTo>
                  <a:pt x="0" y="0"/>
                </a:moveTo>
                <a:lnTo>
                  <a:pt x="5665013" y="0"/>
                </a:lnTo>
                <a:lnTo>
                  <a:pt x="5665013" y="6017669"/>
                </a:lnTo>
                <a:lnTo>
                  <a:pt x="0" y="6017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144883" y="1028700"/>
            <a:ext cx="1114417" cy="1114417"/>
          </a:xfrm>
          <a:custGeom>
            <a:avLst/>
            <a:gdLst/>
            <a:ahLst/>
            <a:cxnLst/>
            <a:rect r="r" b="b" t="t" l="l"/>
            <a:pathLst>
              <a:path h="1114417" w="1114417">
                <a:moveTo>
                  <a:pt x="0" y="0"/>
                </a:moveTo>
                <a:lnTo>
                  <a:pt x="1114417" y="0"/>
                </a:lnTo>
                <a:lnTo>
                  <a:pt x="1114417" y="1114417"/>
                </a:lnTo>
                <a:lnTo>
                  <a:pt x="0" y="1114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1028700"/>
            <a:ext cx="1114417" cy="1114417"/>
          </a:xfrm>
          <a:custGeom>
            <a:avLst/>
            <a:gdLst/>
            <a:ahLst/>
            <a:cxnLst/>
            <a:rect r="r" b="b" t="t" l="l"/>
            <a:pathLst>
              <a:path h="1114417" w="1114417">
                <a:moveTo>
                  <a:pt x="0" y="0"/>
                </a:moveTo>
                <a:lnTo>
                  <a:pt x="1114417" y="0"/>
                </a:lnTo>
                <a:lnTo>
                  <a:pt x="1114417" y="1114417"/>
                </a:lnTo>
                <a:lnTo>
                  <a:pt x="0" y="1114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866279" y="1963413"/>
            <a:ext cx="557208" cy="557208"/>
          </a:xfrm>
          <a:custGeom>
            <a:avLst/>
            <a:gdLst/>
            <a:ahLst/>
            <a:cxnLst/>
            <a:rect r="r" b="b" t="t" l="l"/>
            <a:pathLst>
              <a:path h="557208" w="557208">
                <a:moveTo>
                  <a:pt x="0" y="0"/>
                </a:moveTo>
                <a:lnTo>
                  <a:pt x="557208" y="0"/>
                </a:lnTo>
                <a:lnTo>
                  <a:pt x="557208" y="557208"/>
                </a:lnTo>
                <a:lnTo>
                  <a:pt x="0" y="557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64513" y="1963413"/>
            <a:ext cx="557208" cy="557208"/>
          </a:xfrm>
          <a:custGeom>
            <a:avLst/>
            <a:gdLst/>
            <a:ahLst/>
            <a:cxnLst/>
            <a:rect r="r" b="b" t="t" l="l"/>
            <a:pathLst>
              <a:path h="557208" w="557208">
                <a:moveTo>
                  <a:pt x="0" y="0"/>
                </a:moveTo>
                <a:lnTo>
                  <a:pt x="557208" y="0"/>
                </a:lnTo>
                <a:lnTo>
                  <a:pt x="557208" y="557208"/>
                </a:lnTo>
                <a:lnTo>
                  <a:pt x="0" y="557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105894" y="2730428"/>
            <a:ext cx="11821040" cy="6737847"/>
            <a:chOff x="0" y="0"/>
            <a:chExt cx="3113360" cy="177457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113360" cy="1774577"/>
            </a:xfrm>
            <a:custGeom>
              <a:avLst/>
              <a:gdLst/>
              <a:ahLst/>
              <a:cxnLst/>
              <a:rect r="r" b="b" t="t" l="l"/>
              <a:pathLst>
                <a:path h="1774577" w="3113360">
                  <a:moveTo>
                    <a:pt x="65493" y="0"/>
                  </a:moveTo>
                  <a:lnTo>
                    <a:pt x="3047867" y="0"/>
                  </a:lnTo>
                  <a:cubicBezTo>
                    <a:pt x="3065237" y="0"/>
                    <a:pt x="3081896" y="6900"/>
                    <a:pt x="3094178" y="19182"/>
                  </a:cubicBezTo>
                  <a:cubicBezTo>
                    <a:pt x="3106460" y="31465"/>
                    <a:pt x="3113360" y="48123"/>
                    <a:pt x="3113360" y="65493"/>
                  </a:cubicBezTo>
                  <a:lnTo>
                    <a:pt x="3113360" y="1709084"/>
                  </a:lnTo>
                  <a:cubicBezTo>
                    <a:pt x="3113360" y="1745255"/>
                    <a:pt x="3084038" y="1774577"/>
                    <a:pt x="3047867" y="1774577"/>
                  </a:cubicBezTo>
                  <a:lnTo>
                    <a:pt x="65493" y="1774577"/>
                  </a:lnTo>
                  <a:cubicBezTo>
                    <a:pt x="29322" y="1774577"/>
                    <a:pt x="0" y="1745255"/>
                    <a:pt x="0" y="1709084"/>
                  </a:cubicBezTo>
                  <a:lnTo>
                    <a:pt x="0" y="65493"/>
                  </a:lnTo>
                  <a:cubicBezTo>
                    <a:pt x="0" y="48123"/>
                    <a:pt x="6900" y="31465"/>
                    <a:pt x="19182" y="19182"/>
                  </a:cubicBezTo>
                  <a:cubicBezTo>
                    <a:pt x="31465" y="6900"/>
                    <a:pt x="48123" y="0"/>
                    <a:pt x="65493" y="0"/>
                  </a:cubicBezTo>
                  <a:close/>
                </a:path>
              </a:pathLst>
            </a:custGeom>
            <a:solidFill>
              <a:srgbClr val="A69C8E">
                <a:alpha val="11765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3113360" cy="18222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2380083" y="2598617"/>
            <a:ext cx="5045670" cy="7233935"/>
          </a:xfrm>
          <a:custGeom>
            <a:avLst/>
            <a:gdLst/>
            <a:ahLst/>
            <a:cxnLst/>
            <a:rect r="r" b="b" t="t" l="l"/>
            <a:pathLst>
              <a:path h="7233935" w="5045670">
                <a:moveTo>
                  <a:pt x="0" y="0"/>
                </a:moveTo>
                <a:lnTo>
                  <a:pt x="5045670" y="0"/>
                </a:lnTo>
                <a:lnTo>
                  <a:pt x="5045670" y="7233935"/>
                </a:lnTo>
                <a:lnTo>
                  <a:pt x="0" y="72339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0" y="9118283"/>
            <a:ext cx="12334424" cy="0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H="true">
            <a:off x="6074299" y="1187768"/>
            <a:ext cx="12213701" cy="0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260422" y="5588875"/>
            <a:ext cx="0" cy="4698125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7027578" y="0"/>
            <a:ext cx="0" cy="4698125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80771" y="1264180"/>
            <a:ext cx="12313084" cy="1150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1"/>
              </a:lnSpc>
            </a:pPr>
            <a:r>
              <a:rPr lang="en-US" sz="7305">
                <a:solidFill>
                  <a:srgbClr val="695C4A"/>
                </a:solidFill>
                <a:latin typeface="Brasika"/>
                <a:ea typeface="Brasika"/>
                <a:cs typeface="Brasika"/>
                <a:sym typeface="Brasika"/>
              </a:rPr>
              <a:t>Two Types of Attention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13105" y="3099244"/>
            <a:ext cx="10617225" cy="6019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28" indent="-291464" lvl="1">
              <a:lnSpc>
                <a:spcPts val="5345"/>
              </a:lnSpc>
              <a:buFont typeface="Arial"/>
              <a:buChar char="•"/>
            </a:pPr>
            <a:r>
              <a:rPr lang="en-US" b="true" sz="2699">
                <a:solidFill>
                  <a:srgbClr val="000000"/>
                </a:solidFill>
                <a:latin typeface="Livvic Bold"/>
                <a:ea typeface="Livvic Bold"/>
                <a:cs typeface="Livvic Bold"/>
                <a:sym typeface="Livvic Bold"/>
              </a:rPr>
              <a:t>Involuntary Attention</a:t>
            </a:r>
            <a:r>
              <a:rPr lang="en-US" sz="2699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This happens naturally when something captures our interest—no effort needed.</a:t>
            </a:r>
          </a:p>
          <a:p>
            <a:pPr algn="just" marL="582928" indent="-291464" lvl="1">
              <a:lnSpc>
                <a:spcPts val="5345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Example: A beautiful sunset catches your eye or a sudden noise grabs your attention.</a:t>
            </a:r>
          </a:p>
          <a:p>
            <a:pPr algn="just" marL="582928" indent="-291464" lvl="1">
              <a:lnSpc>
                <a:spcPts val="5345"/>
              </a:lnSpc>
              <a:buFont typeface="Arial"/>
              <a:buChar char="•"/>
            </a:pPr>
            <a:r>
              <a:rPr lang="en-US" b="true" sz="2699">
                <a:solidFill>
                  <a:srgbClr val="000000"/>
                </a:solidFill>
                <a:latin typeface="Livvic Bold"/>
                <a:ea typeface="Livvic Bold"/>
                <a:cs typeface="Livvic Bold"/>
                <a:sym typeface="Livvic Bold"/>
              </a:rPr>
              <a:t>Voluntary Attention</a:t>
            </a:r>
            <a:r>
              <a:rPr lang="en-US" sz="2699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</a:t>
            </a:r>
          </a:p>
          <a:p>
            <a:pPr algn="just" marL="582928" indent="-291464" lvl="1">
              <a:lnSpc>
                <a:spcPts val="5345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This requires effort and control. We decide to focus even if it's hard.</a:t>
            </a:r>
          </a:p>
          <a:p>
            <a:pPr algn="just" marL="582928" indent="-291464" lvl="1">
              <a:lnSpc>
                <a:spcPts val="5345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Example: Studying for an exam when you're tired.</a:t>
            </a:r>
          </a:p>
          <a:p>
            <a:pPr algn="just" marL="0" indent="0" lvl="0">
              <a:lnSpc>
                <a:spcPts val="5345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8100000">
            <a:off x="13331211" y="6211875"/>
            <a:ext cx="14359719" cy="12767096"/>
          </a:xfrm>
          <a:custGeom>
            <a:avLst/>
            <a:gdLst/>
            <a:ahLst/>
            <a:cxnLst/>
            <a:rect r="r" b="b" t="t" l="l"/>
            <a:pathLst>
              <a:path h="12767096" w="14359719">
                <a:moveTo>
                  <a:pt x="0" y="0"/>
                </a:moveTo>
                <a:lnTo>
                  <a:pt x="14359719" y="0"/>
                </a:lnTo>
                <a:lnTo>
                  <a:pt x="14359719" y="12767096"/>
                </a:lnTo>
                <a:lnTo>
                  <a:pt x="0" y="12767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-8100000">
            <a:off x="-9402930" y="-8691971"/>
            <a:ext cx="14359719" cy="12767096"/>
          </a:xfrm>
          <a:custGeom>
            <a:avLst/>
            <a:gdLst/>
            <a:ahLst/>
            <a:cxnLst/>
            <a:rect r="r" b="b" t="t" l="l"/>
            <a:pathLst>
              <a:path h="12767096" w="14359719">
                <a:moveTo>
                  <a:pt x="14359719" y="12767096"/>
                </a:moveTo>
                <a:lnTo>
                  <a:pt x="0" y="12767096"/>
                </a:lnTo>
                <a:lnTo>
                  <a:pt x="0" y="0"/>
                </a:lnTo>
                <a:lnTo>
                  <a:pt x="14359719" y="0"/>
                </a:lnTo>
                <a:lnTo>
                  <a:pt x="14359719" y="12767096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89462" y="8847323"/>
            <a:ext cx="541920" cy="541920"/>
          </a:xfrm>
          <a:custGeom>
            <a:avLst/>
            <a:gdLst/>
            <a:ahLst/>
            <a:cxnLst/>
            <a:rect r="r" b="b" t="t" l="l"/>
            <a:pathLst>
              <a:path h="541920" w="541920">
                <a:moveTo>
                  <a:pt x="0" y="0"/>
                </a:moveTo>
                <a:lnTo>
                  <a:pt x="541920" y="0"/>
                </a:lnTo>
                <a:lnTo>
                  <a:pt x="541920" y="541919"/>
                </a:lnTo>
                <a:lnTo>
                  <a:pt x="0" y="541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756618" y="916808"/>
            <a:ext cx="541920" cy="541920"/>
          </a:xfrm>
          <a:custGeom>
            <a:avLst/>
            <a:gdLst/>
            <a:ahLst/>
            <a:cxnLst/>
            <a:rect r="r" b="b" t="t" l="l"/>
            <a:pathLst>
              <a:path h="541920" w="541920">
                <a:moveTo>
                  <a:pt x="0" y="0"/>
                </a:moveTo>
                <a:lnTo>
                  <a:pt x="541920" y="0"/>
                </a:lnTo>
                <a:lnTo>
                  <a:pt x="541920" y="541919"/>
                </a:lnTo>
                <a:lnTo>
                  <a:pt x="0" y="541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791158" y="3004646"/>
            <a:ext cx="3808581" cy="5842677"/>
          </a:xfrm>
          <a:custGeom>
            <a:avLst/>
            <a:gdLst/>
            <a:ahLst/>
            <a:cxnLst/>
            <a:rect r="r" b="b" t="t" l="l"/>
            <a:pathLst>
              <a:path h="5842677" w="3808581">
                <a:moveTo>
                  <a:pt x="0" y="0"/>
                </a:moveTo>
                <a:lnTo>
                  <a:pt x="3808581" y="0"/>
                </a:lnTo>
                <a:lnTo>
                  <a:pt x="3808581" y="5842677"/>
                </a:lnTo>
                <a:lnTo>
                  <a:pt x="0" y="5842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968" t="-16305" r="-142919" b="-684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0" y="9118283"/>
            <a:ext cx="12334424" cy="0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H="true">
            <a:off x="6074299" y="1187768"/>
            <a:ext cx="12213701" cy="0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260422" y="5588875"/>
            <a:ext cx="0" cy="4698125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7027578" y="0"/>
            <a:ext cx="0" cy="4698125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4333364" y="0"/>
            <a:ext cx="5388429" cy="4114800"/>
          </a:xfrm>
          <a:custGeom>
            <a:avLst/>
            <a:gdLst/>
            <a:ahLst/>
            <a:cxnLst/>
            <a:rect r="r" b="b" t="t" l="l"/>
            <a:pathLst>
              <a:path h="4114800" w="5388429">
                <a:moveTo>
                  <a:pt x="0" y="0"/>
                </a:moveTo>
                <a:lnTo>
                  <a:pt x="5388428" y="0"/>
                </a:lnTo>
                <a:lnTo>
                  <a:pt x="53884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-1433792" y="6172200"/>
            <a:ext cx="5388429" cy="4114800"/>
          </a:xfrm>
          <a:custGeom>
            <a:avLst/>
            <a:gdLst/>
            <a:ahLst/>
            <a:cxnLst/>
            <a:rect r="r" b="b" t="t" l="l"/>
            <a:pathLst>
              <a:path h="4114800" w="5388429">
                <a:moveTo>
                  <a:pt x="0" y="4114800"/>
                </a:moveTo>
                <a:lnTo>
                  <a:pt x="5388428" y="4114800"/>
                </a:lnTo>
                <a:lnTo>
                  <a:pt x="538842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80802" y="2738720"/>
            <a:ext cx="6058840" cy="5998302"/>
          </a:xfrm>
          <a:custGeom>
            <a:avLst/>
            <a:gdLst/>
            <a:ahLst/>
            <a:cxnLst/>
            <a:rect r="r" b="b" t="t" l="l"/>
            <a:pathLst>
              <a:path h="5998302" w="6058840">
                <a:moveTo>
                  <a:pt x="0" y="0"/>
                </a:moveTo>
                <a:lnTo>
                  <a:pt x="6058840" y="0"/>
                </a:lnTo>
                <a:lnTo>
                  <a:pt x="6058840" y="5998303"/>
                </a:lnTo>
                <a:lnTo>
                  <a:pt x="0" y="59983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8031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58085" y="1348390"/>
            <a:ext cx="15701790" cy="102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2"/>
              </a:lnSpc>
            </a:pPr>
            <a:r>
              <a:rPr lang="en-US" sz="6593">
                <a:solidFill>
                  <a:srgbClr val="695C4A"/>
                </a:solidFill>
                <a:latin typeface="Brasika"/>
                <a:ea typeface="Brasika"/>
                <a:cs typeface="Brasika"/>
                <a:sym typeface="Brasika"/>
              </a:rPr>
              <a:t>Attention is a Physical Process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654625" y="2832800"/>
            <a:ext cx="9359598" cy="5600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617"/>
              </a:lnSpc>
            </a:pPr>
            <a:r>
              <a:rPr lang="en-US" sz="2837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Att</a:t>
            </a:r>
            <a:r>
              <a:rPr lang="en-US" sz="2837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ention isn't just in the mind—it involves the body too:</a:t>
            </a:r>
          </a:p>
          <a:p>
            <a:pPr algn="just" marL="612554" indent="-306277" lvl="1">
              <a:lnSpc>
                <a:spcPts val="5617"/>
              </a:lnSpc>
              <a:buFont typeface="Arial"/>
              <a:buChar char="•"/>
            </a:pPr>
            <a:r>
              <a:rPr lang="en-US" sz="2837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Eyes and head turn toward the object.</a:t>
            </a:r>
          </a:p>
          <a:p>
            <a:pPr algn="just" marL="612554" indent="-306277" lvl="1">
              <a:lnSpc>
                <a:spcPts val="5617"/>
              </a:lnSpc>
              <a:buFont typeface="Arial"/>
              <a:buChar char="•"/>
            </a:pPr>
            <a:r>
              <a:rPr lang="en-US" sz="2837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Muscles tense up.</a:t>
            </a:r>
          </a:p>
          <a:p>
            <a:pPr algn="just" marL="612554" indent="-306277" lvl="1">
              <a:lnSpc>
                <a:spcPts val="5617"/>
              </a:lnSpc>
              <a:buFont typeface="Arial"/>
              <a:buChar char="•"/>
            </a:pPr>
            <a:r>
              <a:rPr lang="en-US" sz="2837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Breathing and heartbeat can change.</a:t>
            </a:r>
          </a:p>
          <a:p>
            <a:pPr algn="just" marL="0" indent="0" lvl="0">
              <a:lnSpc>
                <a:spcPts val="5617"/>
              </a:lnSpc>
            </a:pPr>
            <a:r>
              <a:rPr lang="en-US" sz="2837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Example: When you're deeply focused, you might freeze, your eyes lock onto the page or screen, and your body stays still.</a:t>
            </a:r>
          </a:p>
          <a:p>
            <a:pPr algn="just" marL="0" indent="0" lvl="0">
              <a:lnSpc>
                <a:spcPts val="5617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0" y="9118283"/>
            <a:ext cx="12334424" cy="0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H="true">
            <a:off x="6074299" y="1187768"/>
            <a:ext cx="12213701" cy="0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260422" y="5588875"/>
            <a:ext cx="0" cy="4698125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7027578" y="0"/>
            <a:ext cx="0" cy="4698125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4333364" y="0"/>
            <a:ext cx="5388429" cy="4114800"/>
          </a:xfrm>
          <a:custGeom>
            <a:avLst/>
            <a:gdLst/>
            <a:ahLst/>
            <a:cxnLst/>
            <a:rect r="r" b="b" t="t" l="l"/>
            <a:pathLst>
              <a:path h="4114800" w="5388429">
                <a:moveTo>
                  <a:pt x="0" y="0"/>
                </a:moveTo>
                <a:lnTo>
                  <a:pt x="5388428" y="0"/>
                </a:lnTo>
                <a:lnTo>
                  <a:pt x="53884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-1433792" y="6172200"/>
            <a:ext cx="5388429" cy="4114800"/>
          </a:xfrm>
          <a:custGeom>
            <a:avLst/>
            <a:gdLst/>
            <a:ahLst/>
            <a:cxnLst/>
            <a:rect r="r" b="b" t="t" l="l"/>
            <a:pathLst>
              <a:path h="4114800" w="5388429">
                <a:moveTo>
                  <a:pt x="0" y="4114800"/>
                </a:moveTo>
                <a:lnTo>
                  <a:pt x="5388428" y="4114800"/>
                </a:lnTo>
                <a:lnTo>
                  <a:pt x="538842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496122" y="3074216"/>
            <a:ext cx="5029317" cy="5029317"/>
          </a:xfrm>
          <a:custGeom>
            <a:avLst/>
            <a:gdLst/>
            <a:ahLst/>
            <a:cxnLst/>
            <a:rect r="r" b="b" t="t" l="l"/>
            <a:pathLst>
              <a:path h="5029317" w="5029317">
                <a:moveTo>
                  <a:pt x="0" y="0"/>
                </a:moveTo>
                <a:lnTo>
                  <a:pt x="5029317" y="0"/>
                </a:lnTo>
                <a:lnTo>
                  <a:pt x="5029317" y="5029317"/>
                </a:lnTo>
                <a:lnTo>
                  <a:pt x="0" y="50293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39000" y="1159193"/>
            <a:ext cx="15701790" cy="102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2"/>
              </a:lnSpc>
            </a:pPr>
            <a:r>
              <a:rPr lang="en-US" sz="6593">
                <a:solidFill>
                  <a:srgbClr val="695C4A"/>
                </a:solidFill>
                <a:latin typeface="Brasika"/>
                <a:ea typeface="Brasika"/>
                <a:cs typeface="Brasika"/>
                <a:sym typeface="Brasika"/>
              </a:rPr>
              <a:t>Monoideism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13105" y="3196043"/>
            <a:ext cx="9092992" cy="5033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12"/>
              </a:lnSpc>
            </a:pPr>
            <a:r>
              <a:rPr lang="en-US" sz="2935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Att</a:t>
            </a:r>
            <a:r>
              <a:rPr lang="en-US" sz="29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ention narrows your mind to </a:t>
            </a:r>
            <a:r>
              <a:rPr lang="en-US" b="true" sz="2935" strike="noStrike" u="none">
                <a:solidFill>
                  <a:srgbClr val="000000"/>
                </a:solidFill>
                <a:latin typeface="Livvic Bold"/>
                <a:ea typeface="Livvic Bold"/>
                <a:cs typeface="Livvic Bold"/>
                <a:sym typeface="Livvic Bold"/>
              </a:rPr>
              <a:t>one dominant idea</a:t>
            </a:r>
            <a:r>
              <a:rPr lang="en-US" sz="29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, but not completely. Other thoughts may float nearby but aren't in focus.</a:t>
            </a:r>
          </a:p>
          <a:p>
            <a:pPr algn="just" marL="0" indent="0" lvl="0">
              <a:lnSpc>
                <a:spcPts val="5812"/>
              </a:lnSpc>
            </a:pPr>
            <a:r>
              <a:rPr lang="en-US" sz="29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Example: When you're solving a puzzle, your brain zones in on it, though you might still notice background noise.</a:t>
            </a:r>
          </a:p>
          <a:p>
            <a:pPr algn="just" marL="0" indent="0" lvl="0">
              <a:lnSpc>
                <a:spcPts val="5812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0" y="9118283"/>
            <a:ext cx="12334424" cy="0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H="true">
            <a:off x="6074299" y="1187768"/>
            <a:ext cx="12213701" cy="0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260422" y="5588875"/>
            <a:ext cx="0" cy="4698125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7027578" y="0"/>
            <a:ext cx="0" cy="4698125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4333364" y="0"/>
            <a:ext cx="5388429" cy="4114800"/>
          </a:xfrm>
          <a:custGeom>
            <a:avLst/>
            <a:gdLst/>
            <a:ahLst/>
            <a:cxnLst/>
            <a:rect r="r" b="b" t="t" l="l"/>
            <a:pathLst>
              <a:path h="4114800" w="5388429">
                <a:moveTo>
                  <a:pt x="0" y="0"/>
                </a:moveTo>
                <a:lnTo>
                  <a:pt x="5388428" y="0"/>
                </a:lnTo>
                <a:lnTo>
                  <a:pt x="53884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-1433792" y="6172200"/>
            <a:ext cx="5388429" cy="4114800"/>
          </a:xfrm>
          <a:custGeom>
            <a:avLst/>
            <a:gdLst/>
            <a:ahLst/>
            <a:cxnLst/>
            <a:rect r="r" b="b" t="t" l="l"/>
            <a:pathLst>
              <a:path h="4114800" w="5388429">
                <a:moveTo>
                  <a:pt x="0" y="4114800"/>
                </a:moveTo>
                <a:lnTo>
                  <a:pt x="5388428" y="4114800"/>
                </a:lnTo>
                <a:lnTo>
                  <a:pt x="538842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90163" y="1388217"/>
            <a:ext cx="15701790" cy="102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2"/>
              </a:lnSpc>
            </a:pPr>
            <a:r>
              <a:rPr lang="en-US" sz="6593">
                <a:solidFill>
                  <a:srgbClr val="695C4A"/>
                </a:solidFill>
                <a:latin typeface="Brasika"/>
                <a:ea typeface="Brasika"/>
                <a:cs typeface="Brasika"/>
                <a:sym typeface="Brasika"/>
              </a:rPr>
              <a:t>Emotions Trigger Attention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68687" y="2798145"/>
            <a:ext cx="14150627" cy="1489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208"/>
              </a:lnSpc>
            </a:pPr>
            <a:r>
              <a:rPr lang="en-US" sz="3135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Th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ings that 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c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ause </a:t>
            </a:r>
            <a:r>
              <a:rPr lang="en-US" b="true" sz="3135" strike="noStrike" u="none">
                <a:solidFill>
                  <a:srgbClr val="000000"/>
                </a:solidFill>
                <a:latin typeface="Livvic Bold"/>
                <a:ea typeface="Livvic Bold"/>
                <a:cs typeface="Livvic Bold"/>
                <a:sym typeface="Livvic Bold"/>
              </a:rPr>
              <a:t>pleasure, pain, or interest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naturally grab our attention =&gt; This shows that character and interest shape what we pay attention to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40371" y="4879100"/>
            <a:ext cx="15701790" cy="102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2"/>
              </a:lnSpc>
            </a:pPr>
            <a:r>
              <a:rPr lang="en-US" sz="6593">
                <a:solidFill>
                  <a:srgbClr val="695C4A"/>
                </a:solidFill>
                <a:latin typeface="Brasika"/>
                <a:ea typeface="Brasika"/>
                <a:cs typeface="Brasika"/>
                <a:sym typeface="Brasika"/>
              </a:rPr>
              <a:t>Attention Is Rhythmic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90163" y="6230187"/>
            <a:ext cx="14672893" cy="1489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208"/>
              </a:lnSpc>
            </a:pPr>
            <a:r>
              <a:rPr lang="en-US" sz="3135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It 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isn’t steady—it fli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ck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r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s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. W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 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th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in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k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it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'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s continuous, but attention actually comes in </a:t>
            </a:r>
            <a:r>
              <a:rPr lang="en-US" b="true" sz="3135" strike="noStrike" u="none">
                <a:solidFill>
                  <a:srgbClr val="000000"/>
                </a:solidFill>
                <a:latin typeface="Livvic Bold"/>
                <a:ea typeface="Livvic Bold"/>
                <a:cs typeface="Livvic Bold"/>
                <a:sym typeface="Livvic Bold"/>
              </a:rPr>
              <a:t>pulses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61179" y="616949"/>
            <a:ext cx="15287085" cy="804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63"/>
              </a:lnSpc>
            </a:pPr>
            <a:r>
              <a:rPr lang="en-US" sz="5185">
                <a:solidFill>
                  <a:srgbClr val="695C4A"/>
                </a:solidFill>
                <a:latin typeface="Brasika"/>
                <a:ea typeface="Brasika"/>
                <a:cs typeface="Brasika"/>
                <a:sym typeface="Brasika"/>
              </a:rPr>
              <a:t>Physical Changes Support Attention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054420" y="5588817"/>
            <a:ext cx="5665013" cy="6017669"/>
          </a:xfrm>
          <a:custGeom>
            <a:avLst/>
            <a:gdLst/>
            <a:ahLst/>
            <a:cxnLst/>
            <a:rect r="r" b="b" t="t" l="l"/>
            <a:pathLst>
              <a:path h="6017669" w="5665013">
                <a:moveTo>
                  <a:pt x="0" y="0"/>
                </a:moveTo>
                <a:lnTo>
                  <a:pt x="5665013" y="0"/>
                </a:lnTo>
                <a:lnTo>
                  <a:pt x="5665013" y="6017670"/>
                </a:lnTo>
                <a:lnTo>
                  <a:pt x="0" y="60176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51000" y="1767952"/>
            <a:ext cx="14150627" cy="8519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77007" indent="-338503" lvl="1">
              <a:lnSpc>
                <a:spcPts val="6208"/>
              </a:lnSpc>
              <a:buFont typeface="Arial"/>
              <a:buChar char="•"/>
            </a:pPr>
            <a:r>
              <a:rPr lang="en-US" b="true" sz="3135" u="sng">
                <a:solidFill>
                  <a:srgbClr val="000000"/>
                </a:solidFill>
                <a:latin typeface="Livvic Bold"/>
                <a:ea typeface="Livvic Bold"/>
                <a:cs typeface="Livvic Bold"/>
                <a:sym typeface="Livvic Bold"/>
              </a:rPr>
              <a:t>Blood Flow to the Bra</a:t>
            </a:r>
            <a:r>
              <a:rPr lang="en-US" b="true" sz="3135" strike="noStrike" u="sng">
                <a:solidFill>
                  <a:srgbClr val="000000"/>
                </a:solidFill>
                <a:latin typeface="Livvic Bold"/>
                <a:ea typeface="Livvic Bold"/>
                <a:cs typeface="Livvic Bold"/>
                <a:sym typeface="Livvic Bold"/>
              </a:rPr>
              <a:t>in Increases</a:t>
            </a:r>
          </a:p>
          <a:p>
            <a:pPr algn="just" marL="677007" indent="-338503" lvl="1">
              <a:lnSpc>
                <a:spcPts val="6208"/>
              </a:lnSpc>
              <a:buFont typeface="Arial"/>
              <a:buChar char="•"/>
            </a:pP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When you're thinking hard, your brain gets more blood.</a:t>
            </a:r>
          </a:p>
          <a:p>
            <a:pPr algn="just">
              <a:lnSpc>
                <a:spcPts val="6208"/>
              </a:lnSpc>
            </a:pP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      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Example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: Yo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ur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fac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 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m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i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ght tur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n r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ed from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inte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n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s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concentration.</a:t>
            </a:r>
          </a:p>
          <a:p>
            <a:pPr algn="just" marL="677007" indent="-338503" lvl="1">
              <a:lnSpc>
                <a:spcPts val="6208"/>
              </a:lnSpc>
              <a:buFont typeface="Arial"/>
              <a:buChar char="•"/>
            </a:pPr>
            <a:r>
              <a:rPr lang="en-US" b="true" sz="3135" strike="noStrike" u="sng">
                <a:solidFill>
                  <a:srgbClr val="000000"/>
                </a:solidFill>
                <a:latin typeface="Livvic Bold"/>
                <a:ea typeface="Livvic Bold"/>
                <a:cs typeface="Livvic Bold"/>
                <a:sym typeface="Livvic Bold"/>
              </a:rPr>
              <a:t>Breathing Changes</a:t>
            </a:r>
          </a:p>
          <a:p>
            <a:pPr algn="just" marL="677007" indent="-338503" lvl="1">
              <a:lnSpc>
                <a:spcPts val="6208"/>
              </a:lnSpc>
              <a:buFont typeface="Arial"/>
              <a:buChar char="•"/>
            </a:pP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It becomes slower, sometimes you hold your breath.</a:t>
            </a:r>
          </a:p>
          <a:p>
            <a:pPr algn="just">
              <a:lnSpc>
                <a:spcPts val="6208"/>
              </a:lnSpc>
            </a:pP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       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Example: Holding your breath when trying to remember something.</a:t>
            </a:r>
          </a:p>
          <a:p>
            <a:pPr algn="just" marL="677007" indent="-338503" lvl="1">
              <a:lnSpc>
                <a:spcPts val="6208"/>
              </a:lnSpc>
              <a:buFont typeface="Arial"/>
              <a:buChar char="•"/>
            </a:pPr>
            <a:r>
              <a:rPr lang="en-US" b="true" sz="3135" strike="noStrike" u="none">
                <a:solidFill>
                  <a:srgbClr val="000000"/>
                </a:solidFill>
                <a:latin typeface="Livvic Bold"/>
                <a:ea typeface="Livvic Bold"/>
                <a:cs typeface="Livvic Bold"/>
                <a:sym typeface="Livvic Bold"/>
              </a:rPr>
              <a:t>Movements Reflect Attention</a:t>
            </a:r>
          </a:p>
          <a:p>
            <a:pPr algn="just" marL="677007" indent="-338503" lvl="1">
              <a:lnSpc>
                <a:spcPts val="6208"/>
              </a:lnSpc>
              <a:buFont typeface="Arial"/>
              <a:buChar char="•"/>
            </a:pP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Expressions change—eyes widen, eyebrows rise.</a:t>
            </a:r>
          </a:p>
          <a:p>
            <a:pPr algn="just">
              <a:lnSpc>
                <a:spcPts val="6208"/>
              </a:lnSpc>
            </a:pP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   </a:t>
            </a:r>
            <a:r>
              <a:rPr lang="en-US" sz="3135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Example: Kids pout their lips when they’re really focused, which may come from the early need to focus on feeding as infants.</a:t>
            </a:r>
          </a:p>
          <a:p>
            <a:pPr algn="just" marL="0" indent="0" lvl="0">
              <a:lnSpc>
                <a:spcPts val="6208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0" y="9118283"/>
            <a:ext cx="12334424" cy="0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H="true">
            <a:off x="6074299" y="1187768"/>
            <a:ext cx="12213701" cy="0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260422" y="5588875"/>
            <a:ext cx="0" cy="4698125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7027578" y="0"/>
            <a:ext cx="0" cy="4698125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4333364" y="0"/>
            <a:ext cx="5388429" cy="4114800"/>
          </a:xfrm>
          <a:custGeom>
            <a:avLst/>
            <a:gdLst/>
            <a:ahLst/>
            <a:cxnLst/>
            <a:rect r="r" b="b" t="t" l="l"/>
            <a:pathLst>
              <a:path h="4114800" w="5388429">
                <a:moveTo>
                  <a:pt x="0" y="0"/>
                </a:moveTo>
                <a:lnTo>
                  <a:pt x="5388428" y="0"/>
                </a:lnTo>
                <a:lnTo>
                  <a:pt x="53884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-1433792" y="6172200"/>
            <a:ext cx="5388429" cy="4114800"/>
          </a:xfrm>
          <a:custGeom>
            <a:avLst/>
            <a:gdLst/>
            <a:ahLst/>
            <a:cxnLst/>
            <a:rect r="r" b="b" t="t" l="l"/>
            <a:pathLst>
              <a:path h="4114800" w="5388429">
                <a:moveTo>
                  <a:pt x="0" y="4114800"/>
                </a:moveTo>
                <a:lnTo>
                  <a:pt x="5388428" y="4114800"/>
                </a:lnTo>
                <a:lnTo>
                  <a:pt x="538842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052550" y="3762105"/>
            <a:ext cx="14182900" cy="267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81"/>
              </a:lnSpc>
            </a:pPr>
            <a:r>
              <a:rPr lang="en-US" sz="17027">
                <a:solidFill>
                  <a:srgbClr val="695C4A"/>
                </a:solidFill>
                <a:latin typeface="Brasika"/>
                <a:ea typeface="Brasika"/>
                <a:cs typeface="Brasika"/>
                <a:sym typeface="Brasika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659323" y="9552818"/>
            <a:ext cx="8381617" cy="296750"/>
            <a:chOff x="0" y="0"/>
            <a:chExt cx="2207504" cy="781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7504" cy="78156"/>
            </a:xfrm>
            <a:custGeom>
              <a:avLst/>
              <a:gdLst/>
              <a:ahLst/>
              <a:cxnLst/>
              <a:rect r="r" b="b" t="t" l="l"/>
              <a:pathLst>
                <a:path h="78156" w="2207504">
                  <a:moveTo>
                    <a:pt x="1103752" y="0"/>
                  </a:moveTo>
                  <a:cubicBezTo>
                    <a:pt x="494167" y="0"/>
                    <a:pt x="0" y="17496"/>
                    <a:pt x="0" y="39078"/>
                  </a:cubicBezTo>
                  <a:cubicBezTo>
                    <a:pt x="0" y="60661"/>
                    <a:pt x="494167" y="78156"/>
                    <a:pt x="1103752" y="78156"/>
                  </a:cubicBezTo>
                  <a:cubicBezTo>
                    <a:pt x="1713337" y="78156"/>
                    <a:pt x="2207504" y="60661"/>
                    <a:pt x="2207504" y="39078"/>
                  </a:cubicBezTo>
                  <a:cubicBezTo>
                    <a:pt x="2207504" y="17496"/>
                    <a:pt x="1713337" y="0"/>
                    <a:pt x="1103752" y="0"/>
                  </a:cubicBezTo>
                  <a:close/>
                </a:path>
              </a:pathLst>
            </a:custGeom>
            <a:solidFill>
              <a:srgbClr val="695C4A">
                <a:alpha val="27843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206954" y="-40298"/>
              <a:ext cx="1793597" cy="1111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33364" y="-25840"/>
            <a:ext cx="5388429" cy="4114800"/>
          </a:xfrm>
          <a:custGeom>
            <a:avLst/>
            <a:gdLst/>
            <a:ahLst/>
            <a:cxnLst/>
            <a:rect r="r" b="b" t="t" l="l"/>
            <a:pathLst>
              <a:path h="4114800" w="5388429">
                <a:moveTo>
                  <a:pt x="0" y="0"/>
                </a:moveTo>
                <a:lnTo>
                  <a:pt x="5388428" y="0"/>
                </a:lnTo>
                <a:lnTo>
                  <a:pt x="53884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144000" y="1295896"/>
            <a:ext cx="5386707" cy="7192478"/>
          </a:xfrm>
          <a:custGeom>
            <a:avLst/>
            <a:gdLst/>
            <a:ahLst/>
            <a:cxnLst/>
            <a:rect r="r" b="b" t="t" l="l"/>
            <a:pathLst>
              <a:path h="7192478" w="5386707">
                <a:moveTo>
                  <a:pt x="0" y="0"/>
                </a:moveTo>
                <a:lnTo>
                  <a:pt x="5386707" y="0"/>
                </a:lnTo>
                <a:lnTo>
                  <a:pt x="5386707" y="7192477"/>
                </a:lnTo>
                <a:lnTo>
                  <a:pt x="0" y="71924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33686" y="4004822"/>
            <a:ext cx="9225638" cy="1765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01872" indent="-400936" lvl="1">
              <a:lnSpc>
                <a:spcPts val="7353"/>
              </a:lnSpc>
              <a:buFont typeface="Arial"/>
              <a:buChar char="•"/>
            </a:pPr>
            <a:r>
              <a:rPr lang="en-US" sz="3714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hold your attention </a:t>
            </a:r>
          </a:p>
          <a:p>
            <a:pPr algn="just" marL="801872" indent="-400936" lvl="1">
              <a:lnSpc>
                <a:spcPts val="7353"/>
              </a:lnSpc>
              <a:buFont typeface="Arial"/>
              <a:buChar char="•"/>
            </a:pPr>
            <a:r>
              <a:rPr lang="en-US" sz="3714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short-form attention span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15311" y="-1276484"/>
            <a:ext cx="16841122" cy="14973289"/>
          </a:xfrm>
          <a:custGeom>
            <a:avLst/>
            <a:gdLst/>
            <a:ahLst/>
            <a:cxnLst/>
            <a:rect r="r" b="b" t="t" l="l"/>
            <a:pathLst>
              <a:path h="14973289" w="16841122">
                <a:moveTo>
                  <a:pt x="0" y="0"/>
                </a:moveTo>
                <a:lnTo>
                  <a:pt x="16841122" y="0"/>
                </a:lnTo>
                <a:lnTo>
                  <a:pt x="16841122" y="14973289"/>
                </a:lnTo>
                <a:lnTo>
                  <a:pt x="0" y="14973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3" id="3"/>
          <p:cNvSpPr/>
          <p:nvPr/>
        </p:nvSpPr>
        <p:spPr>
          <a:xfrm>
            <a:off x="9144000" y="9073924"/>
            <a:ext cx="8442843" cy="0"/>
          </a:xfrm>
          <a:prstGeom prst="line">
            <a:avLst/>
          </a:prstGeom>
          <a:ln cap="flat" w="38100">
            <a:solidFill>
              <a:srgbClr val="695C4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530653" y="1624543"/>
            <a:ext cx="8076796" cy="140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58"/>
              </a:lnSpc>
            </a:pPr>
            <a:r>
              <a:rPr lang="en-US" sz="9007">
                <a:solidFill>
                  <a:srgbClr val="695C4A"/>
                </a:solidFill>
                <a:latin typeface="Brasika"/>
                <a:ea typeface="Brasika"/>
                <a:cs typeface="Brasika"/>
                <a:sym typeface="Brasika"/>
              </a:rPr>
              <a:t>Psychology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79677" y="3357339"/>
            <a:ext cx="7578749" cy="5716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54607" indent="-277303" lvl="1">
              <a:lnSpc>
                <a:spcPts val="5086"/>
              </a:lnSpc>
              <a:buFont typeface="Arial"/>
              <a:buChar char="•"/>
            </a:pPr>
            <a:r>
              <a:rPr lang="en-US" sz="2568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Late 19th century: Psychology breaks from philosophy</a:t>
            </a:r>
          </a:p>
          <a:p>
            <a:pPr algn="just" marL="554607" indent="-277303" lvl="1">
              <a:lnSpc>
                <a:spcPts val="5086"/>
              </a:lnSpc>
              <a:buFont typeface="Arial"/>
              <a:buChar char="•"/>
            </a:pPr>
            <a:r>
              <a:rPr lang="en-US" sz="2568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Wilhelm Wundt: First experimental lab (1879, Leipzig)</a:t>
            </a:r>
          </a:p>
          <a:p>
            <a:pPr algn="just" marL="554607" indent="-277303" lvl="1">
              <a:lnSpc>
                <a:spcPts val="5086"/>
              </a:lnSpc>
              <a:buFont typeface="Arial"/>
              <a:buChar char="•"/>
            </a:pPr>
            <a:r>
              <a:rPr lang="en-US" sz="2568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Used introspection to study conscious processes</a:t>
            </a:r>
          </a:p>
          <a:p>
            <a:pPr algn="just" marL="554607" indent="-277303" lvl="1">
              <a:lnSpc>
                <a:spcPts val="5086"/>
              </a:lnSpc>
              <a:buFont typeface="Arial"/>
              <a:buChar char="•"/>
            </a:pPr>
            <a:r>
              <a:rPr lang="en-US" sz="2568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Psychology becomes a scientific discipline</a:t>
            </a:r>
          </a:p>
          <a:p>
            <a:pPr algn="just" marL="554607" indent="-277303" lvl="1">
              <a:lnSpc>
                <a:spcPts val="5086"/>
              </a:lnSpc>
              <a:buFont typeface="Arial"/>
              <a:buChar char="•"/>
            </a:pPr>
            <a:r>
              <a:rPr lang="en-US" sz="2568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Applied scientific method to the mind</a:t>
            </a:r>
          </a:p>
          <a:p>
            <a:pPr algn="just" marL="0" indent="0" lvl="0">
              <a:lnSpc>
                <a:spcPts val="5086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471543" y="3701671"/>
            <a:ext cx="8115300" cy="4692119"/>
          </a:xfrm>
          <a:custGeom>
            <a:avLst/>
            <a:gdLst/>
            <a:ahLst/>
            <a:cxnLst/>
            <a:rect r="r" b="b" t="t" l="l"/>
            <a:pathLst>
              <a:path h="4692119" w="8115300">
                <a:moveTo>
                  <a:pt x="0" y="0"/>
                </a:moveTo>
                <a:lnTo>
                  <a:pt x="8115300" y="0"/>
                </a:lnTo>
                <a:lnTo>
                  <a:pt x="8115300" y="4692119"/>
                </a:lnTo>
                <a:lnTo>
                  <a:pt x="0" y="46921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100000">
            <a:off x="10079440" y="3207230"/>
            <a:ext cx="14359719" cy="12767096"/>
          </a:xfrm>
          <a:custGeom>
            <a:avLst/>
            <a:gdLst/>
            <a:ahLst/>
            <a:cxnLst/>
            <a:rect r="r" b="b" t="t" l="l"/>
            <a:pathLst>
              <a:path h="12767096" w="14359719">
                <a:moveTo>
                  <a:pt x="0" y="0"/>
                </a:moveTo>
                <a:lnTo>
                  <a:pt x="14359720" y="0"/>
                </a:lnTo>
                <a:lnTo>
                  <a:pt x="14359720" y="12767096"/>
                </a:lnTo>
                <a:lnTo>
                  <a:pt x="0" y="12767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H="true">
            <a:off x="0" y="1187768"/>
            <a:ext cx="11688724" cy="0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972567" y="1640658"/>
            <a:ext cx="1114417" cy="1114417"/>
          </a:xfrm>
          <a:custGeom>
            <a:avLst/>
            <a:gdLst/>
            <a:ahLst/>
            <a:cxnLst/>
            <a:rect r="r" b="b" t="t" l="l"/>
            <a:pathLst>
              <a:path h="1114417" w="1114417">
                <a:moveTo>
                  <a:pt x="0" y="0"/>
                </a:moveTo>
                <a:lnTo>
                  <a:pt x="1114416" y="0"/>
                </a:lnTo>
                <a:lnTo>
                  <a:pt x="1114416" y="1114417"/>
                </a:lnTo>
                <a:lnTo>
                  <a:pt x="0" y="1114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91241" y="2642964"/>
            <a:ext cx="557208" cy="557208"/>
          </a:xfrm>
          <a:custGeom>
            <a:avLst/>
            <a:gdLst/>
            <a:ahLst/>
            <a:cxnLst/>
            <a:rect r="r" b="b" t="t" l="l"/>
            <a:pathLst>
              <a:path h="557208" w="557208">
                <a:moveTo>
                  <a:pt x="0" y="0"/>
                </a:moveTo>
                <a:lnTo>
                  <a:pt x="557208" y="0"/>
                </a:lnTo>
                <a:lnTo>
                  <a:pt x="557208" y="557208"/>
                </a:lnTo>
                <a:lnTo>
                  <a:pt x="0" y="557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78864" y="1920802"/>
            <a:ext cx="6690981" cy="140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58"/>
              </a:lnSpc>
            </a:pPr>
            <a:r>
              <a:rPr lang="en-US" sz="9007">
                <a:solidFill>
                  <a:srgbClr val="695C4A"/>
                </a:solidFill>
                <a:latin typeface="Brasika"/>
                <a:ea typeface="Brasika"/>
                <a:cs typeface="Brasika"/>
                <a:sym typeface="Brasika"/>
              </a:rPr>
              <a:t>Attention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6944" y="3945785"/>
            <a:ext cx="8840983" cy="4904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13834" indent="-306917" lvl="1">
              <a:lnSpc>
                <a:spcPts val="5629"/>
              </a:lnSpc>
              <a:buFont typeface="Arial"/>
              <a:buChar char="•"/>
            </a:pPr>
            <a:r>
              <a:rPr lang="en-US" sz="2843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Attenti</a:t>
            </a:r>
            <a:r>
              <a:rPr lang="en-US" sz="2843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on is the mental process of selectively concentrating on specific information while ignoring other stimuli.</a:t>
            </a:r>
          </a:p>
          <a:p>
            <a:pPr algn="just" marL="613834" indent="-306917" lvl="1">
              <a:lnSpc>
                <a:spcPts val="5629"/>
              </a:lnSpc>
              <a:buFont typeface="Arial"/>
              <a:buChar char="•"/>
            </a:pPr>
            <a:r>
              <a:rPr lang="en-US" sz="2843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It is a foundational concept in cognitive psychology, influencing perception, memory, learning, and consciousness.</a:t>
            </a:r>
          </a:p>
          <a:p>
            <a:pPr algn="just" marL="0" indent="0" lvl="0">
              <a:lnSpc>
                <a:spcPts val="5629"/>
              </a:lnSpc>
            </a:pPr>
          </a:p>
        </p:txBody>
      </p:sp>
      <p:sp>
        <p:nvSpPr>
          <p:cNvPr name="AutoShape 8" id="8"/>
          <p:cNvSpPr/>
          <p:nvPr/>
        </p:nvSpPr>
        <p:spPr>
          <a:xfrm flipH="true" flipV="true">
            <a:off x="1307904" y="0"/>
            <a:ext cx="0" cy="2197866"/>
          </a:xfrm>
          <a:prstGeom prst="line">
            <a:avLst/>
          </a:prstGeom>
          <a:ln cap="flat" w="38100">
            <a:solidFill>
              <a:srgbClr val="8275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036944" y="916808"/>
            <a:ext cx="541920" cy="541920"/>
          </a:xfrm>
          <a:custGeom>
            <a:avLst/>
            <a:gdLst/>
            <a:ahLst/>
            <a:cxnLst/>
            <a:rect r="r" b="b" t="t" l="l"/>
            <a:pathLst>
              <a:path h="541920" w="541920">
                <a:moveTo>
                  <a:pt x="0" y="0"/>
                </a:moveTo>
                <a:lnTo>
                  <a:pt x="541920" y="0"/>
                </a:lnTo>
                <a:lnTo>
                  <a:pt x="541920" y="541919"/>
                </a:lnTo>
                <a:lnTo>
                  <a:pt x="0" y="5419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163789" y="3327027"/>
            <a:ext cx="7778119" cy="6038649"/>
          </a:xfrm>
          <a:custGeom>
            <a:avLst/>
            <a:gdLst/>
            <a:ahLst/>
            <a:cxnLst/>
            <a:rect r="r" b="b" t="t" l="l"/>
            <a:pathLst>
              <a:path h="6038649" w="7778119">
                <a:moveTo>
                  <a:pt x="0" y="0"/>
                </a:moveTo>
                <a:lnTo>
                  <a:pt x="7778119" y="0"/>
                </a:lnTo>
                <a:lnTo>
                  <a:pt x="7778119" y="6038648"/>
                </a:lnTo>
                <a:lnTo>
                  <a:pt x="0" y="6038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852131">
            <a:off x="-9189887" y="362614"/>
            <a:ext cx="18930865" cy="18758766"/>
          </a:xfrm>
          <a:custGeom>
            <a:avLst/>
            <a:gdLst/>
            <a:ahLst/>
            <a:cxnLst/>
            <a:rect r="r" b="b" t="t" l="l"/>
            <a:pathLst>
              <a:path h="18758766" w="18930865">
                <a:moveTo>
                  <a:pt x="0" y="0"/>
                </a:moveTo>
                <a:lnTo>
                  <a:pt x="18930865" y="0"/>
                </a:lnTo>
                <a:lnTo>
                  <a:pt x="18930865" y="18758766"/>
                </a:lnTo>
                <a:lnTo>
                  <a:pt x="0" y="18758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768832" y="798580"/>
            <a:ext cx="8180586" cy="8689841"/>
          </a:xfrm>
          <a:custGeom>
            <a:avLst/>
            <a:gdLst/>
            <a:ahLst/>
            <a:cxnLst/>
            <a:rect r="r" b="b" t="t" l="l"/>
            <a:pathLst>
              <a:path h="8689841" w="8180586">
                <a:moveTo>
                  <a:pt x="0" y="0"/>
                </a:moveTo>
                <a:lnTo>
                  <a:pt x="8180586" y="0"/>
                </a:lnTo>
                <a:lnTo>
                  <a:pt x="8180586" y="8689840"/>
                </a:lnTo>
                <a:lnTo>
                  <a:pt x="0" y="8689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404091" y="2299325"/>
            <a:ext cx="1208267" cy="1133574"/>
          </a:xfrm>
          <a:custGeom>
            <a:avLst/>
            <a:gdLst/>
            <a:ahLst/>
            <a:cxnLst/>
            <a:rect r="r" b="b" t="t" l="l"/>
            <a:pathLst>
              <a:path h="1133574" w="1208267">
                <a:moveTo>
                  <a:pt x="0" y="0"/>
                </a:moveTo>
                <a:lnTo>
                  <a:pt x="1208267" y="0"/>
                </a:lnTo>
                <a:lnTo>
                  <a:pt x="1208267" y="1133574"/>
                </a:lnTo>
                <a:lnTo>
                  <a:pt x="0" y="1133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1123" y="4761931"/>
            <a:ext cx="11617709" cy="2540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945"/>
              </a:lnSpc>
            </a:pPr>
            <a:r>
              <a:rPr lang="en-US" sz="3507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"A</a:t>
            </a:r>
            <a:r>
              <a:rPr lang="en-US" sz="3507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wealth of information creates a poverty of attention."</a:t>
            </a:r>
          </a:p>
          <a:p>
            <a:pPr algn="just" marL="0" indent="0" lvl="0">
              <a:lnSpc>
                <a:spcPts val="6945"/>
              </a:lnSpc>
            </a:pPr>
            <a:r>
              <a:rPr lang="en-US" sz="3507" strike="noStrike" u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                                  "Attention Economy" (Herbert A. Simon)</a:t>
            </a:r>
          </a:p>
          <a:p>
            <a:pPr algn="just" marL="0" indent="0" lvl="0">
              <a:lnSpc>
                <a:spcPts val="6945"/>
              </a:lnSpc>
            </a:pPr>
          </a:p>
        </p:txBody>
      </p:sp>
      <p:sp>
        <p:nvSpPr>
          <p:cNvPr name="AutoShape 6" id="6"/>
          <p:cNvSpPr/>
          <p:nvPr/>
        </p:nvSpPr>
        <p:spPr>
          <a:xfrm>
            <a:off x="2059612" y="4310011"/>
            <a:ext cx="3974306" cy="0"/>
          </a:xfrm>
          <a:prstGeom prst="line">
            <a:avLst/>
          </a:prstGeom>
          <a:ln cap="flat" w="38100">
            <a:solidFill>
              <a:srgbClr val="A69C8E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292470" y="4256405"/>
            <a:ext cx="34796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281690" y="4256405"/>
            <a:ext cx="34796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78380" y="518485"/>
            <a:ext cx="16680920" cy="925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9"/>
              </a:lnSpc>
            </a:pPr>
            <a:r>
              <a:rPr lang="en-US" sz="54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BC D S G J E D J S  P F L G F N D N K L M B D G K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44024" y="8333119"/>
            <a:ext cx="16851993" cy="925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9"/>
              </a:lnSpc>
            </a:pPr>
            <a:r>
              <a:rPr lang="en-US" sz="54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B C D S G J E D J S  P F L G F N D N K L M B D G K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78380" y="6473681"/>
            <a:ext cx="16680920" cy="925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9"/>
              </a:lnSpc>
            </a:pPr>
            <a:r>
              <a:rPr lang="en-US" sz="54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BC D S G J E D J S  P F L G F N D N K L M B D G K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12940" y="1610235"/>
            <a:ext cx="16541296" cy="8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57"/>
              </a:lnSpc>
            </a:pPr>
            <a:r>
              <a:rPr lang="en-US" sz="475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 P H  T P  F H D  E Y E Q K F L D  D W S L B D U E D Y X H 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8380" y="7484586"/>
            <a:ext cx="16541296" cy="8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57"/>
              </a:lnSpc>
            </a:pPr>
            <a:r>
              <a:rPr lang="en-US" sz="475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 P H  T P  F H D  E Y E Q K F L D  D W S L B D U E D Y X H 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12940" y="5575300"/>
            <a:ext cx="16541296" cy="8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57"/>
              </a:lnSpc>
            </a:pPr>
            <a:r>
              <a:rPr lang="en-US" sz="475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 P H  T P  F H D  E Y E Q K F L D  D W S L B D U E D Y X H 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0" y="2579936"/>
            <a:ext cx="17259300" cy="927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22"/>
              </a:lnSpc>
            </a:pPr>
            <a:r>
              <a:rPr lang="en-US" sz="54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 O P N G K P T R B D W S K L F U P F D J P H O T O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-3077270" y="3630493"/>
            <a:ext cx="13385736" cy="924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8"/>
              </a:lnSpc>
            </a:pPr>
            <a:r>
              <a:rPr lang="en-US" sz="549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 H O R D H K F R D 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70020" y="3632896"/>
            <a:ext cx="9763419" cy="953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60"/>
              </a:lnSpc>
            </a:pPr>
            <a:r>
              <a:rPr lang="en-US" sz="561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 D S</a:t>
            </a:r>
            <a:r>
              <a:rPr lang="en-US" sz="561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 W T I P F D S A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-979830" y="4584057"/>
            <a:ext cx="9763419" cy="953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60"/>
              </a:lnSpc>
            </a:pPr>
            <a:r>
              <a:rPr lang="en-US" sz="561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 D S</a:t>
            </a:r>
            <a:r>
              <a:rPr lang="en-US" sz="561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 W T I P F D S 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846606" y="4633380"/>
            <a:ext cx="13385736" cy="924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8"/>
              </a:lnSpc>
            </a:pPr>
            <a:r>
              <a:rPr lang="en-US" sz="549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 H O R D H K F R D 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292470" y="4256405"/>
            <a:ext cx="34796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8685" y="2902196"/>
            <a:ext cx="10141523" cy="6165285"/>
            <a:chOff x="0" y="0"/>
            <a:chExt cx="2671018" cy="16237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1019" cy="1623779"/>
            </a:xfrm>
            <a:custGeom>
              <a:avLst/>
              <a:gdLst/>
              <a:ahLst/>
              <a:cxnLst/>
              <a:rect r="r" b="b" t="t" l="l"/>
              <a:pathLst>
                <a:path h="1623779" w="2671019">
                  <a:moveTo>
                    <a:pt x="76339" y="0"/>
                  </a:moveTo>
                  <a:lnTo>
                    <a:pt x="2594680" y="0"/>
                  </a:lnTo>
                  <a:cubicBezTo>
                    <a:pt x="2614926" y="0"/>
                    <a:pt x="2634343" y="8043"/>
                    <a:pt x="2648659" y="22359"/>
                  </a:cubicBezTo>
                  <a:cubicBezTo>
                    <a:pt x="2662976" y="36675"/>
                    <a:pt x="2671019" y="56093"/>
                    <a:pt x="2671019" y="76339"/>
                  </a:cubicBezTo>
                  <a:lnTo>
                    <a:pt x="2671019" y="1547440"/>
                  </a:lnTo>
                  <a:cubicBezTo>
                    <a:pt x="2671019" y="1567686"/>
                    <a:pt x="2662976" y="1587103"/>
                    <a:pt x="2648659" y="1601420"/>
                  </a:cubicBezTo>
                  <a:cubicBezTo>
                    <a:pt x="2634343" y="1615736"/>
                    <a:pt x="2614926" y="1623779"/>
                    <a:pt x="2594680" y="1623779"/>
                  </a:cubicBezTo>
                  <a:lnTo>
                    <a:pt x="76339" y="1623779"/>
                  </a:lnTo>
                  <a:cubicBezTo>
                    <a:pt x="56093" y="1623779"/>
                    <a:pt x="36675" y="1615736"/>
                    <a:pt x="22359" y="1601420"/>
                  </a:cubicBezTo>
                  <a:cubicBezTo>
                    <a:pt x="8043" y="1587103"/>
                    <a:pt x="0" y="1567686"/>
                    <a:pt x="0" y="1547440"/>
                  </a:cubicBezTo>
                  <a:lnTo>
                    <a:pt x="0" y="76339"/>
                  </a:lnTo>
                  <a:cubicBezTo>
                    <a:pt x="0" y="56093"/>
                    <a:pt x="8043" y="36675"/>
                    <a:pt x="22359" y="22359"/>
                  </a:cubicBezTo>
                  <a:cubicBezTo>
                    <a:pt x="36675" y="8043"/>
                    <a:pt x="56093" y="0"/>
                    <a:pt x="76339" y="0"/>
                  </a:cubicBezTo>
                  <a:close/>
                </a:path>
              </a:pathLst>
            </a:custGeom>
            <a:solidFill>
              <a:srgbClr val="A69C8E">
                <a:alpha val="11765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671018" cy="16714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-884346" y="9239250"/>
            <a:ext cx="8355568" cy="0"/>
          </a:xfrm>
          <a:prstGeom prst="line">
            <a:avLst/>
          </a:prstGeom>
          <a:ln cap="rnd" w="38100">
            <a:solidFill>
              <a:srgbClr val="695C4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0504178" y="458394"/>
            <a:ext cx="6888720" cy="9154445"/>
          </a:xfrm>
          <a:custGeom>
            <a:avLst/>
            <a:gdLst/>
            <a:ahLst/>
            <a:cxnLst/>
            <a:rect r="r" b="b" t="t" l="l"/>
            <a:pathLst>
              <a:path h="9154445" w="6888720">
                <a:moveTo>
                  <a:pt x="0" y="0"/>
                </a:moveTo>
                <a:lnTo>
                  <a:pt x="6888720" y="0"/>
                </a:lnTo>
                <a:lnTo>
                  <a:pt x="6888720" y="9154445"/>
                </a:lnTo>
                <a:lnTo>
                  <a:pt x="0" y="9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00746" y="818831"/>
            <a:ext cx="8543254" cy="1071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29"/>
              </a:lnSpc>
            </a:pPr>
            <a:r>
              <a:rPr lang="en-US" sz="6808">
                <a:solidFill>
                  <a:srgbClr val="695C4A"/>
                </a:solidFill>
                <a:latin typeface="Brasika"/>
                <a:ea typeface="Brasika"/>
                <a:cs typeface="Brasika"/>
                <a:sym typeface="Brasika"/>
              </a:rPr>
              <a:t>Helmholtz 1894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3656166"/>
            <a:ext cx="9904154" cy="4466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61337" indent="-280669" lvl="1">
              <a:lnSpc>
                <a:spcPts val="5147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Hung Hung a sheet on the wall that had letters written on it</a:t>
            </a:r>
          </a:p>
          <a:p>
            <a:pPr algn="just" marL="561337" indent="-280669" lvl="1">
              <a:lnSpc>
                <a:spcPts val="5147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Used a spark to light up the room temporarily</a:t>
            </a:r>
          </a:p>
          <a:p>
            <a:pPr algn="just" marL="561337" indent="-280669" lvl="1">
              <a:lnSpc>
                <a:spcPts val="5147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He decided ahead of time where he would direct his gaze when the light came on</a:t>
            </a:r>
          </a:p>
          <a:p>
            <a:pPr algn="just" marL="561337" indent="-280669" lvl="1">
              <a:lnSpc>
                <a:spcPts val="5147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He noticed that he could perceive the letters in the attentional spotlight better than those that were outside of it</a:t>
            </a:r>
          </a:p>
          <a:p>
            <a:pPr algn="just">
              <a:lnSpc>
                <a:spcPts val="5147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DAGipGxMD-k</dc:identifier>
  <dcterms:modified xsi:type="dcterms:W3CDTF">2011-08-01T06:04:30Z</dcterms:modified>
  <cp:revision>1</cp:revision>
  <dc:title>alnura_abdyrova</dc:title>
</cp:coreProperties>
</file>