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84" r:id="rId2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4"/>
  </p:normalViewPr>
  <p:slideViewPr>
    <p:cSldViewPr snapToGrid="0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BAC5C-E7F3-DA49-B1F8-C398C1A93004}" type="datetimeFigureOut">
              <a:rPr lang="en-US" smtClean="0"/>
              <a:t>3/27/25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4F148-0B8E-9E4C-8BA3-77F9B1E2D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6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19A492-EA9D-4826-8676-6FB5F54CCEE9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7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7B734-5730-2E56-FEDA-0E22D6305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2EC96-BA03-4613-3D23-FECDFD764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7A74B-EB04-D02A-2CCD-7E3DF3204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49B54-3F91-5348-DE2D-98BD632A8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398F9-83EA-020E-E481-92D07AE3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2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5B2D8-CE71-0298-98EC-0000F566E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8A06DD-3E73-B404-87AF-1BB303C89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391C8-9046-42B6-6733-63793790F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5BF8D-F8B0-402E-1312-F99BDB25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C8625-CE26-7FEE-38D7-D8E07391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4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032B41-2C2D-57AA-D3CD-888CE42A78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FAD128-4458-9530-46A5-9670F8994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45E49-5A35-FC1C-3759-7089EB191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171B-0C23-890A-A8FA-83A61887D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B4DA-A7D1-8725-3710-083AEE9D3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5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C38FA-D3A7-9115-4F5B-041C0A346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9B431-294E-5456-AC4F-ACAFAB01C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57733-DC09-FCAE-D64D-99F787204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ED07DF-EE78-CD1A-0F7D-9973EB6C0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3A3C6-4D2E-955F-806A-7094D3660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3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6B57D-FF68-C44D-8861-30F0740EA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91F5B-5059-400C-A5BF-59A65ADA7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F75E6-9D20-7E10-56E1-F0B43D132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799AC-B897-74C1-AC6D-23F38E28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F41C4D-8556-4E48-EBC9-0BFD4090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D54F4-2EEE-FCDD-E1AC-8CFF6A24D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5EB428-AE94-55C5-E1C0-198D82A93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3EB0E-2A5E-D821-3BCF-B20BB7EAD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40221-DE4D-1BF0-DF0F-98797EA91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DA7F3-3152-2DEB-A395-1CA554C71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F7E34-62D8-A676-6986-E4A1CF152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56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E462C-C721-5E26-9C19-3A59C7E0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BAC94-9166-2F2C-665F-E1BB0DBEA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20316-E8C7-DFFB-2ACF-138F9CC9D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6C5070-4754-A298-A552-756D2BA42B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D7BCC4-059F-78DE-E5EA-5E0C8E113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8D55E-68AD-81D0-4DD5-9ACB9E8B1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896D2F-594C-898D-E383-9C7A4C9C5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7B679E-E365-37EF-37EC-890FF2BC0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2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D8837-CF61-3FD1-5D1D-C45EC5EDC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E982FB-E6C7-5308-7575-23C3B9025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025F5A-7CE3-0751-C762-6208F9BE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545D1-08BA-338C-B3C5-A872D5983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3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591B34-7B75-7E12-571A-F8CB14830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E784EF-C515-D14F-F101-212F4C917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CD4A6A-3F19-3146-B7DE-6881475A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0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FDA50-3C95-3E59-8E62-60608D73C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79299-A44B-68BE-1423-FCD737F7D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2FC0C6-5207-491D-8CE8-7596B47CB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87EC1-16F1-E248-5BCA-C1DE7BB2D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594D-EB14-8145-CC83-3790DF37D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D7ED4-6F98-5F39-F9EB-3A1EB0A7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6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B6ECA-78CC-D816-7EF2-C7A797FCE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5C4191-89B3-5959-3353-391105E1CA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F9453-547F-FA37-A9DE-409D6622A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1E55C-D33D-3D65-DE82-9FFA997D3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83155F-BBC3-865F-C2DB-D26F9343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D5200-E39F-041C-6808-843C40D6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0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7FB97-F1B9-8EC1-6C57-DBE1DEA92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E71CA-CD5D-CCD5-4AD6-FFEE1BA87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540F7B-0EF2-9984-38A7-62E3FA52F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282D8A-188D-704C-8F95-4051E6687B47}" type="datetimeFigureOut">
              <a:rPr lang="en-US" smtClean="0"/>
              <a:t>3/27/25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00A4-257A-A88B-004F-927E7DCDB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653D5-1B19-B0B7-0043-8B8013FDE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E269EA-F893-7848-B0DC-B62BC9D32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0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8AB1BE-B1EF-0046-52AF-6A6E047E9F49}"/>
              </a:ext>
            </a:extLst>
          </p:cNvPr>
          <p:cNvSpPr txBox="1"/>
          <p:nvPr/>
        </p:nvSpPr>
        <p:spPr>
          <a:xfrm>
            <a:off x="4551346" y="3105834"/>
            <a:ext cx="3089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Avenir Book" panose="02000503020000020003" pitchFamily="2" charset="0"/>
              </a:rPr>
              <a:t>Quantification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F2E12B-0AF9-CFCC-EEC5-7E1E90F4077F}"/>
              </a:ext>
            </a:extLst>
          </p:cNvPr>
          <p:cNvSpPr txBox="1"/>
          <p:nvPr/>
        </p:nvSpPr>
        <p:spPr>
          <a:xfrm>
            <a:off x="242745" y="3986221"/>
            <a:ext cx="6060083" cy="2418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2000" b="1" u="sng" dirty="0">
                <a:solidFill>
                  <a:srgbClr val="000000"/>
                </a:solidFill>
                <a:latin typeface="Avenir Book" panose="02000503020000020003" pitchFamily="2" charset="0"/>
              </a:rPr>
              <a:t>Intelligibility preference</a:t>
            </a:r>
          </a:p>
          <a:p>
            <a:pPr>
              <a:lnSpc>
                <a:spcPts val="2600"/>
              </a:lnSpc>
            </a:pPr>
            <a:endParaRPr lang="en-US" sz="2000" dirty="0">
              <a:solidFill>
                <a:srgbClr val="000000"/>
              </a:solidFill>
              <a:latin typeface="Avenir Book" panose="02000503020000020003" pitchFamily="2" charset="0"/>
            </a:endParaRP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000000"/>
                </a:solidFill>
                <a:latin typeface="Avenir Book" panose="02000503020000020003" pitchFamily="2" charset="0"/>
              </a:rPr>
              <a:t>System coherence vs greatest usefulness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000000"/>
                </a:solidFill>
                <a:latin typeface="Avenir Book" panose="02000503020000020003" pitchFamily="2" charset="0"/>
              </a:rPr>
              <a:t>Deduction vs induction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000000"/>
                </a:solidFill>
                <a:latin typeface="Avenir Book" panose="02000503020000020003" pitchFamily="2" charset="0"/>
              </a:rPr>
              <a:t>Rational vs empirical (including history!)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000000"/>
                </a:solidFill>
                <a:latin typeface="Avenir Book" panose="02000503020000020003" pitchFamily="2" charset="0"/>
              </a:rPr>
              <a:t>Determinism (natural laws) vs agency (evolutionary)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000000"/>
                </a:solidFill>
                <a:latin typeface="Avenir Book" panose="02000503020000020003" pitchFamily="2" charset="0"/>
              </a:rPr>
              <a:t>Professional vs reformer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3C2F81-2353-9F9A-ECF5-B8E3C6816FAE}"/>
              </a:ext>
            </a:extLst>
          </p:cNvPr>
          <p:cNvSpPr txBox="1"/>
          <p:nvPr/>
        </p:nvSpPr>
        <p:spPr>
          <a:xfrm>
            <a:off x="242746" y="1325298"/>
            <a:ext cx="1970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venir Book" panose="02000503020000020003" pitchFamily="2" charset="0"/>
              </a:rPr>
              <a:t>Single science of human nature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231E24-7BAB-4CBF-F2AF-F6049A900B78}"/>
              </a:ext>
            </a:extLst>
          </p:cNvPr>
          <p:cNvSpPr txBox="1"/>
          <p:nvPr/>
        </p:nvSpPr>
        <p:spPr>
          <a:xfrm>
            <a:off x="2125108" y="867476"/>
            <a:ext cx="2805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venir Book" panose="02000503020000020003" pitchFamily="2" charset="0"/>
              </a:rPr>
              <a:t>Disciplinary ecology (political economy, sociology, statistics,  anthropology, psychology, demography, natural history, philosophy)</a:t>
            </a:r>
            <a:endParaRPr lang="en-US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7F9827-B53C-FA3A-9FFD-C9B144684424}"/>
              </a:ext>
            </a:extLst>
          </p:cNvPr>
          <p:cNvSpPr txBox="1"/>
          <p:nvPr/>
        </p:nvSpPr>
        <p:spPr>
          <a:xfrm>
            <a:off x="242746" y="242146"/>
            <a:ext cx="3095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latin typeface="Avenir Book" panose="02000503020000020003" pitchFamily="2" charset="0"/>
              </a:rPr>
              <a:t>Social science in general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14724-E683-E6E3-D63A-91E0E8549DCD}"/>
              </a:ext>
            </a:extLst>
          </p:cNvPr>
          <p:cNvSpPr txBox="1"/>
          <p:nvPr/>
        </p:nvSpPr>
        <p:spPr>
          <a:xfrm>
            <a:off x="6177644" y="3986221"/>
            <a:ext cx="60143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Avenir Book" panose="02000503020000020003" pitchFamily="2" charset="0"/>
              </a:rPr>
              <a:t>Modes, analogies, metaphors, tropes</a:t>
            </a:r>
          </a:p>
          <a:p>
            <a:endParaRPr lang="en-US" sz="2000" dirty="0">
              <a:latin typeface="Avenir Book" panose="02000503020000020003" pitchFamily="2" charset="0"/>
            </a:endParaRPr>
          </a:p>
          <a:p>
            <a:r>
              <a:rPr lang="en-US" sz="2000" dirty="0">
                <a:latin typeface="Avenir Book" panose="02000503020000020003" pitchFamily="2" charset="0"/>
              </a:rPr>
              <a:t>Reason vs passion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Subject/object opposed vs subject/object united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Machines vs organisms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Individual vs collective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State of </a:t>
            </a:r>
            <a:r>
              <a:rPr lang="en-US" sz="2000" dirty="0" err="1">
                <a:latin typeface="Avenir Book" panose="02000503020000020003" pitchFamily="2" charset="0"/>
              </a:rPr>
              <a:t>nature+social</a:t>
            </a:r>
            <a:r>
              <a:rPr lang="en-US" sz="2000" dirty="0">
                <a:latin typeface="Avenir Book" panose="02000503020000020003" pitchFamily="2" charset="0"/>
              </a:rPr>
              <a:t> contract vs Society is natural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Apollonian vs Dionysian, masculine vs feminine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86BE5B-AA4E-3AB3-E68B-E092A08E93D1}"/>
              </a:ext>
            </a:extLst>
          </p:cNvPr>
          <p:cNvSpPr txBox="1"/>
          <p:nvPr/>
        </p:nvSpPr>
        <p:spPr>
          <a:xfrm>
            <a:off x="6096001" y="242146"/>
            <a:ext cx="6096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Avenir Book" panose="02000503020000020003" pitchFamily="2" charset="0"/>
              </a:rPr>
              <a:t>Ethos of exactitude</a:t>
            </a:r>
          </a:p>
          <a:p>
            <a:endParaRPr lang="en-US" sz="2000" dirty="0">
              <a:latin typeface="Avenir Book" panose="02000503020000020003" pitchFamily="2" charset="0"/>
            </a:endParaRPr>
          </a:p>
          <a:p>
            <a:r>
              <a:rPr lang="en-US" sz="2000" dirty="0">
                <a:latin typeface="Avenir Book" panose="02000503020000020003" pitchFamily="2" charset="0"/>
              </a:rPr>
              <a:t>Standardization, precision, accuracy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Instruments, methods, networks</a:t>
            </a:r>
          </a:p>
          <a:p>
            <a:r>
              <a:rPr lang="en-US" sz="2000" dirty="0">
                <a:latin typeface="Avenir Book" panose="02000503020000020003" pitchFamily="2" charset="0"/>
              </a:rPr>
              <a:t>“Value” from ethical to numerical</a:t>
            </a:r>
          </a:p>
          <a:p>
            <a:pPr indent="-349200"/>
            <a:r>
              <a:rPr lang="en-US" sz="2000" dirty="0">
                <a:latin typeface="Avenir Book" panose="02000503020000020003" pitchFamily="2" charset="0"/>
              </a:rPr>
              <a:t>Two-way traffic: strategies for managing populations and economies have also helped to define what it means to be scientific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63A974CB-AEAB-FF20-A474-0101390B2536}"/>
              </a:ext>
            </a:extLst>
          </p:cNvPr>
          <p:cNvSpPr/>
          <p:nvPr/>
        </p:nvSpPr>
        <p:spPr>
          <a:xfrm>
            <a:off x="4551346" y="3114245"/>
            <a:ext cx="3089307" cy="637920"/>
          </a:xfrm>
          <a:prstGeom prst="roundRect">
            <a:avLst/>
          </a:prstGeom>
          <a:solidFill>
            <a:srgbClr val="31859C">
              <a:alpha val="5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94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Macintosh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Aptos</vt:lpstr>
      <vt:lpstr>Aptos Display</vt:lpstr>
      <vt:lpstr>Arial</vt:lpstr>
      <vt:lpstr>Avenir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Karl Hall</dc:creator>
  <cp:lastModifiedBy>Karl Hall</cp:lastModifiedBy>
  <cp:revision>1</cp:revision>
  <dcterms:created xsi:type="dcterms:W3CDTF">2025-03-27T21:34:46Z</dcterms:created>
  <dcterms:modified xsi:type="dcterms:W3CDTF">2025-03-27T21:35:42Z</dcterms:modified>
</cp:coreProperties>
</file>