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38" r:id="rId2"/>
    <p:sldId id="343" r:id="rId3"/>
    <p:sldId id="339" r:id="rId4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B8EB2-354F-2249-BA56-BBB07EFC2C8C}" type="datetimeFigureOut">
              <a:rPr lang="en-US" smtClean="0"/>
              <a:t>3/1/25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12B11-45D2-384C-AE5C-2164FEC1E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27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CC254-AE1B-E50C-1BE6-C9C4E3896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7A885D9D-A1BB-2F95-0616-E69DFF931D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0776FF70-675D-9344-2331-2F228267F2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637C2249-D8D1-7D0C-08D0-D3B195E55E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19A492-EA9D-4826-8676-6FB5F54CCEE9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32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CC254-AE1B-E50C-1BE6-C9C4E3896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7A885D9D-A1BB-2F95-0616-E69DFF931D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0776FF70-675D-9344-2331-2F228267F2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637C2249-D8D1-7D0C-08D0-D3B195E55E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19A492-EA9D-4826-8676-6FB5F54CCEE9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69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CC254-AE1B-E50C-1BE6-C9C4E3896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7A885D9D-A1BB-2F95-0616-E69DFF931D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0776FF70-675D-9344-2331-2F228267F2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637C2249-D8D1-7D0C-08D0-D3B195E55E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19A492-EA9D-4826-8676-6FB5F54CCEE9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8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81F5F-BC6D-CC8F-5282-E58AA358E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5A99D9-A57C-BE8A-F4A1-1F73EEB13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87AD7-C221-B21A-D180-09C15AAB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6577C-ECB4-9544-9330-038951C38308}" type="datetimeFigureOut">
              <a:rPr lang="en-US" smtClean="0"/>
              <a:t>3/1/25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CA408-96A3-9BCA-E715-293B1B99F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2C244-F745-BCA1-ABD9-0D81D1F1B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B76E-5E11-6548-8CE1-2E180AD27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8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C3A44-7F46-6E8E-6E75-FAE06083F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86257B-FD14-ADA8-A1D0-FBFF93409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DCF73-EB06-AAC5-8700-37FB12F70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6577C-ECB4-9544-9330-038951C38308}" type="datetimeFigureOut">
              <a:rPr lang="en-US" smtClean="0"/>
              <a:t>3/1/25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60AB1-B09A-5BAE-DBC2-9D9E9AC1C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6C5DE-1E1E-0DE2-BB6B-6364BC9F8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B76E-5E11-6548-8CE1-2E180AD27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9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41F036-2DDF-7FB8-0593-7E7AE05E85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3B64AB-742D-0420-93F3-2ED7237D6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04903-CCA1-74BE-8BA6-592FF6D1A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6577C-ECB4-9544-9330-038951C38308}" type="datetimeFigureOut">
              <a:rPr lang="en-US" smtClean="0"/>
              <a:t>3/1/25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25421-CE10-66C1-9C48-8462D6C43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924D7-E863-E142-C3DF-B0BE004FB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B76E-5E11-6548-8CE1-2E180AD27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2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272B7-959C-B2DA-CBF6-0FF51B4AB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E2DA7-EC9C-460F-2834-0FE3BC038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1146E-3291-4995-8F86-2D053F03A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6577C-ECB4-9544-9330-038951C38308}" type="datetimeFigureOut">
              <a:rPr lang="en-US" smtClean="0"/>
              <a:t>3/1/25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B8088-3158-95E1-7B2C-575C4C45E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E5E80-6430-5091-457C-1AE48941A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B76E-5E11-6548-8CE1-2E180AD27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7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D8899-8CB5-C5D3-DDFE-DDDF97E7F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8791E-D169-6754-B965-30BFEB2DC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30F3C-6756-E405-35C8-A04F6E957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6577C-ECB4-9544-9330-038951C38308}" type="datetimeFigureOut">
              <a:rPr lang="en-US" smtClean="0"/>
              <a:t>3/1/25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5612E-089D-8BEC-4361-D114DDAFA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2EC03-0B08-7FE1-902F-0292C81C5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B76E-5E11-6548-8CE1-2E180AD27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3FA99-9B24-7101-C875-5B9FA29CA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170ED-CB7D-4700-0D82-1072B614A9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298E0-5C27-F30F-7DEC-A54AA264B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F839B-83E2-5281-857B-CE121C3C7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6577C-ECB4-9544-9330-038951C38308}" type="datetimeFigureOut">
              <a:rPr lang="en-US" smtClean="0"/>
              <a:t>3/1/25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AEE6E-352B-6773-8088-332F5C147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E5069-0234-7602-766F-DC5EE1A14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B76E-5E11-6548-8CE1-2E180AD27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45F11-C54A-D4B6-5823-43EE6C28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CDC14-B232-80AA-B1D1-B4D027E4B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737C7-AD26-CEB1-5E01-A365FEEC7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6260F-0D18-EDEC-2302-686C0E85A4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19E979-2D61-4CC4-1669-0B386E3103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2ADC77-4581-414D-C6E5-E508A036F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6577C-ECB4-9544-9330-038951C38308}" type="datetimeFigureOut">
              <a:rPr lang="en-US" smtClean="0"/>
              <a:t>3/1/25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DC50EF-19CC-C3E2-3414-AAFEBABFE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67DCFA-F84E-DC7A-3E72-0EF4FD51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B76E-5E11-6548-8CE1-2E180AD27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07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AEE0B-89BF-0F9A-A00E-7495ACB45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A7902C-055C-4384-BE7E-1E51BBC48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6577C-ECB4-9544-9330-038951C38308}" type="datetimeFigureOut">
              <a:rPr lang="en-US" smtClean="0"/>
              <a:t>3/1/25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09DFCD-C405-8689-F4FB-BB8AB87F5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348C7-5333-249A-5E31-6EB50C48A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B76E-5E11-6548-8CE1-2E180AD27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7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B4F62D-30DA-E0FD-0D6A-411928A09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6577C-ECB4-9544-9330-038951C38308}" type="datetimeFigureOut">
              <a:rPr lang="en-US" smtClean="0"/>
              <a:t>3/1/25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580F26-0689-B8E6-1782-93745D0C3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1AF73-068F-A917-15D0-8E90BA18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B76E-5E11-6548-8CE1-2E180AD27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32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1A30E-1856-3337-C920-DB45FA969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01A69-6279-3EB2-50DA-26B89A969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C79C9C-297B-56AC-4B4E-CBE454531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3B5A0-73B6-F8B6-FACE-6126C78DC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6577C-ECB4-9544-9330-038951C38308}" type="datetimeFigureOut">
              <a:rPr lang="en-US" smtClean="0"/>
              <a:t>3/1/25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C9119-C9D0-E7F7-A15D-F387D1D9A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21FB6-6E73-CC52-ECD4-480F97031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B76E-5E11-6548-8CE1-2E180AD27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33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89260-0CDE-70F3-3111-B43237FF5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BE7527-43DF-9FD1-EEB8-DC4F21E400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CAFF3-E289-3885-5053-BE08CA6A9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BA235-0A07-7532-802D-D4A53686A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6577C-ECB4-9544-9330-038951C38308}" type="datetimeFigureOut">
              <a:rPr lang="en-US" smtClean="0"/>
              <a:t>3/1/25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0F792-62E6-EDBE-6DC2-6D28FC4EA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98B4E1-D6E3-0104-CE27-E1B576ABF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B76E-5E11-6548-8CE1-2E180AD27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3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925AB4-BE31-B7F6-AAA2-4DAB6ECF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14F21-6675-B849-C56B-26B9926EB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04780-19EA-7AB0-C1EB-83C009FE0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96577C-ECB4-9544-9330-038951C38308}" type="datetimeFigureOut">
              <a:rPr lang="en-US" smtClean="0"/>
              <a:t>3/1/25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E5870-0394-914A-90BA-21A040BA0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06963-7B97-4958-D9F7-EB63714DE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30B76E-5E11-6548-8CE1-2E180AD27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7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2F00A-770B-AEC7-B53D-01F63CD54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>
            <a:extLst>
              <a:ext uri="{FF2B5EF4-FFF2-40B4-BE49-F238E27FC236}">
                <a16:creationId xmlns:a16="http://schemas.microsoft.com/office/drawing/2014/main" id="{7D9B7495-E05C-4C60-CEF1-7FA1416C863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"/>
            <a:ext cx="121920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itle 1">
            <a:extLst>
              <a:ext uri="{FF2B5EF4-FFF2-40B4-BE49-F238E27FC236}">
                <a16:creationId xmlns:a16="http://schemas.microsoft.com/office/drawing/2014/main" id="{92B812B8-5828-FFEA-ABDD-35551ADF04EF}"/>
              </a:ext>
            </a:extLst>
          </p:cNvPr>
          <p:cNvSpPr txBox="1">
            <a:spLocks/>
          </p:cNvSpPr>
          <p:nvPr/>
        </p:nvSpPr>
        <p:spPr bwMode="auto">
          <a:xfrm>
            <a:off x="117988" y="274638"/>
            <a:ext cx="11938178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31859C"/>
                </a:solidFill>
                <a:latin typeface="Avenir Book" charset="0"/>
                <a:ea typeface="Avenir Book" charset="0"/>
                <a:cs typeface="Avenir Book" charset="0"/>
              </a:rPr>
              <a:t>Modes of investigation for social science</a:t>
            </a: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4534D3ED-7B7C-D3BC-4FAA-ACA880C56726}"/>
              </a:ext>
            </a:extLst>
          </p:cNvPr>
          <p:cNvSpPr txBox="1"/>
          <p:nvPr/>
        </p:nvSpPr>
        <p:spPr>
          <a:xfrm>
            <a:off x="1491343" y="3086997"/>
            <a:ext cx="9644743" cy="1674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</a:rPr>
              <a:t>1) As “application” of natural science; reductionist</a:t>
            </a:r>
          </a:p>
          <a:p>
            <a:pPr>
              <a:lnSpc>
                <a:spcPts val="2600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pPr>
              <a:lnSpc>
                <a:spcPts val="26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</a:rPr>
              <a:t>2) Autonomous within a world of disciplines; anti-reductionist (Comte)</a:t>
            </a:r>
          </a:p>
          <a:p>
            <a:pPr>
              <a:lnSpc>
                <a:spcPts val="2600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pPr>
              <a:lnSpc>
                <a:spcPts val="26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</a:rPr>
              <a:t>3) Critique of both naturalistic modes (postmodern?) </a:t>
            </a:r>
          </a:p>
        </p:txBody>
      </p:sp>
    </p:spTree>
    <p:extLst>
      <p:ext uri="{BB962C8B-B14F-4D97-AF65-F5344CB8AC3E}">
        <p14:creationId xmlns:p14="http://schemas.microsoft.com/office/powerpoint/2010/main" val="3940627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2F00A-770B-AEC7-B53D-01F63CD54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>
            <a:extLst>
              <a:ext uri="{FF2B5EF4-FFF2-40B4-BE49-F238E27FC236}">
                <a16:creationId xmlns:a16="http://schemas.microsoft.com/office/drawing/2014/main" id="{7D9B7495-E05C-4C60-CEF1-7FA1416C863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"/>
            <a:ext cx="121920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itle 1">
            <a:extLst>
              <a:ext uri="{FF2B5EF4-FFF2-40B4-BE49-F238E27FC236}">
                <a16:creationId xmlns:a16="http://schemas.microsoft.com/office/drawing/2014/main" id="{92B812B8-5828-FFEA-ABDD-35551ADF04EF}"/>
              </a:ext>
            </a:extLst>
          </p:cNvPr>
          <p:cNvSpPr txBox="1">
            <a:spLocks/>
          </p:cNvSpPr>
          <p:nvPr/>
        </p:nvSpPr>
        <p:spPr bwMode="auto">
          <a:xfrm>
            <a:off x="117988" y="274638"/>
            <a:ext cx="11938178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31859C"/>
                </a:solidFill>
                <a:latin typeface="Avenir Book" charset="0"/>
                <a:ea typeface="Avenir Book" charset="0"/>
                <a:cs typeface="Avenir Book" charset="0"/>
              </a:rPr>
              <a:t>Modes of investigation for history</a:t>
            </a: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4534D3ED-7B7C-D3BC-4FAA-ACA880C56726}"/>
              </a:ext>
            </a:extLst>
          </p:cNvPr>
          <p:cNvSpPr txBox="1"/>
          <p:nvPr/>
        </p:nvSpPr>
        <p:spPr>
          <a:xfrm>
            <a:off x="1491343" y="3086997"/>
            <a:ext cx="9644743" cy="1674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</a:rPr>
              <a:t>1) As “application” of natural science; reductionist</a:t>
            </a:r>
          </a:p>
          <a:p>
            <a:pPr>
              <a:lnSpc>
                <a:spcPts val="2600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pPr>
              <a:lnSpc>
                <a:spcPts val="26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</a:rPr>
              <a:t>2) Autonomous within a world of social science disciplines</a:t>
            </a:r>
          </a:p>
          <a:p>
            <a:pPr>
              <a:lnSpc>
                <a:spcPts val="2600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pPr>
              <a:lnSpc>
                <a:spcPts val="26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</a:rPr>
              <a:t>3) Humanist critique of both naturalistic modes </a:t>
            </a:r>
          </a:p>
        </p:txBody>
      </p:sp>
    </p:spTree>
    <p:extLst>
      <p:ext uri="{BB962C8B-B14F-4D97-AF65-F5344CB8AC3E}">
        <p14:creationId xmlns:p14="http://schemas.microsoft.com/office/powerpoint/2010/main" val="82626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2F00A-770B-AEC7-B53D-01F63CD54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>
            <a:extLst>
              <a:ext uri="{FF2B5EF4-FFF2-40B4-BE49-F238E27FC236}">
                <a16:creationId xmlns:a16="http://schemas.microsoft.com/office/drawing/2014/main" id="{7D9B7495-E05C-4C60-CEF1-7FA1416C863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"/>
            <a:ext cx="121920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itle 1">
            <a:extLst>
              <a:ext uri="{FF2B5EF4-FFF2-40B4-BE49-F238E27FC236}">
                <a16:creationId xmlns:a16="http://schemas.microsoft.com/office/drawing/2014/main" id="{92B812B8-5828-FFEA-ABDD-35551ADF04EF}"/>
              </a:ext>
            </a:extLst>
          </p:cNvPr>
          <p:cNvSpPr txBox="1">
            <a:spLocks/>
          </p:cNvSpPr>
          <p:nvPr/>
        </p:nvSpPr>
        <p:spPr bwMode="auto">
          <a:xfrm>
            <a:off x="117988" y="274638"/>
            <a:ext cx="11938178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31859C"/>
                </a:solidFill>
                <a:latin typeface="Avenir Book" charset="0"/>
                <a:ea typeface="Avenir Book" charset="0"/>
                <a:cs typeface="Avenir Book" charset="0"/>
              </a:rPr>
              <a:t>Modes of historicism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4EB274-CB94-6EAA-49A3-3424F06B1DE4}"/>
              </a:ext>
            </a:extLst>
          </p:cNvPr>
          <p:cNvSpPr txBox="1"/>
          <p:nvPr/>
        </p:nvSpPr>
        <p:spPr>
          <a:xfrm>
            <a:off x="359229" y="1693286"/>
            <a:ext cx="11495314" cy="4401205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arenR"/>
            </a:pPr>
            <a:r>
              <a:rPr lang="en-US" sz="2400" dirty="0">
                <a:latin typeface="Avenir Book" panose="02000503020000020003" pitchFamily="2" charset="0"/>
              </a:rPr>
              <a:t>Philosophical: The external world and our senses are subject to localized change; reason itself is historical</a:t>
            </a:r>
          </a:p>
          <a:p>
            <a:pPr marL="342900" indent="-342900">
              <a:spcAft>
                <a:spcPts val="1200"/>
              </a:spcAft>
              <a:buAutoNum type="arabicParenR"/>
            </a:pPr>
            <a:r>
              <a:rPr lang="en-US" sz="2400" dirty="0">
                <a:latin typeface="Avenir Book" panose="02000503020000020003" pitchFamily="2" charset="0"/>
              </a:rPr>
              <a:t>Anti-philosophical: Everything is contingent [Historians like Ranke might take a providential view, but insist that we do not have access to the divine plan]</a:t>
            </a:r>
          </a:p>
          <a:p>
            <a:pPr marL="342900" indent="-342900">
              <a:spcAft>
                <a:spcPts val="1200"/>
              </a:spcAft>
              <a:buAutoNum type="arabicParenR"/>
            </a:pPr>
            <a:r>
              <a:rPr lang="en-US" sz="2400" dirty="0">
                <a:latin typeface="Avenir Book" panose="02000503020000020003" pitchFamily="2" charset="0"/>
              </a:rPr>
              <a:t>Political: Historical formations are necessarily particular rather than universal, and the “nation” has become the crucial unit of historical development</a:t>
            </a:r>
          </a:p>
          <a:p>
            <a:pPr marL="342900" indent="-342900">
              <a:spcAft>
                <a:spcPts val="1200"/>
              </a:spcAft>
              <a:buAutoNum type="arabicParenR"/>
            </a:pPr>
            <a:r>
              <a:rPr lang="en-US" sz="2400" dirty="0">
                <a:latin typeface="Avenir Book" panose="02000503020000020003" pitchFamily="2" charset="0"/>
              </a:rPr>
              <a:t>Existential: Crisis of moral and religious institutions; social fragmentation of values</a:t>
            </a:r>
          </a:p>
          <a:p>
            <a:pPr marL="342900" indent="-342900">
              <a:spcAft>
                <a:spcPts val="1200"/>
              </a:spcAft>
              <a:buAutoNum type="arabicParenR"/>
            </a:pPr>
            <a:r>
              <a:rPr lang="en-US" sz="2400" dirty="0">
                <a:latin typeface="Avenir Book" panose="02000503020000020003" pitchFamily="2" charset="0"/>
              </a:rPr>
              <a:t>Epistemological: can there be a </a:t>
            </a:r>
            <a:r>
              <a:rPr lang="en-US" sz="2400" i="1" dirty="0">
                <a:latin typeface="Avenir Book" panose="02000503020000020003" pitchFamily="2" charset="0"/>
              </a:rPr>
              <a:t>discipline </a:t>
            </a:r>
            <a:r>
              <a:rPr lang="en-US" sz="2400" dirty="0">
                <a:latin typeface="Avenir Book" panose="02000503020000020003" pitchFamily="2" charset="0"/>
              </a:rPr>
              <a:t>of history and can it be </a:t>
            </a:r>
            <a:r>
              <a:rPr lang="en-US" sz="2400" i="1" dirty="0">
                <a:latin typeface="Avenir Book" panose="02000503020000020003" pitchFamily="2" charset="0"/>
              </a:rPr>
              <a:t>scientific</a:t>
            </a:r>
            <a:r>
              <a:rPr lang="en-US" sz="2400" dirty="0">
                <a:latin typeface="Avenir Book" panose="02000503020000020003" pitchFamily="2" charset="0"/>
              </a:rPr>
              <a:t>? </a:t>
            </a:r>
            <a:br>
              <a:rPr lang="en-US" sz="2400" dirty="0">
                <a:latin typeface="Avenir Book" panose="02000503020000020003" pitchFamily="2" charset="0"/>
              </a:rPr>
            </a:br>
            <a:r>
              <a:rPr lang="en-US" sz="2400" dirty="0">
                <a:latin typeface="Avenir Book" panose="02000503020000020003" pitchFamily="2" charset="0"/>
              </a:rPr>
              <a:t>[(5) has often been mapped onto (4), but it need not be]</a:t>
            </a:r>
          </a:p>
        </p:txBody>
      </p:sp>
    </p:spTree>
    <p:extLst>
      <p:ext uri="{BB962C8B-B14F-4D97-AF65-F5344CB8AC3E}">
        <p14:creationId xmlns:p14="http://schemas.microsoft.com/office/powerpoint/2010/main" val="3485156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2744</TotalTime>
  <Words>196</Words>
  <Application>Microsoft Macintosh PowerPoint</Application>
  <PresentationFormat>Widescreen</PresentationFormat>
  <Paragraphs>21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ＭＳ Ｐゴシック</vt:lpstr>
      <vt:lpstr>Aptos</vt:lpstr>
      <vt:lpstr>Aptos Display</vt:lpstr>
      <vt:lpstr>Arial</vt:lpstr>
      <vt:lpstr>Avenir Book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Karl Hall</dc:creator>
  <cp:lastModifiedBy>Karl Hall</cp:lastModifiedBy>
  <cp:revision>7</cp:revision>
  <dcterms:created xsi:type="dcterms:W3CDTF">2025-02-22T15:25:34Z</dcterms:created>
  <dcterms:modified xsi:type="dcterms:W3CDTF">2025-03-01T19:47:42Z</dcterms:modified>
</cp:coreProperties>
</file>