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74" r:id="rId2"/>
    <p:sldId id="337" r:id="rId3"/>
    <p:sldId id="266" r:id="rId4"/>
    <p:sldId id="26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987"/>
    <p:restoredTop sz="94690"/>
  </p:normalViewPr>
  <p:slideViewPr>
    <p:cSldViewPr snapToGrid="0" snapToObjects="1">
      <p:cViewPr varScale="1">
        <p:scale>
          <a:sx n="72" d="100"/>
          <a:sy n="72" d="100"/>
        </p:scale>
        <p:origin x="66"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430F1F-9D51-8442-B33A-19F526595625}"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5EC34-B105-1645-B15A-02F8AA76D6B0}" type="slidenum">
              <a:rPr lang="en-US" smtClean="0"/>
              <a:t>‹#›</a:t>
            </a:fld>
            <a:endParaRPr lang="en-US"/>
          </a:p>
        </p:txBody>
      </p:sp>
    </p:spTree>
    <p:extLst>
      <p:ext uri="{BB962C8B-B14F-4D97-AF65-F5344CB8AC3E}">
        <p14:creationId xmlns:p14="http://schemas.microsoft.com/office/powerpoint/2010/main" val="3850713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D119A492-EA9D-4826-8676-6FB5F54CCEE9}" type="slidenum">
              <a:rPr lang="en-US"/>
              <a:pPr/>
              <a:t>1</a:t>
            </a:fld>
            <a:endParaRPr lang="en-US"/>
          </a:p>
        </p:txBody>
      </p:sp>
    </p:spTree>
    <p:extLst>
      <p:ext uri="{BB962C8B-B14F-4D97-AF65-F5344CB8AC3E}">
        <p14:creationId xmlns:p14="http://schemas.microsoft.com/office/powerpoint/2010/main" val="240452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D119A492-EA9D-4826-8676-6FB5F54CCEE9}" type="slidenum">
              <a:rPr lang="en-US"/>
              <a:pPr/>
              <a:t>2</a:t>
            </a:fld>
            <a:endParaRPr lang="en-US"/>
          </a:p>
        </p:txBody>
      </p:sp>
    </p:spTree>
    <p:extLst>
      <p:ext uri="{BB962C8B-B14F-4D97-AF65-F5344CB8AC3E}">
        <p14:creationId xmlns:p14="http://schemas.microsoft.com/office/powerpoint/2010/main" val="2279421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D119A492-EA9D-4826-8676-6FB5F54CCEE9}" type="slidenum">
              <a:rPr lang="en-US"/>
              <a:pPr/>
              <a:t>3</a:t>
            </a:fld>
            <a:endParaRPr lang="en-US"/>
          </a:p>
        </p:txBody>
      </p:sp>
    </p:spTree>
    <p:extLst>
      <p:ext uri="{BB962C8B-B14F-4D97-AF65-F5344CB8AC3E}">
        <p14:creationId xmlns:p14="http://schemas.microsoft.com/office/powerpoint/2010/main" val="1275920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D119A492-EA9D-4826-8676-6FB5F54CCEE9}" type="slidenum">
              <a:rPr lang="en-US"/>
              <a:pPr/>
              <a:t>4</a:t>
            </a:fld>
            <a:endParaRPr lang="en-US"/>
          </a:p>
        </p:txBody>
      </p:sp>
    </p:spTree>
    <p:extLst>
      <p:ext uri="{BB962C8B-B14F-4D97-AF65-F5344CB8AC3E}">
        <p14:creationId xmlns:p14="http://schemas.microsoft.com/office/powerpoint/2010/main" val="1266773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064-BCDD-814B-A79E-380FD32D67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B8BA68-4564-4041-9359-FD3CD209EA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B86436-9092-8546-9FB0-707A457FB187}"/>
              </a:ext>
            </a:extLst>
          </p:cNvPr>
          <p:cNvSpPr>
            <a:spLocks noGrp="1"/>
          </p:cNvSpPr>
          <p:nvPr>
            <p:ph type="dt" sz="half" idx="10"/>
          </p:nvPr>
        </p:nvSpPr>
        <p:spPr/>
        <p:txBody>
          <a:bodyPr/>
          <a:lstStyle/>
          <a:p>
            <a:fld id="{302D9475-BE79-324B-9EAE-2ED966BB5619}" type="datetimeFigureOut">
              <a:rPr lang="en-US" smtClean="0"/>
              <a:t>2/13/2025</a:t>
            </a:fld>
            <a:endParaRPr lang="en-US"/>
          </a:p>
        </p:txBody>
      </p:sp>
      <p:sp>
        <p:nvSpPr>
          <p:cNvPr id="5" name="Footer Placeholder 4">
            <a:extLst>
              <a:ext uri="{FF2B5EF4-FFF2-40B4-BE49-F238E27FC236}">
                <a16:creationId xmlns:a16="http://schemas.microsoft.com/office/drawing/2014/main" id="{8CB8BB24-2DA7-6E45-B620-E231F938F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4B106-FA77-F749-89E2-F29462308DC8}"/>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2499123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40FED-B65D-C84A-B8C7-4BB73549C0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F12533-BB1B-6E4A-B8C2-9EA3B92D8B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F1EEF7-D81B-5B4B-A62D-06BA4A19BD19}"/>
              </a:ext>
            </a:extLst>
          </p:cNvPr>
          <p:cNvSpPr>
            <a:spLocks noGrp="1"/>
          </p:cNvSpPr>
          <p:nvPr>
            <p:ph type="dt" sz="half" idx="10"/>
          </p:nvPr>
        </p:nvSpPr>
        <p:spPr/>
        <p:txBody>
          <a:bodyPr/>
          <a:lstStyle/>
          <a:p>
            <a:fld id="{302D9475-BE79-324B-9EAE-2ED966BB5619}" type="datetimeFigureOut">
              <a:rPr lang="en-US" smtClean="0"/>
              <a:t>2/13/2025</a:t>
            </a:fld>
            <a:endParaRPr lang="en-US"/>
          </a:p>
        </p:txBody>
      </p:sp>
      <p:sp>
        <p:nvSpPr>
          <p:cNvPr id="5" name="Footer Placeholder 4">
            <a:extLst>
              <a:ext uri="{FF2B5EF4-FFF2-40B4-BE49-F238E27FC236}">
                <a16:creationId xmlns:a16="http://schemas.microsoft.com/office/drawing/2014/main" id="{C343196C-E9F6-2D45-BFBE-B52528923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CD8F4-3DF7-2640-ADC2-4B99A0234FCF}"/>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2454446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29A01D-D93A-7742-859A-A02B2AA0D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6A7C9A-D959-1F42-8C8E-4A088A0A6E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A9DC7-9190-4A49-B7BB-EE2165F19289}"/>
              </a:ext>
            </a:extLst>
          </p:cNvPr>
          <p:cNvSpPr>
            <a:spLocks noGrp="1"/>
          </p:cNvSpPr>
          <p:nvPr>
            <p:ph type="dt" sz="half" idx="10"/>
          </p:nvPr>
        </p:nvSpPr>
        <p:spPr/>
        <p:txBody>
          <a:bodyPr/>
          <a:lstStyle/>
          <a:p>
            <a:fld id="{302D9475-BE79-324B-9EAE-2ED966BB5619}" type="datetimeFigureOut">
              <a:rPr lang="en-US" smtClean="0"/>
              <a:t>2/13/2025</a:t>
            </a:fld>
            <a:endParaRPr lang="en-US"/>
          </a:p>
        </p:txBody>
      </p:sp>
      <p:sp>
        <p:nvSpPr>
          <p:cNvPr id="5" name="Footer Placeholder 4">
            <a:extLst>
              <a:ext uri="{FF2B5EF4-FFF2-40B4-BE49-F238E27FC236}">
                <a16:creationId xmlns:a16="http://schemas.microsoft.com/office/drawing/2014/main" id="{00973849-7166-0A41-81BB-5C29455A2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DB7B3-FD8B-564B-B1CD-CCFF18847177}"/>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72454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56AE-3889-C041-A5B4-E7801C2D9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2EB6F1-2D52-004D-98CA-DF43B81517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AA67E-6538-EE4C-8066-F99CF2AA4747}"/>
              </a:ext>
            </a:extLst>
          </p:cNvPr>
          <p:cNvSpPr>
            <a:spLocks noGrp="1"/>
          </p:cNvSpPr>
          <p:nvPr>
            <p:ph type="dt" sz="half" idx="10"/>
          </p:nvPr>
        </p:nvSpPr>
        <p:spPr/>
        <p:txBody>
          <a:bodyPr/>
          <a:lstStyle/>
          <a:p>
            <a:fld id="{302D9475-BE79-324B-9EAE-2ED966BB5619}" type="datetimeFigureOut">
              <a:rPr lang="en-US" smtClean="0"/>
              <a:t>2/13/2025</a:t>
            </a:fld>
            <a:endParaRPr lang="en-US"/>
          </a:p>
        </p:txBody>
      </p:sp>
      <p:sp>
        <p:nvSpPr>
          <p:cNvPr id="5" name="Footer Placeholder 4">
            <a:extLst>
              <a:ext uri="{FF2B5EF4-FFF2-40B4-BE49-F238E27FC236}">
                <a16:creationId xmlns:a16="http://schemas.microsoft.com/office/drawing/2014/main" id="{60FA8B63-1EC6-324C-A089-33FB2E2B8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1FF3B-8EB2-DC4C-A620-40A8D4F16E06}"/>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9958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F072-8677-AC44-9EE1-9AE735FB2E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5C4B33-95AA-9242-A731-7E766226B5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B44CE7-2874-B442-9DFB-6E6C7E37FD68}"/>
              </a:ext>
            </a:extLst>
          </p:cNvPr>
          <p:cNvSpPr>
            <a:spLocks noGrp="1"/>
          </p:cNvSpPr>
          <p:nvPr>
            <p:ph type="dt" sz="half" idx="10"/>
          </p:nvPr>
        </p:nvSpPr>
        <p:spPr/>
        <p:txBody>
          <a:bodyPr/>
          <a:lstStyle/>
          <a:p>
            <a:fld id="{302D9475-BE79-324B-9EAE-2ED966BB5619}" type="datetimeFigureOut">
              <a:rPr lang="en-US" smtClean="0"/>
              <a:t>2/13/2025</a:t>
            </a:fld>
            <a:endParaRPr lang="en-US"/>
          </a:p>
        </p:txBody>
      </p:sp>
      <p:sp>
        <p:nvSpPr>
          <p:cNvPr id="5" name="Footer Placeholder 4">
            <a:extLst>
              <a:ext uri="{FF2B5EF4-FFF2-40B4-BE49-F238E27FC236}">
                <a16:creationId xmlns:a16="http://schemas.microsoft.com/office/drawing/2014/main" id="{387F034B-8D88-A541-860B-5F2E38B0E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98C58-EBFC-F24F-B87B-AEB8E73AD0B3}"/>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216086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FD7CC-263E-4145-8F2C-7CC225030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F0CBC3-5DDD-184E-9F7B-760C008783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F8C1FC-C333-1A4E-9046-B271CC191E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D204D1-3661-4240-B978-873C30D9A7B5}"/>
              </a:ext>
            </a:extLst>
          </p:cNvPr>
          <p:cNvSpPr>
            <a:spLocks noGrp="1"/>
          </p:cNvSpPr>
          <p:nvPr>
            <p:ph type="dt" sz="half" idx="10"/>
          </p:nvPr>
        </p:nvSpPr>
        <p:spPr/>
        <p:txBody>
          <a:bodyPr/>
          <a:lstStyle/>
          <a:p>
            <a:fld id="{302D9475-BE79-324B-9EAE-2ED966BB5619}" type="datetimeFigureOut">
              <a:rPr lang="en-US" smtClean="0"/>
              <a:t>2/13/2025</a:t>
            </a:fld>
            <a:endParaRPr lang="en-US"/>
          </a:p>
        </p:txBody>
      </p:sp>
      <p:sp>
        <p:nvSpPr>
          <p:cNvPr id="6" name="Footer Placeholder 5">
            <a:extLst>
              <a:ext uri="{FF2B5EF4-FFF2-40B4-BE49-F238E27FC236}">
                <a16:creationId xmlns:a16="http://schemas.microsoft.com/office/drawing/2014/main" id="{BE78BF0E-6B20-084A-8AD2-41A1E0C89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94A03-E062-814F-948E-ED58CB6C475E}"/>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118645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207F-1606-BA47-969C-6F9FC1CF21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B24EE2-2587-534B-9888-5094CD4AFC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7EE12F-2DD6-954E-8033-D299E17D55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7F249C-D6B6-0B40-8CD2-D731CB0338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16DD73-6FCE-C841-A710-36F913C55B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E13988-3F00-8E42-8D40-CCC9FB3E0B52}"/>
              </a:ext>
            </a:extLst>
          </p:cNvPr>
          <p:cNvSpPr>
            <a:spLocks noGrp="1"/>
          </p:cNvSpPr>
          <p:nvPr>
            <p:ph type="dt" sz="half" idx="10"/>
          </p:nvPr>
        </p:nvSpPr>
        <p:spPr/>
        <p:txBody>
          <a:bodyPr/>
          <a:lstStyle/>
          <a:p>
            <a:fld id="{302D9475-BE79-324B-9EAE-2ED966BB5619}" type="datetimeFigureOut">
              <a:rPr lang="en-US" smtClean="0"/>
              <a:t>2/13/2025</a:t>
            </a:fld>
            <a:endParaRPr lang="en-US"/>
          </a:p>
        </p:txBody>
      </p:sp>
      <p:sp>
        <p:nvSpPr>
          <p:cNvPr id="8" name="Footer Placeholder 7">
            <a:extLst>
              <a:ext uri="{FF2B5EF4-FFF2-40B4-BE49-F238E27FC236}">
                <a16:creationId xmlns:a16="http://schemas.microsoft.com/office/drawing/2014/main" id="{D8451485-4982-F947-AD5F-770ED59C1A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DEF751-0DD2-FB4E-809C-6D81A61DCD8A}"/>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127069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C678-EEB7-E64F-8819-2AB7D0D21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596710-2292-7647-ABB3-26D1B8843AC8}"/>
              </a:ext>
            </a:extLst>
          </p:cNvPr>
          <p:cNvSpPr>
            <a:spLocks noGrp="1"/>
          </p:cNvSpPr>
          <p:nvPr>
            <p:ph type="dt" sz="half" idx="10"/>
          </p:nvPr>
        </p:nvSpPr>
        <p:spPr/>
        <p:txBody>
          <a:bodyPr/>
          <a:lstStyle/>
          <a:p>
            <a:fld id="{302D9475-BE79-324B-9EAE-2ED966BB5619}" type="datetimeFigureOut">
              <a:rPr lang="en-US" smtClean="0"/>
              <a:t>2/13/2025</a:t>
            </a:fld>
            <a:endParaRPr lang="en-US"/>
          </a:p>
        </p:txBody>
      </p:sp>
      <p:sp>
        <p:nvSpPr>
          <p:cNvPr id="4" name="Footer Placeholder 3">
            <a:extLst>
              <a:ext uri="{FF2B5EF4-FFF2-40B4-BE49-F238E27FC236}">
                <a16:creationId xmlns:a16="http://schemas.microsoft.com/office/drawing/2014/main" id="{9D14A17B-57AF-4049-A69C-7ABBC051BB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994874-231B-084C-B896-985328437C13}"/>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2271638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DC83A6-6A4E-E04B-833A-F557E620FD22}"/>
              </a:ext>
            </a:extLst>
          </p:cNvPr>
          <p:cNvSpPr>
            <a:spLocks noGrp="1"/>
          </p:cNvSpPr>
          <p:nvPr>
            <p:ph type="dt" sz="half" idx="10"/>
          </p:nvPr>
        </p:nvSpPr>
        <p:spPr/>
        <p:txBody>
          <a:bodyPr/>
          <a:lstStyle/>
          <a:p>
            <a:fld id="{302D9475-BE79-324B-9EAE-2ED966BB5619}" type="datetimeFigureOut">
              <a:rPr lang="en-US" smtClean="0"/>
              <a:t>2/13/2025</a:t>
            </a:fld>
            <a:endParaRPr lang="en-US"/>
          </a:p>
        </p:txBody>
      </p:sp>
      <p:sp>
        <p:nvSpPr>
          <p:cNvPr id="3" name="Footer Placeholder 2">
            <a:extLst>
              <a:ext uri="{FF2B5EF4-FFF2-40B4-BE49-F238E27FC236}">
                <a16:creationId xmlns:a16="http://schemas.microsoft.com/office/drawing/2014/main" id="{A3A9F314-7C04-2043-91D9-C00F0BE748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673105-54AA-7948-ABA8-3D607C02D291}"/>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162563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2C2A-5D26-5740-B24F-0856DF489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C62CBE-4096-2049-96B6-C237FD722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545B58-6FC1-1C49-88F8-5D0DDB68A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EE9398-70B6-4745-923F-F3C2C6770D53}"/>
              </a:ext>
            </a:extLst>
          </p:cNvPr>
          <p:cNvSpPr>
            <a:spLocks noGrp="1"/>
          </p:cNvSpPr>
          <p:nvPr>
            <p:ph type="dt" sz="half" idx="10"/>
          </p:nvPr>
        </p:nvSpPr>
        <p:spPr/>
        <p:txBody>
          <a:bodyPr/>
          <a:lstStyle/>
          <a:p>
            <a:fld id="{302D9475-BE79-324B-9EAE-2ED966BB5619}" type="datetimeFigureOut">
              <a:rPr lang="en-US" smtClean="0"/>
              <a:t>2/13/2025</a:t>
            </a:fld>
            <a:endParaRPr lang="en-US"/>
          </a:p>
        </p:txBody>
      </p:sp>
      <p:sp>
        <p:nvSpPr>
          <p:cNvPr id="6" name="Footer Placeholder 5">
            <a:extLst>
              <a:ext uri="{FF2B5EF4-FFF2-40B4-BE49-F238E27FC236}">
                <a16:creationId xmlns:a16="http://schemas.microsoft.com/office/drawing/2014/main" id="{0948925C-1D86-0844-8647-DF729BE900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1FC368-C10A-E24E-8837-D5EA1594909D}"/>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165289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1EA5-7452-EB40-B557-C8E8FA924E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66948B-D4A4-6D49-9133-03FAA4F42D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BAB263-1CC7-8B4F-819A-60D3005A5C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57FBC4-6DF5-344E-91AB-9A7FF1A7EEAB}"/>
              </a:ext>
            </a:extLst>
          </p:cNvPr>
          <p:cNvSpPr>
            <a:spLocks noGrp="1"/>
          </p:cNvSpPr>
          <p:nvPr>
            <p:ph type="dt" sz="half" idx="10"/>
          </p:nvPr>
        </p:nvSpPr>
        <p:spPr/>
        <p:txBody>
          <a:bodyPr/>
          <a:lstStyle/>
          <a:p>
            <a:fld id="{302D9475-BE79-324B-9EAE-2ED966BB5619}" type="datetimeFigureOut">
              <a:rPr lang="en-US" smtClean="0"/>
              <a:t>2/13/2025</a:t>
            </a:fld>
            <a:endParaRPr lang="en-US"/>
          </a:p>
        </p:txBody>
      </p:sp>
      <p:sp>
        <p:nvSpPr>
          <p:cNvPr id="6" name="Footer Placeholder 5">
            <a:extLst>
              <a:ext uri="{FF2B5EF4-FFF2-40B4-BE49-F238E27FC236}">
                <a16:creationId xmlns:a16="http://schemas.microsoft.com/office/drawing/2014/main" id="{F0CA36B0-2A58-B744-A378-B5B252B46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245E2-4319-004B-B28E-58CE02CA94B5}"/>
              </a:ext>
            </a:extLst>
          </p:cNvPr>
          <p:cNvSpPr>
            <a:spLocks noGrp="1"/>
          </p:cNvSpPr>
          <p:nvPr>
            <p:ph type="sldNum" sz="quarter" idx="12"/>
          </p:nvPr>
        </p:nvSpPr>
        <p:spPr/>
        <p:txBody>
          <a:bodyPr/>
          <a:lstStyle/>
          <a:p>
            <a:fld id="{00C1528A-12F7-BA41-9C5D-AECB75E47483}" type="slidenum">
              <a:rPr lang="en-US" smtClean="0"/>
              <a:t>‹#›</a:t>
            </a:fld>
            <a:endParaRPr lang="en-US"/>
          </a:p>
        </p:txBody>
      </p:sp>
    </p:spTree>
    <p:extLst>
      <p:ext uri="{BB962C8B-B14F-4D97-AF65-F5344CB8AC3E}">
        <p14:creationId xmlns:p14="http://schemas.microsoft.com/office/powerpoint/2010/main" val="238934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FA3C68-FBF0-C54D-B6B5-9451E9D566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F9E422-39E1-9C41-9D43-D6A10E6DC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2F312-9613-F241-BF12-77ED671BCC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D9475-BE79-324B-9EAE-2ED966BB5619}" type="datetimeFigureOut">
              <a:rPr lang="en-US" smtClean="0"/>
              <a:t>2/13/2025</a:t>
            </a:fld>
            <a:endParaRPr lang="en-US"/>
          </a:p>
        </p:txBody>
      </p:sp>
      <p:sp>
        <p:nvSpPr>
          <p:cNvPr id="5" name="Footer Placeholder 4">
            <a:extLst>
              <a:ext uri="{FF2B5EF4-FFF2-40B4-BE49-F238E27FC236}">
                <a16:creationId xmlns:a16="http://schemas.microsoft.com/office/drawing/2014/main" id="{4949B295-D7B9-DC49-BF87-3B1CB23B10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D983A3-131A-A64D-A67D-6C2E5A7611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1528A-12F7-BA41-9C5D-AECB75E47483}" type="slidenum">
              <a:rPr lang="en-US" smtClean="0"/>
              <a:t>‹#›</a:t>
            </a:fld>
            <a:endParaRPr lang="en-US"/>
          </a:p>
        </p:txBody>
      </p:sp>
    </p:spTree>
    <p:extLst>
      <p:ext uri="{BB962C8B-B14F-4D97-AF65-F5344CB8AC3E}">
        <p14:creationId xmlns:p14="http://schemas.microsoft.com/office/powerpoint/2010/main" val="3070109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3" cstate="print"/>
          <a:srcRect/>
          <a:stretch>
            <a:fillRect/>
          </a:stretch>
        </p:blipFill>
        <p:spPr bwMode="auto">
          <a:xfrm>
            <a:off x="0" y="3"/>
            <a:ext cx="12192000" cy="1420813"/>
          </a:xfrm>
          <a:prstGeom prst="rect">
            <a:avLst/>
          </a:prstGeom>
          <a:noFill/>
          <a:ln w="9525">
            <a:noFill/>
            <a:miter lim="800000"/>
            <a:headEnd/>
            <a:tailEnd/>
          </a:ln>
        </p:spPr>
      </p:pic>
      <p:sp>
        <p:nvSpPr>
          <p:cNvPr id="15364" name="Title 1"/>
          <p:cNvSpPr txBox="1">
            <a:spLocks/>
          </p:cNvSpPr>
          <p:nvPr/>
        </p:nvSpPr>
        <p:spPr bwMode="auto">
          <a:xfrm>
            <a:off x="1600200" y="274638"/>
            <a:ext cx="8991600" cy="944562"/>
          </a:xfrm>
          <a:prstGeom prst="rect">
            <a:avLst/>
          </a:prstGeom>
          <a:noFill/>
          <a:ln w="9525">
            <a:noFill/>
            <a:miter lim="800000"/>
            <a:headEnd/>
            <a:tailEnd/>
          </a:ln>
        </p:spPr>
        <p:txBody>
          <a:bodyPr anchor="ctr"/>
          <a:lstStyle/>
          <a:p>
            <a:pPr algn="ctr"/>
            <a:r>
              <a:rPr lang="en-US" sz="3600" dirty="0">
                <a:solidFill>
                  <a:srgbClr val="31859C"/>
                </a:solidFill>
                <a:latin typeface="Avenir Book" charset="0"/>
                <a:ea typeface="Avenir Book" charset="0"/>
                <a:cs typeface="Avenir Book" charset="0"/>
              </a:rPr>
              <a:t>Social facts: realities or conventions?</a:t>
            </a:r>
          </a:p>
        </p:txBody>
      </p:sp>
      <p:pic>
        <p:nvPicPr>
          <p:cNvPr id="5" name="Graphic 4">
            <a:extLst>
              <a:ext uri="{FF2B5EF4-FFF2-40B4-BE49-F238E27FC236}">
                <a16:creationId xmlns:a16="http://schemas.microsoft.com/office/drawing/2014/main" id="{558FB07D-FD22-4C46-A778-90BB668A83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420819"/>
            <a:ext cx="9144000" cy="5437181"/>
          </a:xfrm>
          <a:prstGeom prst="rect">
            <a:avLst/>
          </a:prstGeom>
        </p:spPr>
      </p:pic>
      <p:sp>
        <p:nvSpPr>
          <p:cNvPr id="2" name="TextBox 1">
            <a:extLst>
              <a:ext uri="{FF2B5EF4-FFF2-40B4-BE49-F238E27FC236}">
                <a16:creationId xmlns:a16="http://schemas.microsoft.com/office/drawing/2014/main" id="{007D0FA4-4874-CD4C-90AD-1830D947A3F6}"/>
              </a:ext>
            </a:extLst>
          </p:cNvPr>
          <p:cNvSpPr txBox="1"/>
          <p:nvPr/>
        </p:nvSpPr>
        <p:spPr>
          <a:xfrm>
            <a:off x="8319052" y="2156791"/>
            <a:ext cx="3498574" cy="3477875"/>
          </a:xfrm>
          <a:prstGeom prst="rect">
            <a:avLst/>
          </a:prstGeom>
          <a:noFill/>
        </p:spPr>
        <p:txBody>
          <a:bodyPr wrap="square" rtlCol="0">
            <a:spAutoFit/>
          </a:bodyPr>
          <a:lstStyle/>
          <a:p>
            <a:r>
              <a:rPr lang="en-HU" sz="2000" dirty="0">
                <a:latin typeface="Avenir Book" panose="02000503020000020003" pitchFamily="2" charset="0"/>
              </a:rPr>
              <a:t>Epistemic view: probability as degree of belief</a:t>
            </a:r>
          </a:p>
          <a:p>
            <a:endParaRPr lang="en-HU" sz="2000" dirty="0">
              <a:latin typeface="Avenir Book" panose="02000503020000020003" pitchFamily="2" charset="0"/>
            </a:endParaRPr>
          </a:p>
          <a:p>
            <a:r>
              <a:rPr lang="en-HU" sz="2000" dirty="0">
                <a:latin typeface="Avenir Book" panose="02000503020000020003" pitchFamily="2" charset="0"/>
              </a:rPr>
              <a:t>Frequentist view: diversity a</a:t>
            </a:r>
            <a:r>
              <a:rPr lang="en-GB" sz="2000" dirty="0" err="1">
                <a:latin typeface="Avenir Book" panose="02000503020000020003" pitchFamily="2" charset="0"/>
              </a:rPr>
              <a:t>nd</a:t>
            </a:r>
            <a:r>
              <a:rPr lang="en-HU" sz="2000" dirty="0">
                <a:latin typeface="Avenir Book" panose="02000503020000020003" pitchFamily="2" charset="0"/>
              </a:rPr>
              <a:t> risk as part of nature itself</a:t>
            </a:r>
          </a:p>
          <a:p>
            <a:endParaRPr lang="en-HU" sz="2000" dirty="0">
              <a:latin typeface="Avenir Book" panose="02000503020000020003" pitchFamily="2" charset="0"/>
            </a:endParaRPr>
          </a:p>
          <a:p>
            <a:r>
              <a:rPr lang="en-HU" sz="2000" dirty="0">
                <a:latin typeface="Avenir Book" panose="02000503020000020003" pitchFamily="2" charset="0"/>
              </a:rPr>
              <a:t>Both views can be combined in various ways to argue for realist or conventionalist positions about social facts</a:t>
            </a:r>
          </a:p>
        </p:txBody>
      </p:sp>
    </p:spTree>
    <p:extLst>
      <p:ext uri="{BB962C8B-B14F-4D97-AF65-F5344CB8AC3E}">
        <p14:creationId xmlns:p14="http://schemas.microsoft.com/office/powerpoint/2010/main" val="371885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3" cstate="print"/>
          <a:srcRect/>
          <a:stretch>
            <a:fillRect/>
          </a:stretch>
        </p:blipFill>
        <p:spPr bwMode="auto">
          <a:xfrm>
            <a:off x="0" y="3"/>
            <a:ext cx="12192000" cy="1420813"/>
          </a:xfrm>
          <a:prstGeom prst="rect">
            <a:avLst/>
          </a:prstGeom>
          <a:noFill/>
          <a:ln w="9525">
            <a:noFill/>
            <a:miter lim="800000"/>
            <a:headEnd/>
            <a:tailEnd/>
          </a:ln>
        </p:spPr>
      </p:pic>
      <p:sp>
        <p:nvSpPr>
          <p:cNvPr id="15364" name="Title 1"/>
          <p:cNvSpPr txBox="1">
            <a:spLocks/>
          </p:cNvSpPr>
          <p:nvPr/>
        </p:nvSpPr>
        <p:spPr bwMode="auto">
          <a:xfrm>
            <a:off x="1" y="274638"/>
            <a:ext cx="12192000" cy="944562"/>
          </a:xfrm>
          <a:prstGeom prst="rect">
            <a:avLst/>
          </a:prstGeom>
          <a:noFill/>
          <a:ln w="9525">
            <a:noFill/>
            <a:miter lim="800000"/>
            <a:headEnd/>
            <a:tailEnd/>
          </a:ln>
        </p:spPr>
        <p:txBody>
          <a:bodyPr anchor="ctr"/>
          <a:lstStyle/>
          <a:p>
            <a:pPr algn="ctr"/>
            <a:r>
              <a:rPr lang="en-US" sz="3200" dirty="0">
                <a:solidFill>
                  <a:srgbClr val="31859C"/>
                </a:solidFill>
                <a:latin typeface="Avenir Book" charset="0"/>
                <a:ea typeface="Avenir Book" charset="0"/>
                <a:cs typeface="Avenir Book" charset="0"/>
              </a:rPr>
              <a:t>Pierre-Simon Laplace, </a:t>
            </a:r>
            <a:r>
              <a:rPr lang="en-US" sz="3200" i="1" dirty="0">
                <a:solidFill>
                  <a:srgbClr val="31859C"/>
                </a:solidFill>
                <a:latin typeface="Avenir Book" charset="0"/>
                <a:ea typeface="Avenir Book" charset="0"/>
                <a:cs typeface="Avenir Book" charset="0"/>
              </a:rPr>
              <a:t>A Philosophical Essay on Probabilities</a:t>
            </a:r>
          </a:p>
        </p:txBody>
      </p:sp>
      <p:sp>
        <p:nvSpPr>
          <p:cNvPr id="3" name="TextBox 2">
            <a:extLst>
              <a:ext uri="{FF2B5EF4-FFF2-40B4-BE49-F238E27FC236}">
                <a16:creationId xmlns:a16="http://schemas.microsoft.com/office/drawing/2014/main" id="{E4D792E4-D033-954D-ABAA-834B396DDBE7}"/>
              </a:ext>
            </a:extLst>
          </p:cNvPr>
          <p:cNvSpPr txBox="1"/>
          <p:nvPr/>
        </p:nvSpPr>
        <p:spPr>
          <a:xfrm>
            <a:off x="304801" y="1548311"/>
            <a:ext cx="11592910" cy="5016758"/>
          </a:xfrm>
          <a:prstGeom prst="rect">
            <a:avLst/>
          </a:prstGeom>
          <a:noFill/>
        </p:spPr>
        <p:txBody>
          <a:bodyPr wrap="square" rtlCol="0">
            <a:spAutoFit/>
          </a:bodyPr>
          <a:lstStyle/>
          <a:p>
            <a:pPr algn="ctr"/>
            <a:r>
              <a:rPr lang="en-US" sz="2400" dirty="0">
                <a:latin typeface="Avenir Book" panose="02000503020000020003" pitchFamily="2" charset="0"/>
              </a:rPr>
              <a:t>CHAPTER X</a:t>
            </a:r>
            <a:br>
              <a:rPr lang="en-US" sz="2400" dirty="0">
                <a:latin typeface="Avenir Book" panose="02000503020000020003" pitchFamily="2" charset="0"/>
              </a:rPr>
            </a:br>
            <a:r>
              <a:rPr lang="en-US" sz="2400" dirty="0">
                <a:latin typeface="Avenir Book" panose="02000503020000020003" pitchFamily="2" charset="0"/>
              </a:rPr>
              <a:t>Application of the Calculus of Probabilities to the Moral Sciences</a:t>
            </a:r>
          </a:p>
          <a:p>
            <a:endParaRPr lang="en-US" sz="1200" dirty="0">
              <a:latin typeface="Avenir Book" panose="02000503020000020003" pitchFamily="2" charset="0"/>
            </a:endParaRPr>
          </a:p>
          <a:p>
            <a:r>
              <a:rPr lang="en-US" sz="2400" dirty="0">
                <a:latin typeface="Avenir Book" panose="02000503020000020003" pitchFamily="2" charset="0"/>
              </a:rPr>
              <a:t>We have just seen the advantages of the analysis of probabilities in the investigation of the laws of natural phenomena whose causes are unknown or so complicated that their results cannot be submitted to calculus. This is the case of nearly all subjects of the moral sciences. So many unforeseen causes, either hidden or inappreciable, influence human institutions that it is impossible to judge </a:t>
            </a:r>
            <a:r>
              <a:rPr lang="en-US" sz="2400" dirty="0" err="1">
                <a:latin typeface="Avenir Book" panose="02000503020000020003" pitchFamily="2" charset="0"/>
              </a:rPr>
              <a:t>à</a:t>
            </a:r>
            <a:r>
              <a:rPr lang="en-US" sz="2400" dirty="0">
                <a:latin typeface="Avenir Book" panose="02000503020000020003" pitchFamily="2" charset="0"/>
              </a:rPr>
              <a:t> priori the results. The series of events which time brings about develops these results and indicates the means of remedying those that are harmful. </a:t>
            </a:r>
          </a:p>
          <a:p>
            <a:endParaRPr lang="en-US" sz="1200" dirty="0">
              <a:latin typeface="Avenir Book" panose="02000503020000020003" pitchFamily="2" charset="0"/>
            </a:endParaRPr>
          </a:p>
          <a:p>
            <a:r>
              <a:rPr lang="en-US" sz="2000" dirty="0">
                <a:latin typeface="Avenir Book" panose="02000503020000020003" pitchFamily="2" charset="0"/>
              </a:rPr>
              <a:t>It is very important to keep in each branch of the public administration an exact register of the results which the various means used have produced, and which are so many experiences made on a large scale by governments. </a:t>
            </a:r>
            <a:r>
              <a:rPr lang="en-US" sz="2000" dirty="0">
                <a:solidFill>
                  <a:srgbClr val="009193"/>
                </a:solidFill>
                <a:latin typeface="Avenir Book" panose="02000503020000020003" pitchFamily="2" charset="0"/>
              </a:rPr>
              <a:t>Let us apply to the political and moral sciences the method founded upon observation and upon calculus, the method which has served us so well in the natural sciences.</a:t>
            </a:r>
            <a:r>
              <a:rPr lang="en-US" sz="2000" dirty="0">
                <a:latin typeface="Avenir Book" panose="02000503020000020003" pitchFamily="2" charset="0"/>
              </a:rPr>
              <a:t> </a:t>
            </a:r>
          </a:p>
        </p:txBody>
      </p:sp>
    </p:spTree>
    <p:extLst>
      <p:ext uri="{BB962C8B-B14F-4D97-AF65-F5344CB8AC3E}">
        <p14:creationId xmlns:p14="http://schemas.microsoft.com/office/powerpoint/2010/main" val="216168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3" cstate="print"/>
          <a:srcRect/>
          <a:stretch>
            <a:fillRect/>
          </a:stretch>
        </p:blipFill>
        <p:spPr bwMode="auto">
          <a:xfrm>
            <a:off x="0" y="3"/>
            <a:ext cx="12192000" cy="1420813"/>
          </a:xfrm>
          <a:prstGeom prst="rect">
            <a:avLst/>
          </a:prstGeom>
          <a:noFill/>
          <a:ln w="9525">
            <a:noFill/>
            <a:miter lim="800000"/>
            <a:headEnd/>
            <a:tailEnd/>
          </a:ln>
        </p:spPr>
      </p:pic>
      <p:sp>
        <p:nvSpPr>
          <p:cNvPr id="15364" name="Title 1"/>
          <p:cNvSpPr txBox="1">
            <a:spLocks/>
          </p:cNvSpPr>
          <p:nvPr/>
        </p:nvSpPr>
        <p:spPr bwMode="auto">
          <a:xfrm>
            <a:off x="1" y="274638"/>
            <a:ext cx="12163612" cy="944562"/>
          </a:xfrm>
          <a:prstGeom prst="rect">
            <a:avLst/>
          </a:prstGeom>
          <a:noFill/>
          <a:ln w="9525">
            <a:noFill/>
            <a:miter lim="800000"/>
            <a:headEnd/>
            <a:tailEnd/>
          </a:ln>
        </p:spPr>
        <p:txBody>
          <a:bodyPr anchor="ctr"/>
          <a:lstStyle/>
          <a:p>
            <a:pPr algn="ctr"/>
            <a:r>
              <a:rPr lang="en-US" sz="3600" i="1" dirty="0" err="1">
                <a:solidFill>
                  <a:srgbClr val="31859C"/>
                </a:solidFill>
                <a:latin typeface="Avenir Book" charset="0"/>
                <a:ea typeface="Avenir Book" charset="0"/>
                <a:cs typeface="Avenir Book" charset="0"/>
              </a:rPr>
              <a:t>Recherches</a:t>
            </a:r>
            <a:r>
              <a:rPr lang="en-US" sz="3600" i="1" dirty="0">
                <a:solidFill>
                  <a:srgbClr val="31859C"/>
                </a:solidFill>
                <a:latin typeface="Avenir Book" charset="0"/>
                <a:ea typeface="Avenir Book" charset="0"/>
                <a:cs typeface="Avenir Book" charset="0"/>
              </a:rPr>
              <a:t> </a:t>
            </a:r>
            <a:r>
              <a:rPr lang="en-US" sz="3600" i="1" dirty="0" err="1">
                <a:solidFill>
                  <a:srgbClr val="31859C"/>
                </a:solidFill>
                <a:latin typeface="Avenir Book" charset="0"/>
                <a:ea typeface="Avenir Book" charset="0"/>
                <a:cs typeface="Avenir Book" charset="0"/>
              </a:rPr>
              <a:t>statistiques</a:t>
            </a:r>
            <a:r>
              <a:rPr lang="en-US" sz="3600" i="1" dirty="0">
                <a:solidFill>
                  <a:srgbClr val="31859C"/>
                </a:solidFill>
                <a:latin typeface="Avenir Book" charset="0"/>
                <a:ea typeface="Avenir Book" charset="0"/>
                <a:cs typeface="Avenir Book" charset="0"/>
              </a:rPr>
              <a:t> sur la </a:t>
            </a:r>
            <a:r>
              <a:rPr lang="en-US" sz="3600" i="1" dirty="0" err="1">
                <a:solidFill>
                  <a:srgbClr val="31859C"/>
                </a:solidFill>
                <a:latin typeface="Avenir Book" charset="0"/>
                <a:ea typeface="Avenir Book" charset="0"/>
                <a:cs typeface="Avenir Book" charset="0"/>
              </a:rPr>
              <a:t>ville</a:t>
            </a:r>
            <a:r>
              <a:rPr lang="en-US" sz="3600" i="1" dirty="0">
                <a:solidFill>
                  <a:srgbClr val="31859C"/>
                </a:solidFill>
                <a:latin typeface="Avenir Book" charset="0"/>
                <a:ea typeface="Avenir Book" charset="0"/>
                <a:cs typeface="Avenir Book" charset="0"/>
              </a:rPr>
              <a:t> de Paris</a:t>
            </a:r>
          </a:p>
        </p:txBody>
      </p:sp>
      <p:sp>
        <p:nvSpPr>
          <p:cNvPr id="4" name="TextBox 3">
            <a:extLst>
              <a:ext uri="{FF2B5EF4-FFF2-40B4-BE49-F238E27FC236}">
                <a16:creationId xmlns:a16="http://schemas.microsoft.com/office/drawing/2014/main" id="{F87432C4-9666-364A-9485-5A70DAC609F8}"/>
              </a:ext>
            </a:extLst>
          </p:cNvPr>
          <p:cNvSpPr txBox="1"/>
          <p:nvPr/>
        </p:nvSpPr>
        <p:spPr>
          <a:xfrm>
            <a:off x="328246" y="4440304"/>
            <a:ext cx="11500339" cy="2308324"/>
          </a:xfrm>
          <a:prstGeom prst="rect">
            <a:avLst/>
          </a:prstGeom>
          <a:noFill/>
        </p:spPr>
        <p:txBody>
          <a:bodyPr wrap="square" rtlCol="0">
            <a:spAutoFit/>
          </a:bodyPr>
          <a:lstStyle/>
          <a:p>
            <a:r>
              <a:rPr lang="en-US" sz="2400" dirty="0">
                <a:latin typeface="Avenir Book" panose="02000503020000020003" pitchFamily="2" charset="0"/>
              </a:rPr>
              <a:t>“We have chosen the [numerical] table because it is the most concise form of expression and because it is the best way to render easy comparisons. The spirit of discourse and conjecture is generally opposed to the true progress of statistics, which is foremost a science of observation. The composition of tables has the advantage of excluding useless discussions; it reestablishes the principal goal of all research, which is the methodical enumeration of facts.”</a:t>
            </a:r>
          </a:p>
        </p:txBody>
      </p:sp>
      <p:pic>
        <p:nvPicPr>
          <p:cNvPr id="3" name="Picture 2">
            <a:extLst>
              <a:ext uri="{FF2B5EF4-FFF2-40B4-BE49-F238E27FC236}">
                <a16:creationId xmlns:a16="http://schemas.microsoft.com/office/drawing/2014/main" id="{8BF1E36D-038C-2884-BB55-CFE2B7D74D23}"/>
              </a:ext>
            </a:extLst>
          </p:cNvPr>
          <p:cNvPicPr>
            <a:picLocks noChangeAspect="1"/>
          </p:cNvPicPr>
          <p:nvPr/>
        </p:nvPicPr>
        <p:blipFill>
          <a:blip r:embed="rId4"/>
          <a:stretch>
            <a:fillRect/>
          </a:stretch>
        </p:blipFill>
        <p:spPr>
          <a:xfrm>
            <a:off x="0" y="1420816"/>
            <a:ext cx="7772400" cy="1116991"/>
          </a:xfrm>
          <a:prstGeom prst="rect">
            <a:avLst/>
          </a:prstGeom>
        </p:spPr>
      </p:pic>
      <p:pic>
        <p:nvPicPr>
          <p:cNvPr id="5" name="Picture 4">
            <a:extLst>
              <a:ext uri="{FF2B5EF4-FFF2-40B4-BE49-F238E27FC236}">
                <a16:creationId xmlns:a16="http://schemas.microsoft.com/office/drawing/2014/main" id="{56F64DB4-C918-9381-31AD-5121299CE10C}"/>
              </a:ext>
            </a:extLst>
          </p:cNvPr>
          <p:cNvPicPr>
            <a:picLocks noChangeAspect="1"/>
          </p:cNvPicPr>
          <p:nvPr/>
        </p:nvPicPr>
        <p:blipFill>
          <a:blip r:embed="rId5"/>
          <a:stretch>
            <a:fillRect/>
          </a:stretch>
        </p:blipFill>
        <p:spPr>
          <a:xfrm>
            <a:off x="0" y="2535595"/>
            <a:ext cx="7772400" cy="1784599"/>
          </a:xfrm>
          <a:prstGeom prst="rect">
            <a:avLst/>
          </a:prstGeom>
        </p:spPr>
      </p:pic>
      <p:sp>
        <p:nvSpPr>
          <p:cNvPr id="6" name="TextBox 5">
            <a:extLst>
              <a:ext uri="{FF2B5EF4-FFF2-40B4-BE49-F238E27FC236}">
                <a16:creationId xmlns:a16="http://schemas.microsoft.com/office/drawing/2014/main" id="{E334B16E-0641-CDD2-F760-6D408C17E6E1}"/>
              </a:ext>
            </a:extLst>
          </p:cNvPr>
          <p:cNvSpPr txBox="1"/>
          <p:nvPr/>
        </p:nvSpPr>
        <p:spPr>
          <a:xfrm>
            <a:off x="9577753" y="2660032"/>
            <a:ext cx="1031051" cy="461665"/>
          </a:xfrm>
          <a:prstGeom prst="rect">
            <a:avLst/>
          </a:prstGeom>
          <a:noFill/>
        </p:spPr>
        <p:txBody>
          <a:bodyPr wrap="none" rtlCol="0">
            <a:spAutoFit/>
          </a:bodyPr>
          <a:lstStyle/>
          <a:p>
            <a:r>
              <a:rPr lang="en-US" sz="2400" dirty="0">
                <a:latin typeface="Avenir Book" panose="02000503020000020003" pitchFamily="2" charset="0"/>
              </a:rPr>
              <a:t>(1821)</a:t>
            </a:r>
          </a:p>
        </p:txBody>
      </p:sp>
    </p:spTree>
    <p:extLst>
      <p:ext uri="{BB962C8B-B14F-4D97-AF65-F5344CB8AC3E}">
        <p14:creationId xmlns:p14="http://schemas.microsoft.com/office/powerpoint/2010/main" val="310075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3" cstate="print"/>
          <a:srcRect/>
          <a:stretch>
            <a:fillRect/>
          </a:stretch>
        </p:blipFill>
        <p:spPr bwMode="auto">
          <a:xfrm>
            <a:off x="0" y="3"/>
            <a:ext cx="12192000" cy="1420813"/>
          </a:xfrm>
          <a:prstGeom prst="rect">
            <a:avLst/>
          </a:prstGeom>
          <a:noFill/>
          <a:ln w="9525">
            <a:noFill/>
            <a:miter lim="800000"/>
            <a:headEnd/>
            <a:tailEnd/>
          </a:ln>
        </p:spPr>
      </p:pic>
      <p:sp>
        <p:nvSpPr>
          <p:cNvPr id="15364" name="Title 1"/>
          <p:cNvSpPr txBox="1">
            <a:spLocks/>
          </p:cNvSpPr>
          <p:nvPr/>
        </p:nvSpPr>
        <p:spPr bwMode="auto">
          <a:xfrm>
            <a:off x="1" y="274638"/>
            <a:ext cx="12191998" cy="944562"/>
          </a:xfrm>
          <a:prstGeom prst="rect">
            <a:avLst/>
          </a:prstGeom>
          <a:noFill/>
          <a:ln w="9525">
            <a:noFill/>
            <a:miter lim="800000"/>
            <a:headEnd/>
            <a:tailEnd/>
          </a:ln>
        </p:spPr>
        <p:txBody>
          <a:bodyPr anchor="ctr"/>
          <a:lstStyle/>
          <a:p>
            <a:pPr algn="ctr"/>
            <a:r>
              <a:rPr lang="en-US" sz="3200" dirty="0" err="1">
                <a:solidFill>
                  <a:srgbClr val="31859C"/>
                </a:solidFill>
                <a:latin typeface="Avenir Book" charset="0"/>
                <a:ea typeface="Avenir Book" charset="0"/>
                <a:cs typeface="Avenir Book" charset="0"/>
              </a:rPr>
              <a:t>Quetelet</a:t>
            </a:r>
            <a:r>
              <a:rPr lang="en-US" sz="3200" dirty="0">
                <a:solidFill>
                  <a:srgbClr val="31859C"/>
                </a:solidFill>
                <a:latin typeface="Avenir Book" charset="0"/>
                <a:ea typeface="Avenir Book" charset="0"/>
                <a:cs typeface="Avenir Book" charset="0"/>
              </a:rPr>
              <a:t>, </a:t>
            </a:r>
            <a:r>
              <a:rPr lang="en-US" sz="3200" i="1" dirty="0">
                <a:solidFill>
                  <a:srgbClr val="31859C"/>
                </a:solidFill>
                <a:latin typeface="Avenir Book" charset="0"/>
                <a:ea typeface="Avenir Book" charset="0"/>
                <a:cs typeface="Avenir Book" charset="0"/>
              </a:rPr>
              <a:t>On the social system and the laws which govern it</a:t>
            </a:r>
          </a:p>
        </p:txBody>
      </p:sp>
      <p:sp>
        <p:nvSpPr>
          <p:cNvPr id="4" name="TextBox 3">
            <a:extLst>
              <a:ext uri="{FF2B5EF4-FFF2-40B4-BE49-F238E27FC236}">
                <a16:creationId xmlns:a16="http://schemas.microsoft.com/office/drawing/2014/main" id="{F87432C4-9666-364A-9485-5A70DAC609F8}"/>
              </a:ext>
            </a:extLst>
          </p:cNvPr>
          <p:cNvSpPr txBox="1"/>
          <p:nvPr/>
        </p:nvSpPr>
        <p:spPr>
          <a:xfrm>
            <a:off x="3962996" y="1573568"/>
            <a:ext cx="4645796" cy="4524315"/>
          </a:xfrm>
          <a:prstGeom prst="rect">
            <a:avLst/>
          </a:prstGeom>
          <a:noFill/>
        </p:spPr>
        <p:txBody>
          <a:bodyPr wrap="square" rtlCol="0">
            <a:spAutoFit/>
          </a:bodyPr>
          <a:lstStyle/>
          <a:p>
            <a:r>
              <a:rPr lang="en-US" sz="2400" dirty="0">
                <a:latin typeface="Avenir Book" panose="02000503020000020003" pitchFamily="2" charset="0"/>
              </a:rPr>
              <a:t>“The theory of probabilities depends, for much of its practical utility, upon observations which have proved that events, which individually appear to follow no plan, are nevertheless in the mass as much the subjects of a general rule as any others.” </a:t>
            </a:r>
          </a:p>
          <a:p>
            <a:pPr algn="ctr"/>
            <a:endParaRPr lang="en-US" sz="2400" dirty="0">
              <a:latin typeface="Avenir Book" panose="02000503020000020003" pitchFamily="2" charset="0"/>
            </a:endParaRPr>
          </a:p>
          <a:p>
            <a:pPr algn="ctr"/>
            <a:r>
              <a:rPr lang="en-US" sz="2400" dirty="0">
                <a:latin typeface="Avenir Book" panose="02000503020000020003" pitchFamily="2" charset="0"/>
              </a:rPr>
              <a:t>(Augustus De Morgan on </a:t>
            </a:r>
            <a:r>
              <a:rPr lang="en-US" sz="2400" dirty="0" err="1">
                <a:latin typeface="Avenir Book" panose="02000503020000020003" pitchFamily="2" charset="0"/>
              </a:rPr>
              <a:t>Quetelet</a:t>
            </a:r>
            <a:r>
              <a:rPr lang="en-US" sz="2400" dirty="0">
                <a:latin typeface="Avenir Book" panose="02000503020000020003" pitchFamily="2" charset="0"/>
              </a:rPr>
              <a:t>)</a:t>
            </a:r>
          </a:p>
          <a:p>
            <a:endParaRPr lang="en-US" sz="2400" dirty="0">
              <a:latin typeface="Avenir Book" panose="02000503020000020003" pitchFamily="2" charset="0"/>
            </a:endParaRPr>
          </a:p>
          <a:p>
            <a:r>
              <a:rPr lang="en-US" sz="2400" dirty="0">
                <a:latin typeface="Avenir Book" panose="02000503020000020003" pitchFamily="2" charset="0"/>
                <a:sym typeface="Wingdings" pitchFamily="2" charset="2"/>
              </a:rPr>
              <a:t> </a:t>
            </a:r>
            <a:r>
              <a:rPr lang="en-US" sz="2400" dirty="0">
                <a:latin typeface="Avenir Book" panose="02000503020000020003" pitchFamily="2" charset="0"/>
              </a:rPr>
              <a:t>(1848)</a:t>
            </a:r>
          </a:p>
        </p:txBody>
      </p:sp>
      <p:pic>
        <p:nvPicPr>
          <p:cNvPr id="2" name="Picture 1">
            <a:extLst>
              <a:ext uri="{FF2B5EF4-FFF2-40B4-BE49-F238E27FC236}">
                <a16:creationId xmlns:a16="http://schemas.microsoft.com/office/drawing/2014/main" id="{C7B5EB76-DA26-164F-BC8C-4AFD98C00677}"/>
              </a:ext>
            </a:extLst>
          </p:cNvPr>
          <p:cNvPicPr>
            <a:picLocks noChangeAspect="1"/>
          </p:cNvPicPr>
          <p:nvPr/>
        </p:nvPicPr>
        <p:blipFill>
          <a:blip r:embed="rId4"/>
          <a:stretch>
            <a:fillRect/>
          </a:stretch>
        </p:blipFill>
        <p:spPr>
          <a:xfrm>
            <a:off x="8835886" y="1419073"/>
            <a:ext cx="3356113" cy="5419045"/>
          </a:xfrm>
          <a:prstGeom prst="rect">
            <a:avLst/>
          </a:prstGeom>
        </p:spPr>
      </p:pic>
      <p:pic>
        <p:nvPicPr>
          <p:cNvPr id="3" name="Picture 2">
            <a:extLst>
              <a:ext uri="{FF2B5EF4-FFF2-40B4-BE49-F238E27FC236}">
                <a16:creationId xmlns:a16="http://schemas.microsoft.com/office/drawing/2014/main" id="{CFF141D8-F914-244E-9525-F70627701BA6}"/>
              </a:ext>
            </a:extLst>
          </p:cNvPr>
          <p:cNvPicPr>
            <a:picLocks noChangeAspect="1"/>
          </p:cNvPicPr>
          <p:nvPr/>
        </p:nvPicPr>
        <p:blipFill>
          <a:blip r:embed="rId5"/>
          <a:stretch>
            <a:fillRect/>
          </a:stretch>
        </p:blipFill>
        <p:spPr>
          <a:xfrm>
            <a:off x="0" y="1417638"/>
            <a:ext cx="3583211" cy="5440362"/>
          </a:xfrm>
          <a:prstGeom prst="rect">
            <a:avLst/>
          </a:prstGeom>
        </p:spPr>
      </p:pic>
    </p:spTree>
    <p:extLst>
      <p:ext uri="{BB962C8B-B14F-4D97-AF65-F5344CB8AC3E}">
        <p14:creationId xmlns:p14="http://schemas.microsoft.com/office/powerpoint/2010/main" val="2563658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7197</TotalTime>
  <Words>400</Words>
  <Application>Microsoft Office PowerPoint</Application>
  <PresentationFormat>Widescreen</PresentationFormat>
  <Paragraphs>25</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ＭＳ Ｐゴシック</vt:lpstr>
      <vt:lpstr>Arial</vt:lpstr>
      <vt:lpstr>Avenir Book</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Hall</dc:creator>
  <cp:lastModifiedBy>Deniz</cp:lastModifiedBy>
  <cp:revision>34</cp:revision>
  <dcterms:created xsi:type="dcterms:W3CDTF">2018-07-31T17:57:54Z</dcterms:created>
  <dcterms:modified xsi:type="dcterms:W3CDTF">2025-02-13T10:26:16Z</dcterms:modified>
</cp:coreProperties>
</file>