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315" r:id="rId2"/>
    <p:sldId id="316" r:id="rId3"/>
    <p:sldId id="327" r:id="rId4"/>
    <p:sldId id="326" r:id="rId5"/>
    <p:sldId id="27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40"/>
    <p:restoredTop sz="94648"/>
  </p:normalViewPr>
  <p:slideViewPr>
    <p:cSldViewPr snapToGrid="0" snapToObjects="1">
      <p:cViewPr varScale="1">
        <p:scale>
          <a:sx n="107" d="100"/>
          <a:sy n="107" d="100"/>
        </p:scale>
        <p:origin x="168" y="3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C29B9C-9047-8B45-856E-0BF6953AADED}" type="datetimeFigureOut">
              <a:rPr lang="en-US" smtClean="0"/>
              <a:t>1/30/25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BEC0FE-A095-AB4E-8FFD-F5C87695859B}" type="slidenum">
              <a:rPr lang="en-US" smtClean="0"/>
              <a:t>‹#›</a:t>
            </a:fld>
            <a:endParaRPr lang="en-US"/>
          </a:p>
        </p:txBody>
      </p:sp>
    </p:spTree>
    <p:extLst>
      <p:ext uri="{BB962C8B-B14F-4D97-AF65-F5344CB8AC3E}">
        <p14:creationId xmlns:p14="http://schemas.microsoft.com/office/powerpoint/2010/main" val="3664782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34" charset="-128"/>
            </a:endParaRPr>
          </a:p>
        </p:txBody>
      </p:sp>
      <p:sp>
        <p:nvSpPr>
          <p:cNvPr id="16387" name="Slide Number Placeholder 3"/>
          <p:cNvSpPr>
            <a:spLocks noGrp="1"/>
          </p:cNvSpPr>
          <p:nvPr>
            <p:ph type="sldNum" sz="quarter" idx="5"/>
          </p:nvPr>
        </p:nvSpPr>
        <p:spPr bwMode="auto">
          <a:noFill/>
          <a:ln>
            <a:miter lim="800000"/>
            <a:headEnd/>
            <a:tailEnd/>
          </a:ln>
        </p:spPr>
        <p:txBody>
          <a:bodyPr/>
          <a:lstStyle/>
          <a:p>
            <a:fld id="{D119A492-EA9D-4826-8676-6FB5F54CCEE9}" type="slidenum">
              <a:rPr lang="en-US"/>
              <a:pPr/>
              <a:t>1</a:t>
            </a:fld>
            <a:endParaRPr lang="en-US"/>
          </a:p>
        </p:txBody>
      </p:sp>
    </p:spTree>
    <p:extLst>
      <p:ext uri="{BB962C8B-B14F-4D97-AF65-F5344CB8AC3E}">
        <p14:creationId xmlns:p14="http://schemas.microsoft.com/office/powerpoint/2010/main" val="3075051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34" charset="-128"/>
            </a:endParaRPr>
          </a:p>
        </p:txBody>
      </p:sp>
      <p:sp>
        <p:nvSpPr>
          <p:cNvPr id="16387" name="Slide Number Placeholder 3"/>
          <p:cNvSpPr>
            <a:spLocks noGrp="1"/>
          </p:cNvSpPr>
          <p:nvPr>
            <p:ph type="sldNum" sz="quarter" idx="5"/>
          </p:nvPr>
        </p:nvSpPr>
        <p:spPr bwMode="auto">
          <a:noFill/>
          <a:ln>
            <a:miter lim="800000"/>
            <a:headEnd/>
            <a:tailEnd/>
          </a:ln>
        </p:spPr>
        <p:txBody>
          <a:bodyPr/>
          <a:lstStyle/>
          <a:p>
            <a:fld id="{D119A492-EA9D-4826-8676-6FB5F54CCEE9}" type="slidenum">
              <a:rPr lang="en-US"/>
              <a:pPr/>
              <a:t>2</a:t>
            </a:fld>
            <a:endParaRPr lang="en-US"/>
          </a:p>
        </p:txBody>
      </p:sp>
    </p:spTree>
    <p:extLst>
      <p:ext uri="{BB962C8B-B14F-4D97-AF65-F5344CB8AC3E}">
        <p14:creationId xmlns:p14="http://schemas.microsoft.com/office/powerpoint/2010/main" val="2905924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34" charset="-128"/>
            </a:endParaRPr>
          </a:p>
        </p:txBody>
      </p:sp>
      <p:sp>
        <p:nvSpPr>
          <p:cNvPr id="16387" name="Slide Number Placeholder 3"/>
          <p:cNvSpPr>
            <a:spLocks noGrp="1"/>
          </p:cNvSpPr>
          <p:nvPr>
            <p:ph type="sldNum" sz="quarter" idx="5"/>
          </p:nvPr>
        </p:nvSpPr>
        <p:spPr bwMode="auto">
          <a:noFill/>
          <a:ln>
            <a:miter lim="800000"/>
            <a:headEnd/>
            <a:tailEnd/>
          </a:ln>
        </p:spPr>
        <p:txBody>
          <a:bodyPr/>
          <a:lstStyle/>
          <a:p>
            <a:fld id="{D119A492-EA9D-4826-8676-6FB5F54CCEE9}" type="slidenum">
              <a:rPr lang="en-US"/>
              <a:pPr/>
              <a:t>3</a:t>
            </a:fld>
            <a:endParaRPr lang="en-US"/>
          </a:p>
        </p:txBody>
      </p:sp>
    </p:spTree>
    <p:extLst>
      <p:ext uri="{BB962C8B-B14F-4D97-AF65-F5344CB8AC3E}">
        <p14:creationId xmlns:p14="http://schemas.microsoft.com/office/powerpoint/2010/main" val="239247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34" charset="-128"/>
            </a:endParaRPr>
          </a:p>
        </p:txBody>
      </p:sp>
      <p:sp>
        <p:nvSpPr>
          <p:cNvPr id="16387" name="Slide Number Placeholder 3"/>
          <p:cNvSpPr>
            <a:spLocks noGrp="1"/>
          </p:cNvSpPr>
          <p:nvPr>
            <p:ph type="sldNum" sz="quarter" idx="5"/>
          </p:nvPr>
        </p:nvSpPr>
        <p:spPr bwMode="auto">
          <a:noFill/>
          <a:ln>
            <a:miter lim="800000"/>
            <a:headEnd/>
            <a:tailEnd/>
          </a:ln>
        </p:spPr>
        <p:txBody>
          <a:bodyPr/>
          <a:lstStyle/>
          <a:p>
            <a:fld id="{D119A492-EA9D-4826-8676-6FB5F54CCEE9}" type="slidenum">
              <a:rPr lang="en-US"/>
              <a:pPr/>
              <a:t>4</a:t>
            </a:fld>
            <a:endParaRPr lang="en-US"/>
          </a:p>
        </p:txBody>
      </p:sp>
    </p:spTree>
    <p:extLst>
      <p:ext uri="{BB962C8B-B14F-4D97-AF65-F5344CB8AC3E}">
        <p14:creationId xmlns:p14="http://schemas.microsoft.com/office/powerpoint/2010/main" val="1243364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34" charset="-128"/>
            </a:endParaRPr>
          </a:p>
        </p:txBody>
      </p:sp>
      <p:sp>
        <p:nvSpPr>
          <p:cNvPr id="16387" name="Slide Number Placeholder 3"/>
          <p:cNvSpPr>
            <a:spLocks noGrp="1"/>
          </p:cNvSpPr>
          <p:nvPr>
            <p:ph type="sldNum" sz="quarter" idx="5"/>
          </p:nvPr>
        </p:nvSpPr>
        <p:spPr bwMode="auto">
          <a:noFill/>
          <a:ln>
            <a:miter lim="800000"/>
            <a:headEnd/>
            <a:tailEnd/>
          </a:ln>
        </p:spPr>
        <p:txBody>
          <a:bodyPr/>
          <a:lstStyle/>
          <a:p>
            <a:fld id="{D119A492-EA9D-4826-8676-6FB5F54CCEE9}" type="slidenum">
              <a:rPr lang="en-US"/>
              <a:pPr/>
              <a:t>5</a:t>
            </a:fld>
            <a:endParaRPr lang="en-US"/>
          </a:p>
        </p:txBody>
      </p:sp>
    </p:spTree>
    <p:extLst>
      <p:ext uri="{BB962C8B-B14F-4D97-AF65-F5344CB8AC3E}">
        <p14:creationId xmlns:p14="http://schemas.microsoft.com/office/powerpoint/2010/main" val="3306859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FF4262-0936-DF4B-A54F-33D682ACB4E3}" type="datetimeFigureOut">
              <a:rPr lang="en-US" smtClean="0"/>
              <a:t>1/30/25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FC8C9-55DB-9044-8F98-E7EFD80EAA26}" type="slidenum">
              <a:rPr lang="en-US" smtClean="0"/>
              <a:t>‹#›</a:t>
            </a:fld>
            <a:endParaRPr lang="en-US"/>
          </a:p>
        </p:txBody>
      </p:sp>
    </p:spTree>
    <p:extLst>
      <p:ext uri="{BB962C8B-B14F-4D97-AF65-F5344CB8AC3E}">
        <p14:creationId xmlns:p14="http://schemas.microsoft.com/office/powerpoint/2010/main" val="3177521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FF4262-0936-DF4B-A54F-33D682ACB4E3}" type="datetimeFigureOut">
              <a:rPr lang="en-US" smtClean="0"/>
              <a:t>1/30/25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FC8C9-55DB-9044-8F98-E7EFD80EAA26}" type="slidenum">
              <a:rPr lang="en-US" smtClean="0"/>
              <a:t>‹#›</a:t>
            </a:fld>
            <a:endParaRPr lang="en-US"/>
          </a:p>
        </p:txBody>
      </p:sp>
    </p:spTree>
    <p:extLst>
      <p:ext uri="{BB962C8B-B14F-4D97-AF65-F5344CB8AC3E}">
        <p14:creationId xmlns:p14="http://schemas.microsoft.com/office/powerpoint/2010/main" val="2876313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FF4262-0936-DF4B-A54F-33D682ACB4E3}" type="datetimeFigureOut">
              <a:rPr lang="en-US" smtClean="0"/>
              <a:t>1/30/25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FC8C9-55DB-9044-8F98-E7EFD80EAA26}" type="slidenum">
              <a:rPr lang="en-US" smtClean="0"/>
              <a:t>‹#›</a:t>
            </a:fld>
            <a:endParaRPr lang="en-US"/>
          </a:p>
        </p:txBody>
      </p:sp>
    </p:spTree>
    <p:extLst>
      <p:ext uri="{BB962C8B-B14F-4D97-AF65-F5344CB8AC3E}">
        <p14:creationId xmlns:p14="http://schemas.microsoft.com/office/powerpoint/2010/main" val="3357801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FF4262-0936-DF4B-A54F-33D682ACB4E3}" type="datetimeFigureOut">
              <a:rPr lang="en-US" smtClean="0"/>
              <a:t>1/30/25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FC8C9-55DB-9044-8F98-E7EFD80EAA26}" type="slidenum">
              <a:rPr lang="en-US" smtClean="0"/>
              <a:t>‹#›</a:t>
            </a:fld>
            <a:endParaRPr lang="en-US"/>
          </a:p>
        </p:txBody>
      </p:sp>
    </p:spTree>
    <p:extLst>
      <p:ext uri="{BB962C8B-B14F-4D97-AF65-F5344CB8AC3E}">
        <p14:creationId xmlns:p14="http://schemas.microsoft.com/office/powerpoint/2010/main" val="33641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FF4262-0936-DF4B-A54F-33D682ACB4E3}" type="datetimeFigureOut">
              <a:rPr lang="en-US" smtClean="0"/>
              <a:t>1/30/25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FC8C9-55DB-9044-8F98-E7EFD80EAA26}" type="slidenum">
              <a:rPr lang="en-US" smtClean="0"/>
              <a:t>‹#›</a:t>
            </a:fld>
            <a:endParaRPr lang="en-US"/>
          </a:p>
        </p:txBody>
      </p:sp>
    </p:spTree>
    <p:extLst>
      <p:ext uri="{BB962C8B-B14F-4D97-AF65-F5344CB8AC3E}">
        <p14:creationId xmlns:p14="http://schemas.microsoft.com/office/powerpoint/2010/main" val="4103062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FF4262-0936-DF4B-A54F-33D682ACB4E3}" type="datetimeFigureOut">
              <a:rPr lang="en-US" smtClean="0"/>
              <a:t>1/30/25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FC8C9-55DB-9044-8F98-E7EFD80EAA26}" type="slidenum">
              <a:rPr lang="en-US" smtClean="0"/>
              <a:t>‹#›</a:t>
            </a:fld>
            <a:endParaRPr lang="en-US"/>
          </a:p>
        </p:txBody>
      </p:sp>
    </p:spTree>
    <p:extLst>
      <p:ext uri="{BB962C8B-B14F-4D97-AF65-F5344CB8AC3E}">
        <p14:creationId xmlns:p14="http://schemas.microsoft.com/office/powerpoint/2010/main" val="1784914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FF4262-0936-DF4B-A54F-33D682ACB4E3}" type="datetimeFigureOut">
              <a:rPr lang="en-US" smtClean="0"/>
              <a:t>1/30/25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4FC8C9-55DB-9044-8F98-E7EFD80EAA26}" type="slidenum">
              <a:rPr lang="en-US" smtClean="0"/>
              <a:t>‹#›</a:t>
            </a:fld>
            <a:endParaRPr lang="en-US"/>
          </a:p>
        </p:txBody>
      </p:sp>
    </p:spTree>
    <p:extLst>
      <p:ext uri="{BB962C8B-B14F-4D97-AF65-F5344CB8AC3E}">
        <p14:creationId xmlns:p14="http://schemas.microsoft.com/office/powerpoint/2010/main" val="2029201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FF4262-0936-DF4B-A54F-33D682ACB4E3}" type="datetimeFigureOut">
              <a:rPr lang="en-US" smtClean="0"/>
              <a:t>1/30/25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4FC8C9-55DB-9044-8F98-E7EFD80EAA26}" type="slidenum">
              <a:rPr lang="en-US" smtClean="0"/>
              <a:t>‹#›</a:t>
            </a:fld>
            <a:endParaRPr lang="en-US"/>
          </a:p>
        </p:txBody>
      </p:sp>
    </p:spTree>
    <p:extLst>
      <p:ext uri="{BB962C8B-B14F-4D97-AF65-F5344CB8AC3E}">
        <p14:creationId xmlns:p14="http://schemas.microsoft.com/office/powerpoint/2010/main" val="2148851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FF4262-0936-DF4B-A54F-33D682ACB4E3}" type="datetimeFigureOut">
              <a:rPr lang="en-US" smtClean="0"/>
              <a:t>1/30/25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4FC8C9-55DB-9044-8F98-E7EFD80EAA26}" type="slidenum">
              <a:rPr lang="en-US" smtClean="0"/>
              <a:t>‹#›</a:t>
            </a:fld>
            <a:endParaRPr lang="en-US"/>
          </a:p>
        </p:txBody>
      </p:sp>
    </p:spTree>
    <p:extLst>
      <p:ext uri="{BB962C8B-B14F-4D97-AF65-F5344CB8AC3E}">
        <p14:creationId xmlns:p14="http://schemas.microsoft.com/office/powerpoint/2010/main" val="2374403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FF4262-0936-DF4B-A54F-33D682ACB4E3}" type="datetimeFigureOut">
              <a:rPr lang="en-US" smtClean="0"/>
              <a:t>1/30/25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FC8C9-55DB-9044-8F98-E7EFD80EAA26}" type="slidenum">
              <a:rPr lang="en-US" smtClean="0"/>
              <a:t>‹#›</a:t>
            </a:fld>
            <a:endParaRPr lang="en-US"/>
          </a:p>
        </p:txBody>
      </p:sp>
    </p:spTree>
    <p:extLst>
      <p:ext uri="{BB962C8B-B14F-4D97-AF65-F5344CB8AC3E}">
        <p14:creationId xmlns:p14="http://schemas.microsoft.com/office/powerpoint/2010/main" val="995237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FF4262-0936-DF4B-A54F-33D682ACB4E3}" type="datetimeFigureOut">
              <a:rPr lang="en-US" smtClean="0"/>
              <a:t>1/30/25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FC8C9-55DB-9044-8F98-E7EFD80EAA26}" type="slidenum">
              <a:rPr lang="en-US" smtClean="0"/>
              <a:t>‹#›</a:t>
            </a:fld>
            <a:endParaRPr lang="en-US"/>
          </a:p>
        </p:txBody>
      </p:sp>
    </p:spTree>
    <p:extLst>
      <p:ext uri="{BB962C8B-B14F-4D97-AF65-F5344CB8AC3E}">
        <p14:creationId xmlns:p14="http://schemas.microsoft.com/office/powerpoint/2010/main" val="659358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FF4262-0936-DF4B-A54F-33D682ACB4E3}" type="datetimeFigureOut">
              <a:rPr lang="en-US" smtClean="0"/>
              <a:t>1/30/25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FC8C9-55DB-9044-8F98-E7EFD80EAA26}" type="slidenum">
              <a:rPr lang="en-US" smtClean="0"/>
              <a:t>‹#›</a:t>
            </a:fld>
            <a:endParaRPr lang="en-US"/>
          </a:p>
        </p:txBody>
      </p:sp>
    </p:spTree>
    <p:extLst>
      <p:ext uri="{BB962C8B-B14F-4D97-AF65-F5344CB8AC3E}">
        <p14:creationId xmlns:p14="http://schemas.microsoft.com/office/powerpoint/2010/main" val="35774233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p:cNvPicPr>
          <p:nvPr/>
        </p:nvPicPr>
        <p:blipFill>
          <a:blip r:embed="rId3" cstate="print"/>
          <a:srcRect/>
          <a:stretch>
            <a:fillRect/>
          </a:stretch>
        </p:blipFill>
        <p:spPr bwMode="auto">
          <a:xfrm>
            <a:off x="0" y="3"/>
            <a:ext cx="12192000" cy="1420813"/>
          </a:xfrm>
          <a:prstGeom prst="rect">
            <a:avLst/>
          </a:prstGeom>
          <a:noFill/>
          <a:ln w="9525">
            <a:noFill/>
            <a:miter lim="800000"/>
            <a:headEnd/>
            <a:tailEnd/>
          </a:ln>
        </p:spPr>
      </p:pic>
      <p:sp>
        <p:nvSpPr>
          <p:cNvPr id="15364" name="Title 1"/>
          <p:cNvSpPr txBox="1">
            <a:spLocks/>
          </p:cNvSpPr>
          <p:nvPr/>
        </p:nvSpPr>
        <p:spPr bwMode="auto">
          <a:xfrm>
            <a:off x="0" y="274638"/>
            <a:ext cx="12192000" cy="944562"/>
          </a:xfrm>
          <a:prstGeom prst="rect">
            <a:avLst/>
          </a:prstGeom>
          <a:noFill/>
          <a:ln w="9525">
            <a:noFill/>
            <a:miter lim="800000"/>
            <a:headEnd/>
            <a:tailEnd/>
          </a:ln>
        </p:spPr>
        <p:txBody>
          <a:bodyPr anchor="ctr"/>
          <a:lstStyle/>
          <a:p>
            <a:pPr algn="ctr"/>
            <a:r>
              <a:rPr lang="en-US" sz="2800" dirty="0">
                <a:solidFill>
                  <a:srgbClr val="31859C"/>
                </a:solidFill>
                <a:latin typeface="Avenir Book" charset="0"/>
                <a:ea typeface="Avenir Book" charset="0"/>
                <a:cs typeface="Avenir Book" charset="0"/>
              </a:rPr>
              <a:t>Friedrich Ludwig Walther, </a:t>
            </a:r>
            <a:r>
              <a:rPr lang="en-US" sz="2800" i="1" dirty="0">
                <a:solidFill>
                  <a:srgbClr val="31859C"/>
                </a:solidFill>
                <a:latin typeface="Avenir Book" charset="0"/>
                <a:ea typeface="Avenir Book" charset="0"/>
                <a:cs typeface="Avenir Book" charset="0"/>
              </a:rPr>
              <a:t>Attempt at a System of Cameral Sciences</a:t>
            </a:r>
          </a:p>
        </p:txBody>
      </p:sp>
      <p:pic>
        <p:nvPicPr>
          <p:cNvPr id="2" name="Picture 1">
            <a:extLst>
              <a:ext uri="{FF2B5EF4-FFF2-40B4-BE49-F238E27FC236}">
                <a16:creationId xmlns:a16="http://schemas.microsoft.com/office/drawing/2014/main" id="{94D0BE75-7194-9913-E8BF-9D9F7A02F07D}"/>
              </a:ext>
            </a:extLst>
          </p:cNvPr>
          <p:cNvPicPr>
            <a:picLocks noChangeAspect="1"/>
          </p:cNvPicPr>
          <p:nvPr/>
        </p:nvPicPr>
        <p:blipFill>
          <a:blip r:embed="rId4"/>
          <a:stretch>
            <a:fillRect/>
          </a:stretch>
        </p:blipFill>
        <p:spPr>
          <a:xfrm>
            <a:off x="2125361" y="1420816"/>
            <a:ext cx="7941276" cy="2980996"/>
          </a:xfrm>
          <a:prstGeom prst="rect">
            <a:avLst/>
          </a:prstGeom>
        </p:spPr>
      </p:pic>
      <p:sp>
        <p:nvSpPr>
          <p:cNvPr id="4" name="TextBox 4">
            <a:extLst>
              <a:ext uri="{FF2B5EF4-FFF2-40B4-BE49-F238E27FC236}">
                <a16:creationId xmlns:a16="http://schemas.microsoft.com/office/drawing/2014/main" id="{E3F6B77E-F0CB-4D25-2CD0-183D2F3162BB}"/>
              </a:ext>
            </a:extLst>
          </p:cNvPr>
          <p:cNvSpPr txBox="1"/>
          <p:nvPr/>
        </p:nvSpPr>
        <p:spPr>
          <a:xfrm>
            <a:off x="1276864" y="4579069"/>
            <a:ext cx="9638271" cy="1477328"/>
          </a:xfrm>
          <a:prstGeom prst="rect">
            <a:avLst/>
          </a:prstGeom>
        </p:spPr>
        <p:txBody>
          <a:bodyPr wrap="square" lIns="0" tIns="0" rIns="0" bIns="0" rtlCol="0" anchor="t">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Avenir Book" panose="02000503020000020003" pitchFamily="2" charset="0"/>
                <a:ea typeface="+mn-ea"/>
                <a:cs typeface="+mn-cs"/>
              </a:rPr>
              <a:t>“</a:t>
            </a:r>
            <a:r>
              <a:rPr kumimoji="0" lang="en-US" sz="2400" b="0" i="1" u="none" strike="noStrike" kern="1200" cap="none" spc="0" normalizeH="0" baseline="0" noProof="0" dirty="0" err="1">
                <a:ln>
                  <a:noFill/>
                </a:ln>
                <a:effectLst/>
                <a:uLnTx/>
                <a:uFillTx/>
                <a:latin typeface="Avenir Book" panose="02000503020000020003" pitchFamily="2" charset="0"/>
                <a:ea typeface="+mn-ea"/>
                <a:cs typeface="+mn-cs"/>
              </a:rPr>
              <a:t>Oekonomie</a:t>
            </a:r>
            <a:r>
              <a:rPr kumimoji="0" lang="en-US" sz="2400" b="0" i="0" u="none" strike="noStrike" kern="1200" cap="none" spc="0" normalizeH="0" baseline="0" noProof="0" dirty="0">
                <a:ln>
                  <a:noFill/>
                </a:ln>
                <a:effectLst/>
                <a:uLnTx/>
                <a:uFillTx/>
                <a:latin typeface="Avenir Book" panose="02000503020000020003" pitchFamily="2" charset="0"/>
                <a:ea typeface="+mn-ea"/>
                <a:cs typeface="+mn-cs"/>
              </a:rPr>
              <a:t> is that part of the theory of prudence which teaches how one can best use, preserve, and continually increase one’s assets to achieve the highest possible return. The practice of these principles is called economics [more literally: keeping house].”</a:t>
            </a:r>
            <a:endParaRPr kumimoji="0" lang="en-US" sz="2400" b="0" i="1" u="none" strike="noStrike" kern="1200" cap="none" spc="0" normalizeH="0" baseline="0" noProof="0" dirty="0">
              <a:ln>
                <a:noFill/>
              </a:ln>
              <a:effectLst/>
              <a:uLnTx/>
              <a:uFillTx/>
              <a:latin typeface="Avenir Book" panose="02000503020000020003" pitchFamily="2" charset="0"/>
              <a:ea typeface="+mn-ea"/>
              <a:cs typeface="+mn-cs"/>
            </a:endParaRPr>
          </a:p>
        </p:txBody>
      </p:sp>
      <p:sp>
        <p:nvSpPr>
          <p:cNvPr id="5" name="TextBox 6">
            <a:extLst>
              <a:ext uri="{FF2B5EF4-FFF2-40B4-BE49-F238E27FC236}">
                <a16:creationId xmlns:a16="http://schemas.microsoft.com/office/drawing/2014/main" id="{468FA2BE-5554-1D46-D6F6-DBD3E8DF32B7}"/>
              </a:ext>
            </a:extLst>
          </p:cNvPr>
          <p:cNvSpPr txBox="1"/>
          <p:nvPr/>
        </p:nvSpPr>
        <p:spPr>
          <a:xfrm>
            <a:off x="2547848" y="6258013"/>
            <a:ext cx="7096304" cy="427233"/>
          </a:xfrm>
          <a:prstGeom prst="rect">
            <a:avLst/>
          </a:prstGeom>
        </p:spPr>
        <p:txBody>
          <a:bodyPr wrap="square" lIns="0" tIns="0" rIns="0" bIns="0" rtlCol="0" anchor="t">
            <a:spAutoFit/>
          </a:bodyPr>
          <a:lstStyle/>
          <a:p>
            <a:pPr marL="0" marR="0" lvl="0" indent="0" algn="ctr" defTabSz="914400" rtl="0" eaLnBrk="1" fontAlgn="auto" latinLnBrk="0" hangingPunct="1">
              <a:lnSpc>
                <a:spcPts val="3500"/>
              </a:lnSpc>
              <a:spcBef>
                <a:spcPts val="0"/>
              </a:spcBef>
              <a:spcAft>
                <a:spcPts val="0"/>
              </a:spcAft>
              <a:buClrTx/>
              <a:buSzTx/>
              <a:buFontTx/>
              <a:buNone/>
              <a:tabLst/>
              <a:defRPr/>
            </a:pPr>
            <a:r>
              <a:rPr kumimoji="0" lang="en-US" sz="2400" b="0" u="none" strike="noStrike" kern="1200" cap="none" spc="0" normalizeH="0" baseline="0" noProof="0" dirty="0">
                <a:ln>
                  <a:noFill/>
                </a:ln>
                <a:effectLst/>
                <a:uLnTx/>
                <a:uFillTx/>
                <a:latin typeface="Avenir Book" panose="02000503020000020003" pitchFamily="2" charset="0"/>
                <a:ea typeface="+mn-ea"/>
                <a:cs typeface="+mn-cs"/>
              </a:rPr>
              <a:t>(Giessen, 1793)</a:t>
            </a:r>
          </a:p>
        </p:txBody>
      </p:sp>
    </p:spTree>
    <p:extLst>
      <p:ext uri="{BB962C8B-B14F-4D97-AF65-F5344CB8AC3E}">
        <p14:creationId xmlns:p14="http://schemas.microsoft.com/office/powerpoint/2010/main" val="1600723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p:cNvPicPr>
          <p:nvPr/>
        </p:nvPicPr>
        <p:blipFill>
          <a:blip r:embed="rId3" cstate="print"/>
          <a:srcRect/>
          <a:stretch>
            <a:fillRect/>
          </a:stretch>
        </p:blipFill>
        <p:spPr bwMode="auto">
          <a:xfrm>
            <a:off x="0" y="3"/>
            <a:ext cx="12192000" cy="1420813"/>
          </a:xfrm>
          <a:prstGeom prst="rect">
            <a:avLst/>
          </a:prstGeom>
          <a:noFill/>
          <a:ln w="9525">
            <a:noFill/>
            <a:miter lim="800000"/>
            <a:headEnd/>
            <a:tailEnd/>
          </a:ln>
        </p:spPr>
      </p:pic>
      <p:sp>
        <p:nvSpPr>
          <p:cNvPr id="15364" name="Title 1"/>
          <p:cNvSpPr txBox="1">
            <a:spLocks/>
          </p:cNvSpPr>
          <p:nvPr/>
        </p:nvSpPr>
        <p:spPr bwMode="auto">
          <a:xfrm>
            <a:off x="0" y="274638"/>
            <a:ext cx="12192000" cy="944562"/>
          </a:xfrm>
          <a:prstGeom prst="rect">
            <a:avLst/>
          </a:prstGeom>
          <a:noFill/>
          <a:ln w="9525">
            <a:noFill/>
            <a:miter lim="800000"/>
            <a:headEnd/>
            <a:tailEnd/>
          </a:ln>
        </p:spPr>
        <p:txBody>
          <a:bodyPr anchor="ctr"/>
          <a:lstStyle/>
          <a:p>
            <a:pPr algn="ctr"/>
            <a:r>
              <a:rPr lang="en-US" sz="3600" dirty="0">
                <a:solidFill>
                  <a:srgbClr val="31859C"/>
                </a:solidFill>
                <a:latin typeface="Avenir Book" charset="0"/>
                <a:ea typeface="Avenir Book" charset="0"/>
                <a:cs typeface="Avenir Book" charset="0"/>
              </a:rPr>
              <a:t>From moral philosophy to political economy</a:t>
            </a:r>
          </a:p>
        </p:txBody>
      </p:sp>
      <p:sp>
        <p:nvSpPr>
          <p:cNvPr id="2" name="TextBox 1">
            <a:extLst>
              <a:ext uri="{FF2B5EF4-FFF2-40B4-BE49-F238E27FC236}">
                <a16:creationId xmlns:a16="http://schemas.microsoft.com/office/drawing/2014/main" id="{79919BD7-18AF-F362-B272-C528F02DDD21}"/>
              </a:ext>
            </a:extLst>
          </p:cNvPr>
          <p:cNvSpPr txBox="1"/>
          <p:nvPr/>
        </p:nvSpPr>
        <p:spPr>
          <a:xfrm>
            <a:off x="451262" y="2517683"/>
            <a:ext cx="11329059" cy="2308324"/>
          </a:xfrm>
          <a:prstGeom prst="rect">
            <a:avLst/>
          </a:prstGeom>
          <a:noFill/>
        </p:spPr>
        <p:txBody>
          <a:bodyPr wrap="square" rtlCol="0">
            <a:spAutoFit/>
          </a:bodyPr>
          <a:lstStyle/>
          <a:p>
            <a:r>
              <a:rPr lang="en-US" sz="2400" b="1" dirty="0">
                <a:latin typeface="Avenir Book" panose="02000503020000020003" pitchFamily="2" charset="0"/>
              </a:rPr>
              <a:t>	Mercantilism</a:t>
            </a:r>
            <a:r>
              <a:rPr lang="en-US" sz="2400" dirty="0">
                <a:latin typeface="Avenir Book" panose="02000503020000020003" pitchFamily="2" charset="0"/>
              </a:rPr>
              <a:t>						</a:t>
            </a:r>
            <a:r>
              <a:rPr lang="en-US" sz="2400" b="1" dirty="0">
                <a:latin typeface="Avenir Book" panose="02000503020000020003" pitchFamily="2" charset="0"/>
              </a:rPr>
              <a:t>Capitalism</a:t>
            </a:r>
          </a:p>
          <a:p>
            <a:r>
              <a:rPr lang="en-US" sz="2400" dirty="0">
                <a:latin typeface="Avenir Book" panose="02000503020000020003" pitchFamily="2" charset="0"/>
              </a:rPr>
              <a:t>(national balance of trade in zero-sum game)	(production moves beyond guilds)</a:t>
            </a:r>
          </a:p>
          <a:p>
            <a:r>
              <a:rPr lang="en-US" sz="2400" dirty="0">
                <a:latin typeface="Avenir Book" panose="02000503020000020003" pitchFamily="2" charset="0"/>
              </a:rPr>
              <a:t>(joint stock companies)				(new credit mechanisms)</a:t>
            </a:r>
          </a:p>
          <a:p>
            <a:r>
              <a:rPr lang="en-US" sz="2400" dirty="0">
                <a:latin typeface="Avenir Book" panose="02000503020000020003" pitchFamily="2" charset="0"/>
              </a:rPr>
              <a:t>(labor and land mostly unchallenged)		(machines increase productivity)</a:t>
            </a:r>
          </a:p>
          <a:p>
            <a:r>
              <a:rPr lang="en-US" sz="2400" dirty="0">
                <a:latin typeface="Avenir Book" panose="02000503020000020003" pitchFamily="2" charset="0"/>
              </a:rPr>
              <a:t>							(free trade leads to growth)</a:t>
            </a:r>
          </a:p>
          <a:p>
            <a:endParaRPr lang="en-US" sz="2400" dirty="0">
              <a:latin typeface="Avenir Book" panose="02000503020000020003" pitchFamily="2" charset="0"/>
            </a:endParaRPr>
          </a:p>
        </p:txBody>
      </p:sp>
      <p:sp>
        <p:nvSpPr>
          <p:cNvPr id="3" name="TextBox 2">
            <a:extLst>
              <a:ext uri="{FF2B5EF4-FFF2-40B4-BE49-F238E27FC236}">
                <a16:creationId xmlns:a16="http://schemas.microsoft.com/office/drawing/2014/main" id="{BACA10DD-DBAC-2DEE-8ADA-0CA58D772436}"/>
              </a:ext>
            </a:extLst>
          </p:cNvPr>
          <p:cNvSpPr txBox="1"/>
          <p:nvPr/>
        </p:nvSpPr>
        <p:spPr>
          <a:xfrm>
            <a:off x="3752603" y="5230560"/>
            <a:ext cx="8110845" cy="1569660"/>
          </a:xfrm>
          <a:prstGeom prst="rect">
            <a:avLst/>
          </a:prstGeom>
          <a:noFill/>
        </p:spPr>
        <p:txBody>
          <a:bodyPr wrap="square" rtlCol="0">
            <a:spAutoFit/>
          </a:bodyPr>
          <a:lstStyle/>
          <a:p>
            <a:r>
              <a:rPr lang="en-US" sz="2400" b="1" dirty="0">
                <a:latin typeface="Avenir Book" panose="02000503020000020003" pitchFamily="2" charset="0"/>
              </a:rPr>
              <a:t>	Cameralism</a:t>
            </a:r>
          </a:p>
          <a:p>
            <a:r>
              <a:rPr lang="en-US" sz="2400" dirty="0">
                <a:latin typeface="Avenir Book" panose="02000503020000020003" pitchFamily="2" charset="0"/>
              </a:rPr>
              <a:t>(state-centered)</a:t>
            </a:r>
          </a:p>
          <a:p>
            <a:r>
              <a:rPr lang="en-US" sz="2400" dirty="0">
                <a:latin typeface="Avenir Book" panose="02000503020000020003" pitchFamily="2" charset="0"/>
              </a:rPr>
              <a:t>(material and technological progress as route to salvation)</a:t>
            </a:r>
          </a:p>
          <a:p>
            <a:r>
              <a:rPr lang="en-US" sz="2400" dirty="0">
                <a:latin typeface="Avenir Book" panose="02000503020000020003" pitchFamily="2" charset="0"/>
              </a:rPr>
              <a:t>(circulatory mechanisms)</a:t>
            </a:r>
          </a:p>
        </p:txBody>
      </p:sp>
      <p:sp>
        <p:nvSpPr>
          <p:cNvPr id="4" name="TextBox 3">
            <a:extLst>
              <a:ext uri="{FF2B5EF4-FFF2-40B4-BE49-F238E27FC236}">
                <a16:creationId xmlns:a16="http://schemas.microsoft.com/office/drawing/2014/main" id="{4540DD8E-7496-66D4-889B-D5A1CAEFD74E}"/>
              </a:ext>
            </a:extLst>
          </p:cNvPr>
          <p:cNvSpPr txBox="1"/>
          <p:nvPr/>
        </p:nvSpPr>
        <p:spPr>
          <a:xfrm>
            <a:off x="3586616" y="1695451"/>
            <a:ext cx="4262705" cy="400110"/>
          </a:xfrm>
          <a:prstGeom prst="rect">
            <a:avLst/>
          </a:prstGeom>
          <a:noFill/>
        </p:spPr>
        <p:txBody>
          <a:bodyPr wrap="none" rtlCol="0">
            <a:spAutoFit/>
          </a:bodyPr>
          <a:lstStyle/>
          <a:p>
            <a:r>
              <a:rPr lang="en-US" sz="2000" dirty="0">
                <a:latin typeface="Avenir Book" panose="02000503020000020003" pitchFamily="2" charset="0"/>
              </a:rPr>
              <a:t>Conventional Anglophone narrative</a:t>
            </a:r>
          </a:p>
        </p:txBody>
      </p:sp>
      <p:sp>
        <p:nvSpPr>
          <p:cNvPr id="5" name="Right Arrow 4">
            <a:extLst>
              <a:ext uri="{FF2B5EF4-FFF2-40B4-BE49-F238E27FC236}">
                <a16:creationId xmlns:a16="http://schemas.microsoft.com/office/drawing/2014/main" id="{A6E12AC0-3270-84F4-7AFD-2ACEA93AF72F}"/>
              </a:ext>
            </a:extLst>
          </p:cNvPr>
          <p:cNvSpPr/>
          <p:nvPr/>
        </p:nvSpPr>
        <p:spPr>
          <a:xfrm>
            <a:off x="4358245" y="2211733"/>
            <a:ext cx="2505694" cy="229427"/>
          </a:xfrm>
          <a:prstGeom prst="rightArrow">
            <a:avLst/>
          </a:prstGeom>
          <a:solidFill>
            <a:srgbClr val="00919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9193"/>
              </a:solidFill>
            </a:endParaRPr>
          </a:p>
        </p:txBody>
      </p:sp>
      <p:sp>
        <p:nvSpPr>
          <p:cNvPr id="7" name="TextBox 6">
            <a:extLst>
              <a:ext uri="{FF2B5EF4-FFF2-40B4-BE49-F238E27FC236}">
                <a16:creationId xmlns:a16="http://schemas.microsoft.com/office/drawing/2014/main" id="{B646FD39-D60A-7423-66EA-134E43B4167D}"/>
              </a:ext>
            </a:extLst>
          </p:cNvPr>
          <p:cNvSpPr txBox="1"/>
          <p:nvPr/>
        </p:nvSpPr>
        <p:spPr>
          <a:xfrm>
            <a:off x="3384637" y="4774791"/>
            <a:ext cx="4666662" cy="400110"/>
          </a:xfrm>
          <a:prstGeom prst="rect">
            <a:avLst/>
          </a:prstGeom>
          <a:noFill/>
        </p:spPr>
        <p:txBody>
          <a:bodyPr wrap="none" rtlCol="0">
            <a:spAutoFit/>
          </a:bodyPr>
          <a:lstStyle/>
          <a:p>
            <a:r>
              <a:rPr lang="en-US" sz="2000" dirty="0">
                <a:latin typeface="Avenir Book" panose="02000503020000020003" pitchFamily="2" charset="0"/>
              </a:rPr>
              <a:t>Less conventional Continental narrative</a:t>
            </a:r>
          </a:p>
        </p:txBody>
      </p:sp>
      <p:sp>
        <p:nvSpPr>
          <p:cNvPr id="6" name="Right Arrow 5">
            <a:extLst>
              <a:ext uri="{FF2B5EF4-FFF2-40B4-BE49-F238E27FC236}">
                <a16:creationId xmlns:a16="http://schemas.microsoft.com/office/drawing/2014/main" id="{6A3D41E5-F422-321B-2158-7952D195CC52}"/>
              </a:ext>
            </a:extLst>
          </p:cNvPr>
          <p:cNvSpPr/>
          <p:nvPr/>
        </p:nvSpPr>
        <p:spPr>
          <a:xfrm rot="18097461">
            <a:off x="8242881" y="5225294"/>
            <a:ext cx="1212045" cy="253572"/>
          </a:xfrm>
          <a:prstGeom prst="rightArrow">
            <a:avLst/>
          </a:prstGeom>
          <a:solidFill>
            <a:srgbClr val="00919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9193"/>
              </a:solidFill>
            </a:endParaRPr>
          </a:p>
        </p:txBody>
      </p:sp>
      <p:cxnSp>
        <p:nvCxnSpPr>
          <p:cNvPr id="9" name="Curved Connector 8">
            <a:extLst>
              <a:ext uri="{FF2B5EF4-FFF2-40B4-BE49-F238E27FC236}">
                <a16:creationId xmlns:a16="http://schemas.microsoft.com/office/drawing/2014/main" id="{F1D8CE04-3A27-64E0-48BF-D32207A367F8}"/>
              </a:ext>
            </a:extLst>
          </p:cNvPr>
          <p:cNvCxnSpPr>
            <a:cxnSpLocks/>
          </p:cNvCxnSpPr>
          <p:nvPr/>
        </p:nvCxnSpPr>
        <p:spPr>
          <a:xfrm flipV="1">
            <a:off x="6970816" y="3700626"/>
            <a:ext cx="4769922" cy="1074165"/>
          </a:xfrm>
          <a:prstGeom prst="curvedConnector3">
            <a:avLst>
              <a:gd name="adj1" fmla="val 88838"/>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5942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p:cNvPicPr>
          <p:nvPr/>
        </p:nvPicPr>
        <p:blipFill>
          <a:blip r:embed="rId3" cstate="print"/>
          <a:srcRect/>
          <a:stretch>
            <a:fillRect/>
          </a:stretch>
        </p:blipFill>
        <p:spPr bwMode="auto">
          <a:xfrm>
            <a:off x="0" y="3"/>
            <a:ext cx="12192000" cy="1420813"/>
          </a:xfrm>
          <a:prstGeom prst="rect">
            <a:avLst/>
          </a:prstGeom>
          <a:noFill/>
          <a:ln w="9525">
            <a:noFill/>
            <a:miter lim="800000"/>
            <a:headEnd/>
            <a:tailEnd/>
          </a:ln>
        </p:spPr>
      </p:pic>
      <p:sp>
        <p:nvSpPr>
          <p:cNvPr id="15364" name="Title 1"/>
          <p:cNvSpPr txBox="1">
            <a:spLocks/>
          </p:cNvSpPr>
          <p:nvPr/>
        </p:nvSpPr>
        <p:spPr bwMode="auto">
          <a:xfrm>
            <a:off x="1600200" y="274638"/>
            <a:ext cx="8991600" cy="944562"/>
          </a:xfrm>
          <a:prstGeom prst="rect">
            <a:avLst/>
          </a:prstGeom>
          <a:noFill/>
          <a:ln w="9525">
            <a:noFill/>
            <a:miter lim="800000"/>
            <a:headEnd/>
            <a:tailEnd/>
          </a:ln>
        </p:spPr>
        <p:txBody>
          <a:bodyPr anchor="ctr"/>
          <a:lstStyle/>
          <a:p>
            <a:pPr algn="ctr"/>
            <a:r>
              <a:rPr lang="en-US" sz="4000" dirty="0">
                <a:solidFill>
                  <a:srgbClr val="31859C"/>
                </a:solidFill>
                <a:latin typeface="Avenir Book" charset="0"/>
                <a:ea typeface="Avenir Book" charset="0"/>
                <a:cs typeface="Avenir Book" charset="0"/>
              </a:rPr>
              <a:t>Narratives of development</a:t>
            </a:r>
          </a:p>
        </p:txBody>
      </p:sp>
      <p:sp>
        <p:nvSpPr>
          <p:cNvPr id="5" name="TextBox 4">
            <a:extLst>
              <a:ext uri="{FF2B5EF4-FFF2-40B4-BE49-F238E27FC236}">
                <a16:creationId xmlns:a16="http://schemas.microsoft.com/office/drawing/2014/main" id="{2607065A-4303-3A48-8068-919C50BCE70F}"/>
              </a:ext>
            </a:extLst>
          </p:cNvPr>
          <p:cNvSpPr txBox="1"/>
          <p:nvPr/>
        </p:nvSpPr>
        <p:spPr>
          <a:xfrm>
            <a:off x="3032568" y="1695451"/>
            <a:ext cx="7893933" cy="5016758"/>
          </a:xfrm>
          <a:prstGeom prst="rect">
            <a:avLst/>
          </a:prstGeom>
          <a:noFill/>
        </p:spPr>
        <p:txBody>
          <a:bodyPr wrap="square">
            <a:spAutoFit/>
          </a:bodyPr>
          <a:lstStyle/>
          <a:p>
            <a:pPr marL="342900" lvl="0" indent="-342900">
              <a:buFont typeface="+mj-lt"/>
              <a:buAutoNum type="arabicPeriod"/>
              <a:tabLst>
                <a:tab pos="228600" algn="l"/>
              </a:tabLst>
            </a:pPr>
            <a:r>
              <a:rPr lang="en-US" sz="2000" dirty="0">
                <a:effectLst/>
                <a:latin typeface="Avenir Book" panose="02000503020000020003" pitchFamily="2" charset="0"/>
                <a:ea typeface="Times New Roman" panose="02020603050405020304" pitchFamily="18" charset="0"/>
              </a:rPr>
              <a:t>Secularization </a:t>
            </a:r>
            <a:endParaRPr lang="en-HU" sz="2000" dirty="0">
              <a:effectLst/>
              <a:latin typeface="Avenir Book" panose="02000503020000020003" pitchFamily="2" charset="0"/>
              <a:ea typeface="Times New Roman" panose="02020603050405020304" pitchFamily="18" charset="0"/>
            </a:endParaRPr>
          </a:p>
          <a:p>
            <a:pPr marL="342900" indent="-342900">
              <a:buFont typeface="+mj-lt"/>
              <a:buAutoNum type="arabicPeriod"/>
              <a:tabLst>
                <a:tab pos="228600" algn="l"/>
              </a:tabLst>
            </a:pPr>
            <a:endParaRPr lang="en-HU" sz="2000" dirty="0">
              <a:effectLst/>
              <a:latin typeface="Avenir Book" panose="02000503020000020003" pitchFamily="2" charset="0"/>
              <a:ea typeface="Times New Roman" panose="02020603050405020304" pitchFamily="18" charset="0"/>
            </a:endParaRPr>
          </a:p>
          <a:p>
            <a:pPr marL="342900" lvl="0" indent="-342900">
              <a:buFont typeface="+mj-lt"/>
              <a:buAutoNum type="arabicPeriod"/>
              <a:tabLst>
                <a:tab pos="228600" algn="l"/>
              </a:tabLst>
            </a:pPr>
            <a:r>
              <a:rPr lang="en-US" sz="2000" dirty="0">
                <a:effectLst/>
                <a:latin typeface="Avenir Book" panose="02000503020000020003" pitchFamily="2" charset="0"/>
                <a:ea typeface="Times New Roman" panose="02020603050405020304" pitchFamily="18" charset="0"/>
              </a:rPr>
              <a:t>“Humanity” as core category</a:t>
            </a:r>
            <a:endParaRPr lang="en-HU" sz="2000" dirty="0">
              <a:effectLst/>
              <a:latin typeface="Avenir Book" panose="02000503020000020003" pitchFamily="2" charset="0"/>
              <a:ea typeface="Times New Roman" panose="02020603050405020304" pitchFamily="18" charset="0"/>
            </a:endParaRPr>
          </a:p>
          <a:p>
            <a:pPr marL="342900" indent="-342900">
              <a:buFont typeface="+mj-lt"/>
              <a:buAutoNum type="arabicPeriod"/>
              <a:tabLst>
                <a:tab pos="228600" algn="l"/>
              </a:tabLst>
            </a:pPr>
            <a:endParaRPr lang="en-HU" sz="2000" dirty="0">
              <a:effectLst/>
              <a:latin typeface="Avenir Book" panose="02000503020000020003" pitchFamily="2" charset="0"/>
              <a:ea typeface="Times New Roman" panose="02020603050405020304" pitchFamily="18" charset="0"/>
            </a:endParaRPr>
          </a:p>
          <a:p>
            <a:pPr marL="342900" lvl="0" indent="-342900">
              <a:buFont typeface="+mj-lt"/>
              <a:buAutoNum type="arabicPeriod"/>
              <a:tabLst>
                <a:tab pos="228600" algn="l"/>
              </a:tabLst>
            </a:pPr>
            <a:r>
              <a:rPr lang="en-US" sz="2000" dirty="0">
                <a:effectLst/>
                <a:latin typeface="Avenir Book" panose="02000503020000020003" pitchFamily="2" charset="0"/>
                <a:ea typeface="Times New Roman" panose="02020603050405020304" pitchFamily="18" charset="0"/>
              </a:rPr>
              <a:t>Autonomous domains of knowledge</a:t>
            </a:r>
            <a:endParaRPr lang="en-HU" sz="2000" dirty="0">
              <a:effectLst/>
              <a:latin typeface="Avenir Book" panose="02000503020000020003" pitchFamily="2" charset="0"/>
              <a:ea typeface="Times New Roman" panose="02020603050405020304" pitchFamily="18" charset="0"/>
            </a:endParaRPr>
          </a:p>
          <a:p>
            <a:pPr marL="342900" indent="-342900">
              <a:buFont typeface="+mj-lt"/>
              <a:buAutoNum type="arabicPeriod"/>
              <a:tabLst>
                <a:tab pos="228600" algn="l"/>
              </a:tabLst>
            </a:pPr>
            <a:endParaRPr lang="en-HU" sz="2000" dirty="0">
              <a:effectLst/>
              <a:latin typeface="Avenir Book" panose="02000503020000020003" pitchFamily="2" charset="0"/>
              <a:ea typeface="Times New Roman" panose="02020603050405020304" pitchFamily="18" charset="0"/>
            </a:endParaRPr>
          </a:p>
          <a:p>
            <a:pPr marL="342900" lvl="0" indent="-342900">
              <a:buFont typeface="+mj-lt"/>
              <a:buAutoNum type="arabicPeriod"/>
              <a:tabLst>
                <a:tab pos="228600" algn="l"/>
              </a:tabLst>
            </a:pPr>
            <a:r>
              <a:rPr lang="en-US" sz="2000" dirty="0">
                <a:effectLst/>
                <a:latin typeface="Avenir Book" panose="02000503020000020003" pitchFamily="2" charset="0"/>
                <a:ea typeface="Times New Roman" panose="02020603050405020304" pitchFamily="18" charset="0"/>
              </a:rPr>
              <a:t>Rationalization</a:t>
            </a:r>
            <a:endParaRPr lang="en-HU" sz="2000" dirty="0">
              <a:effectLst/>
              <a:latin typeface="Avenir Book" panose="02000503020000020003" pitchFamily="2" charset="0"/>
              <a:ea typeface="Times New Roman" panose="02020603050405020304" pitchFamily="18" charset="0"/>
            </a:endParaRPr>
          </a:p>
          <a:p>
            <a:pPr marL="342900" indent="-342900">
              <a:buFont typeface="+mj-lt"/>
              <a:buAutoNum type="arabicPeriod"/>
              <a:tabLst>
                <a:tab pos="228600" algn="l"/>
              </a:tabLst>
            </a:pPr>
            <a:endParaRPr lang="en-HU" sz="2000" dirty="0">
              <a:effectLst/>
              <a:latin typeface="Avenir Book" panose="02000503020000020003" pitchFamily="2" charset="0"/>
              <a:ea typeface="Times New Roman" panose="02020603050405020304" pitchFamily="18" charset="0"/>
            </a:endParaRPr>
          </a:p>
          <a:p>
            <a:pPr marL="342900" lvl="0" indent="-342900">
              <a:buFont typeface="+mj-lt"/>
              <a:buAutoNum type="arabicPeriod"/>
              <a:tabLst>
                <a:tab pos="228600" algn="l"/>
              </a:tabLst>
            </a:pPr>
            <a:r>
              <a:rPr lang="en-US" sz="2000" dirty="0">
                <a:effectLst/>
                <a:latin typeface="Avenir Book" panose="02000503020000020003" pitchFamily="2" charset="0"/>
                <a:ea typeface="Times New Roman" panose="02020603050405020304" pitchFamily="18" charset="0"/>
              </a:rPr>
              <a:t>Inert Nature</a:t>
            </a:r>
            <a:endParaRPr lang="en-HU" sz="2000" dirty="0">
              <a:effectLst/>
              <a:latin typeface="Avenir Book" panose="02000503020000020003" pitchFamily="2" charset="0"/>
              <a:ea typeface="Times New Roman" panose="02020603050405020304" pitchFamily="18" charset="0"/>
            </a:endParaRPr>
          </a:p>
          <a:p>
            <a:pPr marL="342900" indent="-342900">
              <a:buFont typeface="+mj-lt"/>
              <a:buAutoNum type="arabicPeriod"/>
              <a:tabLst>
                <a:tab pos="228600" algn="l"/>
              </a:tabLst>
            </a:pPr>
            <a:endParaRPr lang="en-HU" sz="2000" dirty="0">
              <a:effectLst/>
              <a:latin typeface="Avenir Book" panose="02000503020000020003" pitchFamily="2" charset="0"/>
              <a:ea typeface="Times New Roman" panose="02020603050405020304" pitchFamily="18" charset="0"/>
            </a:endParaRPr>
          </a:p>
          <a:p>
            <a:pPr marL="342900" lvl="0" indent="-342900">
              <a:buFont typeface="+mj-lt"/>
              <a:buAutoNum type="arabicPeriod"/>
              <a:tabLst>
                <a:tab pos="228600" algn="l"/>
              </a:tabLst>
            </a:pPr>
            <a:r>
              <a:rPr lang="en-US" sz="2000" dirty="0">
                <a:effectLst/>
                <a:latin typeface="Avenir Book" panose="02000503020000020003" pitchFamily="2" charset="0"/>
                <a:ea typeface="Times New Roman" panose="02020603050405020304" pitchFamily="18" charset="0"/>
              </a:rPr>
              <a:t>Expansion, concentration of productive resources</a:t>
            </a:r>
            <a:endParaRPr lang="en-HU" sz="2000" dirty="0">
              <a:effectLst/>
              <a:latin typeface="Avenir Book" panose="02000503020000020003" pitchFamily="2" charset="0"/>
              <a:ea typeface="Times New Roman" panose="02020603050405020304" pitchFamily="18" charset="0"/>
            </a:endParaRPr>
          </a:p>
          <a:p>
            <a:pPr marL="342900" indent="-342900">
              <a:buFont typeface="+mj-lt"/>
              <a:buAutoNum type="arabicPeriod"/>
              <a:tabLst>
                <a:tab pos="228600" algn="l"/>
              </a:tabLst>
            </a:pPr>
            <a:endParaRPr lang="en-HU" sz="2000" dirty="0">
              <a:effectLst/>
              <a:latin typeface="Avenir Book" panose="02000503020000020003" pitchFamily="2" charset="0"/>
              <a:ea typeface="Times New Roman" panose="02020603050405020304" pitchFamily="18" charset="0"/>
            </a:endParaRPr>
          </a:p>
          <a:p>
            <a:pPr marL="342900" lvl="0" indent="-342900">
              <a:buFont typeface="+mj-lt"/>
              <a:buAutoNum type="arabicPeriod"/>
              <a:tabLst>
                <a:tab pos="228600" algn="l"/>
              </a:tabLst>
            </a:pPr>
            <a:r>
              <a:rPr lang="en-US" sz="2000" dirty="0">
                <a:effectLst/>
                <a:latin typeface="Avenir Book" panose="02000503020000020003" pitchFamily="2" charset="0"/>
                <a:ea typeface="Times New Roman" panose="02020603050405020304" pitchFamily="18" charset="0"/>
              </a:rPr>
              <a:t>Conflation of “European” and “modern” in extension of European culture outside Europe</a:t>
            </a:r>
            <a:endParaRPr lang="en-HU" sz="2000" dirty="0">
              <a:effectLst/>
              <a:latin typeface="Avenir Book" panose="02000503020000020003" pitchFamily="2" charset="0"/>
              <a:ea typeface="Times New Roman" panose="02020603050405020304" pitchFamily="18" charset="0"/>
            </a:endParaRPr>
          </a:p>
          <a:p>
            <a:pPr marL="342900" indent="-342900">
              <a:buFont typeface="+mj-lt"/>
              <a:buAutoNum type="arabicPeriod"/>
              <a:tabLst>
                <a:tab pos="228600" algn="l"/>
              </a:tabLst>
            </a:pPr>
            <a:endParaRPr lang="en-HU" sz="2000" dirty="0">
              <a:effectLst/>
              <a:latin typeface="Avenir Book" panose="02000503020000020003" pitchFamily="2" charset="0"/>
              <a:ea typeface="Times New Roman" panose="02020603050405020304" pitchFamily="18" charset="0"/>
            </a:endParaRPr>
          </a:p>
          <a:p>
            <a:pPr marL="342900" lvl="0" indent="-342900">
              <a:buFont typeface="+mj-lt"/>
              <a:buAutoNum type="arabicPeriod"/>
              <a:tabLst>
                <a:tab pos="228600" algn="l"/>
              </a:tabLst>
            </a:pPr>
            <a:r>
              <a:rPr lang="en-US" sz="2000" dirty="0">
                <a:effectLst/>
                <a:latin typeface="Avenir Book" panose="02000503020000020003" pitchFamily="2" charset="0"/>
                <a:ea typeface="Times New Roman" panose="02020603050405020304" pitchFamily="18" charset="0"/>
              </a:rPr>
              <a:t>Progress tropes (reflexivity of development)</a:t>
            </a:r>
            <a:endParaRPr lang="en-HU" sz="2000" dirty="0">
              <a:effectLst/>
              <a:latin typeface="Avenir Book" panose="02000503020000020003" pitchFamily="2" charset="0"/>
              <a:ea typeface="Times New Roman" panose="02020603050405020304" pitchFamily="18" charset="0"/>
            </a:endParaRPr>
          </a:p>
        </p:txBody>
      </p:sp>
    </p:spTree>
    <p:extLst>
      <p:ext uri="{BB962C8B-B14F-4D97-AF65-F5344CB8AC3E}">
        <p14:creationId xmlns:p14="http://schemas.microsoft.com/office/powerpoint/2010/main" val="1443105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p:cNvPicPr>
          <p:nvPr/>
        </p:nvPicPr>
        <p:blipFill>
          <a:blip r:embed="rId3" cstate="print"/>
          <a:srcRect/>
          <a:stretch>
            <a:fillRect/>
          </a:stretch>
        </p:blipFill>
        <p:spPr bwMode="auto">
          <a:xfrm>
            <a:off x="0" y="3"/>
            <a:ext cx="12192000" cy="1420813"/>
          </a:xfrm>
          <a:prstGeom prst="rect">
            <a:avLst/>
          </a:prstGeom>
          <a:noFill/>
          <a:ln w="9525">
            <a:noFill/>
            <a:miter lim="800000"/>
            <a:headEnd/>
            <a:tailEnd/>
          </a:ln>
        </p:spPr>
      </p:pic>
      <p:sp>
        <p:nvSpPr>
          <p:cNvPr id="15364" name="Title 1"/>
          <p:cNvSpPr txBox="1">
            <a:spLocks/>
          </p:cNvSpPr>
          <p:nvPr/>
        </p:nvSpPr>
        <p:spPr bwMode="auto">
          <a:xfrm>
            <a:off x="1600200" y="274638"/>
            <a:ext cx="8991600" cy="944562"/>
          </a:xfrm>
          <a:prstGeom prst="rect">
            <a:avLst/>
          </a:prstGeom>
          <a:noFill/>
          <a:ln w="9525">
            <a:noFill/>
            <a:miter lim="800000"/>
            <a:headEnd/>
            <a:tailEnd/>
          </a:ln>
        </p:spPr>
        <p:txBody>
          <a:bodyPr anchor="ctr"/>
          <a:lstStyle/>
          <a:p>
            <a:pPr algn="ctr"/>
            <a:r>
              <a:rPr lang="en-US" sz="3600" dirty="0">
                <a:solidFill>
                  <a:srgbClr val="31859C"/>
                </a:solidFill>
                <a:latin typeface="Avenir Book" charset="0"/>
                <a:ea typeface="Avenir Book" charset="0"/>
                <a:cs typeface="Avenir Book" charset="0"/>
              </a:rPr>
              <a:t>Nature as resource for politics and society</a:t>
            </a:r>
            <a:endParaRPr lang="en-US" sz="2800" dirty="0">
              <a:solidFill>
                <a:srgbClr val="31859C"/>
              </a:solidFill>
              <a:latin typeface="Avenir Book" charset="0"/>
              <a:ea typeface="Avenir Book" charset="0"/>
              <a:cs typeface="Avenir Book" charset="0"/>
            </a:endParaRPr>
          </a:p>
        </p:txBody>
      </p:sp>
      <p:cxnSp>
        <p:nvCxnSpPr>
          <p:cNvPr id="3" name="Straight Arrow Connector 2">
            <a:extLst>
              <a:ext uri="{FF2B5EF4-FFF2-40B4-BE49-F238E27FC236}">
                <a16:creationId xmlns:a16="http://schemas.microsoft.com/office/drawing/2014/main" id="{17040222-6B8B-EC4F-A7BE-C35E2FC9A377}"/>
              </a:ext>
            </a:extLst>
          </p:cNvPr>
          <p:cNvCxnSpPr/>
          <p:nvPr/>
        </p:nvCxnSpPr>
        <p:spPr>
          <a:xfrm>
            <a:off x="5914663" y="4352081"/>
            <a:ext cx="300941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6703CF4-9548-0142-BF84-962D258203C6}"/>
              </a:ext>
            </a:extLst>
          </p:cNvPr>
          <p:cNvCxnSpPr>
            <a:cxnSpLocks/>
          </p:cNvCxnSpPr>
          <p:nvPr/>
        </p:nvCxnSpPr>
        <p:spPr>
          <a:xfrm flipV="1">
            <a:off x="5917810" y="1483895"/>
            <a:ext cx="0" cy="286818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14E496A-90E0-884F-85A2-04A013D19F58}"/>
              </a:ext>
            </a:extLst>
          </p:cNvPr>
          <p:cNvCxnSpPr>
            <a:cxnSpLocks/>
          </p:cNvCxnSpPr>
          <p:nvPr/>
        </p:nvCxnSpPr>
        <p:spPr>
          <a:xfrm flipH="1">
            <a:off x="4010526" y="4352081"/>
            <a:ext cx="1904138" cy="169579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2F6EE3A-07BD-D248-A158-49607CFDD625}"/>
              </a:ext>
            </a:extLst>
          </p:cNvPr>
          <p:cNvSpPr txBox="1"/>
          <p:nvPr/>
        </p:nvSpPr>
        <p:spPr>
          <a:xfrm>
            <a:off x="8762035" y="4537276"/>
            <a:ext cx="3248774" cy="400110"/>
          </a:xfrm>
          <a:prstGeom prst="rect">
            <a:avLst/>
          </a:prstGeom>
          <a:noFill/>
        </p:spPr>
        <p:txBody>
          <a:bodyPr wrap="none" rtlCol="0">
            <a:spAutoFit/>
          </a:bodyPr>
          <a:lstStyle/>
          <a:p>
            <a:r>
              <a:rPr lang="en-HU" sz="2000" dirty="0">
                <a:latin typeface="Avenir Book" panose="02000503020000020003" pitchFamily="2" charset="0"/>
              </a:rPr>
              <a:t>Nature progressive/orderly</a:t>
            </a:r>
          </a:p>
        </p:txBody>
      </p:sp>
      <p:sp>
        <p:nvSpPr>
          <p:cNvPr id="13" name="TextBox 12">
            <a:extLst>
              <a:ext uri="{FF2B5EF4-FFF2-40B4-BE49-F238E27FC236}">
                <a16:creationId xmlns:a16="http://schemas.microsoft.com/office/drawing/2014/main" id="{813A997E-19CC-2C4C-9E3D-88494DDDBCEE}"/>
              </a:ext>
            </a:extLst>
          </p:cNvPr>
          <p:cNvSpPr txBox="1"/>
          <p:nvPr/>
        </p:nvSpPr>
        <p:spPr>
          <a:xfrm>
            <a:off x="6096000" y="1461926"/>
            <a:ext cx="3085075" cy="400110"/>
          </a:xfrm>
          <a:prstGeom prst="rect">
            <a:avLst/>
          </a:prstGeom>
          <a:noFill/>
        </p:spPr>
        <p:txBody>
          <a:bodyPr wrap="none" rtlCol="0">
            <a:spAutoFit/>
          </a:bodyPr>
          <a:lstStyle/>
          <a:p>
            <a:r>
              <a:rPr lang="en-HU" sz="2000" dirty="0">
                <a:latin typeface="Avenir Book" panose="02000503020000020003" pitchFamily="2" charset="0"/>
              </a:rPr>
              <a:t>Nature neutral/indifferent</a:t>
            </a:r>
          </a:p>
        </p:txBody>
      </p:sp>
      <p:sp>
        <p:nvSpPr>
          <p:cNvPr id="14" name="TextBox 13">
            <a:extLst>
              <a:ext uri="{FF2B5EF4-FFF2-40B4-BE49-F238E27FC236}">
                <a16:creationId xmlns:a16="http://schemas.microsoft.com/office/drawing/2014/main" id="{9BAC43BA-1083-414E-934F-7AF0D92B1815}"/>
              </a:ext>
            </a:extLst>
          </p:cNvPr>
          <p:cNvSpPr txBox="1"/>
          <p:nvPr/>
        </p:nvSpPr>
        <p:spPr>
          <a:xfrm>
            <a:off x="2834274" y="6212971"/>
            <a:ext cx="2422651" cy="400110"/>
          </a:xfrm>
          <a:prstGeom prst="rect">
            <a:avLst/>
          </a:prstGeom>
          <a:noFill/>
        </p:spPr>
        <p:txBody>
          <a:bodyPr wrap="none" rtlCol="0">
            <a:spAutoFit/>
          </a:bodyPr>
          <a:lstStyle/>
          <a:p>
            <a:r>
              <a:rPr lang="en-HU" sz="2000" dirty="0">
                <a:latin typeface="Avenir Book" panose="02000503020000020003" pitchFamily="2" charset="0"/>
              </a:rPr>
              <a:t>Nature antagonistic</a:t>
            </a:r>
          </a:p>
        </p:txBody>
      </p:sp>
    </p:spTree>
    <p:extLst>
      <p:ext uri="{BB962C8B-B14F-4D97-AF65-F5344CB8AC3E}">
        <p14:creationId xmlns:p14="http://schemas.microsoft.com/office/powerpoint/2010/main" val="2916140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p:cNvPicPr>
          <p:nvPr/>
        </p:nvPicPr>
        <p:blipFill>
          <a:blip r:embed="rId3" cstate="print"/>
          <a:srcRect/>
          <a:stretch>
            <a:fillRect/>
          </a:stretch>
        </p:blipFill>
        <p:spPr bwMode="auto">
          <a:xfrm>
            <a:off x="0" y="3"/>
            <a:ext cx="12192000" cy="1420813"/>
          </a:xfrm>
          <a:prstGeom prst="rect">
            <a:avLst/>
          </a:prstGeom>
          <a:noFill/>
          <a:ln w="9525">
            <a:noFill/>
            <a:miter lim="800000"/>
            <a:headEnd/>
            <a:tailEnd/>
          </a:ln>
        </p:spPr>
      </p:pic>
      <p:sp>
        <p:nvSpPr>
          <p:cNvPr id="15364" name="Title 1"/>
          <p:cNvSpPr txBox="1">
            <a:spLocks/>
          </p:cNvSpPr>
          <p:nvPr/>
        </p:nvSpPr>
        <p:spPr bwMode="auto">
          <a:xfrm>
            <a:off x="280416" y="274638"/>
            <a:ext cx="11618976" cy="944562"/>
          </a:xfrm>
          <a:prstGeom prst="rect">
            <a:avLst/>
          </a:prstGeom>
          <a:noFill/>
          <a:ln w="9525">
            <a:noFill/>
            <a:miter lim="800000"/>
            <a:headEnd/>
            <a:tailEnd/>
          </a:ln>
        </p:spPr>
        <p:txBody>
          <a:bodyPr anchor="ctr"/>
          <a:lstStyle/>
          <a:p>
            <a:pPr algn="ctr"/>
            <a:r>
              <a:rPr lang="en-US" sz="3600" dirty="0">
                <a:solidFill>
                  <a:srgbClr val="31859C"/>
                </a:solidFill>
                <a:latin typeface="Avenir Book" charset="0"/>
                <a:ea typeface="Avenir Book" charset="0"/>
                <a:cs typeface="Avenir Book" charset="0"/>
              </a:rPr>
              <a:t>Jean-Baptiste Say, </a:t>
            </a:r>
            <a:r>
              <a:rPr lang="en-US" sz="3600" i="1" dirty="0">
                <a:solidFill>
                  <a:srgbClr val="31859C"/>
                </a:solidFill>
                <a:latin typeface="Avenir Book" charset="0"/>
                <a:ea typeface="Avenir Book" charset="0"/>
                <a:cs typeface="Avenir Book" charset="0"/>
              </a:rPr>
              <a:t>A Treatise on Political Economy</a:t>
            </a:r>
          </a:p>
        </p:txBody>
      </p:sp>
      <p:sp>
        <p:nvSpPr>
          <p:cNvPr id="6" name="TextBox 5">
            <a:extLst>
              <a:ext uri="{FF2B5EF4-FFF2-40B4-BE49-F238E27FC236}">
                <a16:creationId xmlns:a16="http://schemas.microsoft.com/office/drawing/2014/main" id="{EE1B2C59-0935-0D44-A512-71D6930746E5}"/>
              </a:ext>
            </a:extLst>
          </p:cNvPr>
          <p:cNvSpPr txBox="1"/>
          <p:nvPr/>
        </p:nvSpPr>
        <p:spPr>
          <a:xfrm>
            <a:off x="633984" y="1792224"/>
            <a:ext cx="10911840" cy="3970318"/>
          </a:xfrm>
          <a:prstGeom prst="rect">
            <a:avLst/>
          </a:prstGeom>
          <a:noFill/>
        </p:spPr>
        <p:txBody>
          <a:bodyPr wrap="square" rtlCol="0">
            <a:spAutoFit/>
          </a:bodyPr>
          <a:lstStyle/>
          <a:p>
            <a:pPr algn="ctr"/>
            <a:r>
              <a:rPr lang="en-US" sz="2800" dirty="0">
                <a:latin typeface="Avenir Book" panose="02000503020000020003"/>
              </a:rPr>
              <a:t>Chapter VII.</a:t>
            </a:r>
          </a:p>
          <a:p>
            <a:pPr algn="ctr"/>
            <a:r>
              <a:rPr lang="en-US" sz="2800" dirty="0">
                <a:latin typeface="Avenir Book" panose="02000503020000020003"/>
              </a:rPr>
              <a:t>Of the Labor of Mankind, of Nature, and of Machinery Respectively.</a:t>
            </a:r>
          </a:p>
          <a:p>
            <a:pPr algn="ctr"/>
            <a:endParaRPr lang="en-US" sz="2800" dirty="0">
              <a:latin typeface="Avenir Book" panose="02000503020000020003"/>
            </a:endParaRPr>
          </a:p>
          <a:p>
            <a:pPr algn="ctr"/>
            <a:endParaRPr lang="en-US" sz="2800" dirty="0">
              <a:latin typeface="Avenir Book" panose="02000503020000020003"/>
            </a:endParaRPr>
          </a:p>
          <a:p>
            <a:pPr algn="ctr"/>
            <a:r>
              <a:rPr lang="en-US" sz="2800" dirty="0">
                <a:latin typeface="Avenir Book" panose="02000503020000020003"/>
              </a:rPr>
              <a:t>By the term labor I shall designate that continuous action, exerted to perform any one of the operations of industry, or apart only of one of those operations.</a:t>
            </a:r>
          </a:p>
          <a:p>
            <a:pPr algn="ctr"/>
            <a:endParaRPr lang="en-US" sz="2800" dirty="0">
              <a:latin typeface="Avenir Book" panose="02000503020000020003"/>
            </a:endParaRPr>
          </a:p>
          <a:p>
            <a:pPr algn="ctr"/>
            <a:r>
              <a:rPr lang="en-US" sz="2800" dirty="0">
                <a:latin typeface="Avenir Book" panose="02000503020000020003"/>
              </a:rPr>
              <a:t>(1803)</a:t>
            </a:r>
          </a:p>
        </p:txBody>
      </p:sp>
    </p:spTree>
    <p:extLst>
      <p:ext uri="{BB962C8B-B14F-4D97-AF65-F5344CB8AC3E}">
        <p14:creationId xmlns:p14="http://schemas.microsoft.com/office/powerpoint/2010/main" val="33315916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8350</TotalTime>
  <Words>289</Words>
  <Application>Microsoft Macintosh PowerPoint</Application>
  <PresentationFormat>Widescreen</PresentationFormat>
  <Paragraphs>48</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ＭＳ Ｐゴシック</vt:lpstr>
      <vt:lpstr>Arial</vt:lpstr>
      <vt:lpstr>Avenir Book</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 Hall</dc:creator>
  <cp:lastModifiedBy>Karl Hall</cp:lastModifiedBy>
  <cp:revision>42</cp:revision>
  <dcterms:created xsi:type="dcterms:W3CDTF">2018-07-22T08:54:33Z</dcterms:created>
  <dcterms:modified xsi:type="dcterms:W3CDTF">2025-01-30T17:49:24Z</dcterms:modified>
</cp:coreProperties>
</file>