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1" r:id="rId2"/>
    <p:sldId id="272" r:id="rId3"/>
    <p:sldId id="317" r:id="rId4"/>
    <p:sldId id="346" r:id="rId5"/>
    <p:sldId id="35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9"/>
    <p:restoredTop sz="94690"/>
  </p:normalViewPr>
  <p:slideViewPr>
    <p:cSldViewPr snapToGrid="0" snapToObjects="1">
      <p:cViewPr varScale="1">
        <p:scale>
          <a:sx n="116" d="100"/>
          <a:sy n="116" d="100"/>
        </p:scale>
        <p:origin x="216"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30F1F-9D51-8442-B33A-19F526595625}" type="datetimeFigureOut">
              <a:rPr lang="en-US" smtClean="0"/>
              <a:t>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5EC34-B105-1645-B15A-02F8AA76D6B0}" type="slidenum">
              <a:rPr lang="en-US" smtClean="0"/>
              <a:t>‹#›</a:t>
            </a:fld>
            <a:endParaRPr lang="en-US"/>
          </a:p>
        </p:txBody>
      </p:sp>
    </p:spTree>
    <p:extLst>
      <p:ext uri="{BB962C8B-B14F-4D97-AF65-F5344CB8AC3E}">
        <p14:creationId xmlns:p14="http://schemas.microsoft.com/office/powerpoint/2010/main" val="385071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1</a:t>
            </a:fld>
            <a:endParaRPr lang="en-US"/>
          </a:p>
        </p:txBody>
      </p:sp>
    </p:spTree>
    <p:extLst>
      <p:ext uri="{BB962C8B-B14F-4D97-AF65-F5344CB8AC3E}">
        <p14:creationId xmlns:p14="http://schemas.microsoft.com/office/powerpoint/2010/main" val="286206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2</a:t>
            </a:fld>
            <a:endParaRPr lang="en-US"/>
          </a:p>
        </p:txBody>
      </p:sp>
    </p:spTree>
    <p:extLst>
      <p:ext uri="{BB962C8B-B14F-4D97-AF65-F5344CB8AC3E}">
        <p14:creationId xmlns:p14="http://schemas.microsoft.com/office/powerpoint/2010/main" val="282414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3</a:t>
            </a:fld>
            <a:endParaRPr lang="en-US"/>
          </a:p>
        </p:txBody>
      </p:sp>
    </p:spTree>
    <p:extLst>
      <p:ext uri="{BB962C8B-B14F-4D97-AF65-F5344CB8AC3E}">
        <p14:creationId xmlns:p14="http://schemas.microsoft.com/office/powerpoint/2010/main" val="221292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4</a:t>
            </a:fld>
            <a:endParaRPr lang="en-US"/>
          </a:p>
        </p:txBody>
      </p:sp>
    </p:spTree>
    <p:extLst>
      <p:ext uri="{BB962C8B-B14F-4D97-AF65-F5344CB8AC3E}">
        <p14:creationId xmlns:p14="http://schemas.microsoft.com/office/powerpoint/2010/main" val="328076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5</a:t>
            </a:fld>
            <a:endParaRPr lang="en-US"/>
          </a:p>
        </p:txBody>
      </p:sp>
    </p:spTree>
    <p:extLst>
      <p:ext uri="{BB962C8B-B14F-4D97-AF65-F5344CB8AC3E}">
        <p14:creationId xmlns:p14="http://schemas.microsoft.com/office/powerpoint/2010/main" val="340468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064-BCDD-814B-A79E-380FD32D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B8BA68-4564-4041-9359-FD3CD209E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86436-9092-8546-9FB0-707A457FB187}"/>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5" name="Footer Placeholder 4">
            <a:extLst>
              <a:ext uri="{FF2B5EF4-FFF2-40B4-BE49-F238E27FC236}">
                <a16:creationId xmlns:a16="http://schemas.microsoft.com/office/drawing/2014/main" id="{8CB8BB24-2DA7-6E45-B620-E231F938F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4B106-FA77-F749-89E2-F29462308DC8}"/>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49912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0FED-B65D-C84A-B8C7-4BB73549C0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F12533-BB1B-6E4A-B8C2-9EA3B92D8B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1EEF7-D81B-5B4B-A62D-06BA4A19BD19}"/>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5" name="Footer Placeholder 4">
            <a:extLst>
              <a:ext uri="{FF2B5EF4-FFF2-40B4-BE49-F238E27FC236}">
                <a16:creationId xmlns:a16="http://schemas.microsoft.com/office/drawing/2014/main" id="{C343196C-E9F6-2D45-BFBE-B52528923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CD8F4-3DF7-2640-ADC2-4B99A0234FCF}"/>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45444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9A01D-D93A-7742-859A-A02B2AA0D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A7C9A-D959-1F42-8C8E-4A088A0A6E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A9DC7-9190-4A49-B7BB-EE2165F19289}"/>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5" name="Footer Placeholder 4">
            <a:extLst>
              <a:ext uri="{FF2B5EF4-FFF2-40B4-BE49-F238E27FC236}">
                <a16:creationId xmlns:a16="http://schemas.microsoft.com/office/drawing/2014/main" id="{00973849-7166-0A41-81BB-5C29455A2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DB7B3-FD8B-564B-B1CD-CCFF18847177}"/>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72454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56AE-3889-C041-A5B4-E7801C2D9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EB6F1-2D52-004D-98CA-DF43B81517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AA67E-6538-EE4C-8066-F99CF2AA4747}"/>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5" name="Footer Placeholder 4">
            <a:extLst>
              <a:ext uri="{FF2B5EF4-FFF2-40B4-BE49-F238E27FC236}">
                <a16:creationId xmlns:a16="http://schemas.microsoft.com/office/drawing/2014/main" id="{60FA8B63-1EC6-324C-A089-33FB2E2B8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1FF3B-8EB2-DC4C-A620-40A8D4F16E06}"/>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9958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F072-8677-AC44-9EE1-9AE735FB2E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5C4B33-95AA-9242-A731-7E766226B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B44CE7-2874-B442-9DFB-6E6C7E37FD68}"/>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5" name="Footer Placeholder 4">
            <a:extLst>
              <a:ext uri="{FF2B5EF4-FFF2-40B4-BE49-F238E27FC236}">
                <a16:creationId xmlns:a16="http://schemas.microsoft.com/office/drawing/2014/main" id="{387F034B-8D88-A541-860B-5F2E38B0E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98C58-EBFC-F24F-B87B-AEB8E73AD0B3}"/>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16086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FD7CC-263E-4145-8F2C-7CC225030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0CBC3-5DDD-184E-9F7B-760C00878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F8C1FC-C333-1A4E-9046-B271CC191E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D204D1-3661-4240-B978-873C30D9A7B5}"/>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6" name="Footer Placeholder 5">
            <a:extLst>
              <a:ext uri="{FF2B5EF4-FFF2-40B4-BE49-F238E27FC236}">
                <a16:creationId xmlns:a16="http://schemas.microsoft.com/office/drawing/2014/main" id="{BE78BF0E-6B20-084A-8AD2-41A1E0C89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94A03-E062-814F-948E-ED58CB6C475E}"/>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18645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207F-1606-BA47-969C-6F9FC1CF21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B24EE2-2587-534B-9888-5094CD4AF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7EE12F-2DD6-954E-8033-D299E17D55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7F249C-D6B6-0B40-8CD2-D731CB0338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16DD73-6FCE-C841-A710-36F913C55B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13988-3F00-8E42-8D40-CCC9FB3E0B52}"/>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8" name="Footer Placeholder 7">
            <a:extLst>
              <a:ext uri="{FF2B5EF4-FFF2-40B4-BE49-F238E27FC236}">
                <a16:creationId xmlns:a16="http://schemas.microsoft.com/office/drawing/2014/main" id="{D8451485-4982-F947-AD5F-770ED59C1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DEF751-0DD2-FB4E-809C-6D81A61DCD8A}"/>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27069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C678-EEB7-E64F-8819-2AB7D0D21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596710-2292-7647-ABB3-26D1B8843AC8}"/>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4" name="Footer Placeholder 3">
            <a:extLst>
              <a:ext uri="{FF2B5EF4-FFF2-40B4-BE49-F238E27FC236}">
                <a16:creationId xmlns:a16="http://schemas.microsoft.com/office/drawing/2014/main" id="{9D14A17B-57AF-4049-A69C-7ABBC051BB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94874-231B-084C-B896-985328437C13}"/>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27163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C83A6-6A4E-E04B-833A-F557E620FD22}"/>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3" name="Footer Placeholder 2">
            <a:extLst>
              <a:ext uri="{FF2B5EF4-FFF2-40B4-BE49-F238E27FC236}">
                <a16:creationId xmlns:a16="http://schemas.microsoft.com/office/drawing/2014/main" id="{A3A9F314-7C04-2043-91D9-C00F0BE74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673105-54AA-7948-ABA8-3D607C02D291}"/>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62563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2C2A-5D26-5740-B24F-0856DF489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C62CBE-4096-2049-96B6-C237FD722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545B58-6FC1-1C49-88F8-5D0DDB68A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EE9398-70B6-4745-923F-F3C2C6770D53}"/>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6" name="Footer Placeholder 5">
            <a:extLst>
              <a:ext uri="{FF2B5EF4-FFF2-40B4-BE49-F238E27FC236}">
                <a16:creationId xmlns:a16="http://schemas.microsoft.com/office/drawing/2014/main" id="{0948925C-1D86-0844-8647-DF729BE900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FC368-C10A-E24E-8837-D5EA1594909D}"/>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65289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1EA5-7452-EB40-B557-C8E8FA924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6948B-D4A4-6D49-9133-03FAA4F42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AB263-1CC7-8B4F-819A-60D3005A5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57FBC4-6DF5-344E-91AB-9A7FF1A7EEAB}"/>
              </a:ext>
            </a:extLst>
          </p:cNvPr>
          <p:cNvSpPr>
            <a:spLocks noGrp="1"/>
          </p:cNvSpPr>
          <p:nvPr>
            <p:ph type="dt" sz="half" idx="10"/>
          </p:nvPr>
        </p:nvSpPr>
        <p:spPr/>
        <p:txBody>
          <a:bodyPr/>
          <a:lstStyle/>
          <a:p>
            <a:fld id="{302D9475-BE79-324B-9EAE-2ED966BB5619}" type="datetimeFigureOut">
              <a:rPr lang="en-US" smtClean="0"/>
              <a:t>1/20/25</a:t>
            </a:fld>
            <a:endParaRPr lang="en-US"/>
          </a:p>
        </p:txBody>
      </p:sp>
      <p:sp>
        <p:nvSpPr>
          <p:cNvPr id="6" name="Footer Placeholder 5">
            <a:extLst>
              <a:ext uri="{FF2B5EF4-FFF2-40B4-BE49-F238E27FC236}">
                <a16:creationId xmlns:a16="http://schemas.microsoft.com/office/drawing/2014/main" id="{F0CA36B0-2A58-B744-A378-B5B252B46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245E2-4319-004B-B28E-58CE02CA94B5}"/>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38934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A3C68-FBF0-C54D-B6B5-9451E9D566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9E422-39E1-9C41-9D43-D6A10E6DC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2F312-9613-F241-BF12-77ED671BC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D9475-BE79-324B-9EAE-2ED966BB5619}" type="datetimeFigureOut">
              <a:rPr lang="en-US" smtClean="0"/>
              <a:t>1/20/25</a:t>
            </a:fld>
            <a:endParaRPr lang="en-US"/>
          </a:p>
        </p:txBody>
      </p:sp>
      <p:sp>
        <p:nvSpPr>
          <p:cNvPr id="5" name="Footer Placeholder 4">
            <a:extLst>
              <a:ext uri="{FF2B5EF4-FFF2-40B4-BE49-F238E27FC236}">
                <a16:creationId xmlns:a16="http://schemas.microsoft.com/office/drawing/2014/main" id="{4949B295-D7B9-DC49-BF87-3B1CB23B10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D983A3-131A-A64D-A67D-6C2E5A761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1528A-12F7-BA41-9C5D-AECB75E47483}" type="slidenum">
              <a:rPr lang="en-US" smtClean="0"/>
              <a:t>‹#›</a:t>
            </a:fld>
            <a:endParaRPr lang="en-US"/>
          </a:p>
        </p:txBody>
      </p:sp>
    </p:spTree>
    <p:extLst>
      <p:ext uri="{BB962C8B-B14F-4D97-AF65-F5344CB8AC3E}">
        <p14:creationId xmlns:p14="http://schemas.microsoft.com/office/powerpoint/2010/main" val="3070109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4655126" y="274638"/>
            <a:ext cx="7121237"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Antoine </a:t>
            </a:r>
            <a:r>
              <a:rPr lang="en-US" sz="3600" dirty="0" err="1">
                <a:solidFill>
                  <a:srgbClr val="31859C"/>
                </a:solidFill>
                <a:latin typeface="Avenir Book" charset="0"/>
                <a:ea typeface="Avenir Book" charset="0"/>
                <a:cs typeface="Avenir Book" charset="0"/>
              </a:rPr>
              <a:t>Destutt</a:t>
            </a:r>
            <a:r>
              <a:rPr lang="en-US" sz="3600" dirty="0">
                <a:solidFill>
                  <a:srgbClr val="31859C"/>
                </a:solidFill>
                <a:latin typeface="Avenir Book" charset="0"/>
                <a:ea typeface="Avenir Book" charset="0"/>
                <a:cs typeface="Avenir Book" charset="0"/>
              </a:rPr>
              <a:t> de Tracy</a:t>
            </a:r>
          </a:p>
        </p:txBody>
      </p:sp>
      <p:pic>
        <p:nvPicPr>
          <p:cNvPr id="2" name="Picture 1">
            <a:extLst>
              <a:ext uri="{FF2B5EF4-FFF2-40B4-BE49-F238E27FC236}">
                <a16:creationId xmlns:a16="http://schemas.microsoft.com/office/drawing/2014/main" id="{4C6CBD67-FF5D-6844-9A86-9161873D3966}"/>
              </a:ext>
            </a:extLst>
          </p:cNvPr>
          <p:cNvPicPr>
            <a:picLocks noChangeAspect="1"/>
          </p:cNvPicPr>
          <p:nvPr/>
        </p:nvPicPr>
        <p:blipFill>
          <a:blip r:embed="rId4"/>
          <a:stretch>
            <a:fillRect/>
          </a:stretch>
        </p:blipFill>
        <p:spPr>
          <a:xfrm>
            <a:off x="0" y="0"/>
            <a:ext cx="4415589" cy="6872194"/>
          </a:xfrm>
          <a:prstGeom prst="rect">
            <a:avLst/>
          </a:prstGeom>
        </p:spPr>
      </p:pic>
      <p:sp>
        <p:nvSpPr>
          <p:cNvPr id="3" name="TextBox 2">
            <a:extLst>
              <a:ext uri="{FF2B5EF4-FFF2-40B4-BE49-F238E27FC236}">
                <a16:creationId xmlns:a16="http://schemas.microsoft.com/office/drawing/2014/main" id="{943EB18A-3274-1643-A84A-2C2D27C59E4A}"/>
              </a:ext>
            </a:extLst>
          </p:cNvPr>
          <p:cNvSpPr txBox="1"/>
          <p:nvPr/>
        </p:nvSpPr>
        <p:spPr>
          <a:xfrm>
            <a:off x="4828308" y="1788788"/>
            <a:ext cx="6774872" cy="2923877"/>
          </a:xfrm>
          <a:prstGeom prst="rect">
            <a:avLst/>
          </a:prstGeom>
          <a:noFill/>
        </p:spPr>
        <p:txBody>
          <a:bodyPr wrap="square" rtlCol="0">
            <a:spAutoFit/>
          </a:bodyPr>
          <a:lstStyle/>
          <a:p>
            <a:pPr algn="ctr"/>
            <a:r>
              <a:rPr lang="en-US" sz="2800" dirty="0">
                <a:latin typeface="Avenir" panose="02000503020000020003" pitchFamily="2" charset="0"/>
              </a:rPr>
              <a:t>The natural history of the mind as resource for the lawmaker</a:t>
            </a:r>
          </a:p>
          <a:p>
            <a:pPr algn="ctr"/>
            <a:endParaRPr lang="en-US" sz="2800" dirty="0">
              <a:latin typeface="Avenir" panose="02000503020000020003" pitchFamily="2" charset="0"/>
            </a:endParaRPr>
          </a:p>
          <a:p>
            <a:pPr algn="ctr"/>
            <a:endParaRPr lang="en-US" sz="2800" dirty="0">
              <a:latin typeface="Avenir" panose="02000503020000020003" pitchFamily="2" charset="0"/>
            </a:endParaRPr>
          </a:p>
          <a:p>
            <a:pPr algn="ctr"/>
            <a:r>
              <a:rPr lang="en-US" sz="2400" dirty="0">
                <a:latin typeface="Avenir" panose="02000503020000020003" pitchFamily="2" charset="0"/>
              </a:rPr>
              <a:t>His contemporaries: </a:t>
            </a:r>
            <a:r>
              <a:rPr lang="en-US" sz="2400" dirty="0" err="1">
                <a:latin typeface="Avenir" panose="02000503020000020003" pitchFamily="2" charset="0"/>
              </a:rPr>
              <a:t>Cabanis</a:t>
            </a:r>
            <a:r>
              <a:rPr lang="en-US" sz="2400" dirty="0">
                <a:latin typeface="Avenir" panose="02000503020000020003" pitchFamily="2" charset="0"/>
              </a:rPr>
              <a:t>, </a:t>
            </a:r>
            <a:r>
              <a:rPr lang="en-US" sz="2400" dirty="0" err="1">
                <a:latin typeface="Avenir" panose="02000503020000020003" pitchFamily="2" charset="0"/>
              </a:rPr>
              <a:t>Pinel</a:t>
            </a:r>
            <a:r>
              <a:rPr lang="en-US" sz="2400" dirty="0">
                <a:latin typeface="Avenir" panose="02000503020000020003" pitchFamily="2" charset="0"/>
              </a:rPr>
              <a:t>, Dupuis</a:t>
            </a:r>
          </a:p>
          <a:p>
            <a:pPr algn="ctr"/>
            <a:r>
              <a:rPr lang="en-US" sz="2400" dirty="0">
                <a:latin typeface="Avenir" panose="02000503020000020003" pitchFamily="2" charset="0"/>
              </a:rPr>
              <a:t>And from the natural sciences: Lagrange, Laplace, </a:t>
            </a:r>
            <a:r>
              <a:rPr lang="en-US" sz="2400" dirty="0" err="1">
                <a:latin typeface="Avenir" panose="02000503020000020003" pitchFamily="2" charset="0"/>
              </a:rPr>
              <a:t>Berthollet</a:t>
            </a:r>
            <a:r>
              <a:rPr lang="en-US" sz="2400" dirty="0">
                <a:latin typeface="Avenir" panose="02000503020000020003" pitchFamily="2" charset="0"/>
              </a:rPr>
              <a:t>, Cuvier, Saint-Hilaire, Lamarck</a:t>
            </a:r>
          </a:p>
        </p:txBody>
      </p:sp>
    </p:spTree>
    <p:extLst>
      <p:ext uri="{BB962C8B-B14F-4D97-AF65-F5344CB8AC3E}">
        <p14:creationId xmlns:p14="http://schemas.microsoft.com/office/powerpoint/2010/main" val="58594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276726" y="274638"/>
            <a:ext cx="11658600"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International Bureau of Weights and Measures (1875)</a:t>
            </a:r>
          </a:p>
        </p:txBody>
      </p:sp>
      <p:sp>
        <p:nvSpPr>
          <p:cNvPr id="2" name="TextBox 1">
            <a:extLst>
              <a:ext uri="{FF2B5EF4-FFF2-40B4-BE49-F238E27FC236}">
                <a16:creationId xmlns:a16="http://schemas.microsoft.com/office/drawing/2014/main" id="{E50B33D7-C280-A34F-84C5-3AE585202EAE}"/>
              </a:ext>
            </a:extLst>
          </p:cNvPr>
          <p:cNvSpPr txBox="1"/>
          <p:nvPr/>
        </p:nvSpPr>
        <p:spPr>
          <a:xfrm>
            <a:off x="1796717" y="5775158"/>
            <a:ext cx="171484" cy="369332"/>
          </a:xfrm>
          <a:prstGeom prst="rect">
            <a:avLst/>
          </a:prstGeom>
          <a:noFill/>
        </p:spPr>
        <p:txBody>
          <a:bodyPr wrap="square" rtlCol="0">
            <a:spAutoFit/>
          </a:bodyPr>
          <a:lstStyle/>
          <a:p>
            <a:endParaRPr lang="en-US" dirty="0"/>
          </a:p>
        </p:txBody>
      </p:sp>
      <p:sp>
        <p:nvSpPr>
          <p:cNvPr id="3" name="Rectangle 1">
            <a:extLst>
              <a:ext uri="{FF2B5EF4-FFF2-40B4-BE49-F238E27FC236}">
                <a16:creationId xmlns:a16="http://schemas.microsoft.com/office/drawing/2014/main" id="{6F1C188F-B6A0-074E-927C-3E156398A62C}"/>
              </a:ext>
            </a:extLst>
          </p:cNvPr>
          <p:cNvSpPr>
            <a:spLocks noChangeArrowheads="1"/>
          </p:cNvSpPr>
          <p:nvPr/>
        </p:nvSpPr>
        <p:spPr bwMode="auto">
          <a:xfrm>
            <a:off x="467995" y="1505615"/>
            <a:ext cx="11317705" cy="48808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u="none" strike="noStrike" cap="none" normalizeH="0" baseline="0" dirty="0">
                <a:ln>
                  <a:noFill/>
                </a:ln>
                <a:solidFill>
                  <a:srgbClr val="333333"/>
                </a:solidFill>
                <a:effectLst/>
                <a:latin typeface="Avenir Book" panose="02000503020000020003" pitchFamily="2" charset="0"/>
              </a:rPr>
              <a:t>Article 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u="none" strike="noStrike" cap="none" normalizeH="0" baseline="0" dirty="0">
                <a:ln>
                  <a:noFill/>
                </a:ln>
                <a:solidFill>
                  <a:srgbClr val="222222"/>
                </a:solidFill>
                <a:effectLst/>
                <a:latin typeface="Avenir Book" panose="02000503020000020003" pitchFamily="2" charset="0"/>
              </a:rPr>
              <a:t> </a:t>
            </a:r>
            <a:r>
              <a:rPr kumimoji="0" lang="en-US" altLang="en-US" sz="1200" u="none" strike="noStrike" cap="none" normalizeH="0" baseline="0" dirty="0">
                <a:ln>
                  <a:noFill/>
                </a:ln>
                <a:solidFill>
                  <a:srgbClr val="222222"/>
                </a:solidFill>
                <a:effectLst/>
                <a:latin typeface="Avenir Book" panose="02000503020000020003" pitchFamily="2" charset="0"/>
              </a:rPr>
              <a:t> </a:t>
            </a:r>
            <a:r>
              <a:rPr kumimoji="0" lang="en-US" altLang="en-US" u="none" strike="noStrike" cap="none" normalizeH="0" baseline="0" dirty="0">
                <a:ln>
                  <a:noFill/>
                </a:ln>
                <a:solidFill>
                  <a:srgbClr val="222222"/>
                </a:solidFill>
                <a:effectLst/>
                <a:latin typeface="Avenir Book" panose="02000503020000020003" pitchFamily="2" charset="0"/>
              </a:rPr>
              <a:t>      </a:t>
            </a:r>
            <a:endParaRPr kumimoji="0" lang="en-US" altLang="en-US" sz="800" u="none" strike="noStrike" cap="none" normalizeH="0" baseline="0" dirty="0">
              <a:ln>
                <a:noFill/>
              </a:ln>
              <a:solidFill>
                <a:schemeClr val="tx1"/>
              </a:solidFill>
              <a:effectLst/>
              <a:latin typeface="Avenir Book" panose="02000503020000020003"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1" u="none" strike="noStrike" cap="none" normalizeH="0" baseline="0" dirty="0">
                <a:ln>
                  <a:noFill/>
                </a:ln>
                <a:solidFill>
                  <a:srgbClr val="222222"/>
                </a:solidFill>
                <a:effectLst/>
                <a:latin typeface="Avenir Book" panose="02000503020000020003" pitchFamily="2" charset="0"/>
              </a:rPr>
              <a:t>The international bureau of weights and measures shall be charged with the following duties: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a:ln>
                <a:noFill/>
              </a:ln>
              <a:solidFill>
                <a:schemeClr val="tx1"/>
              </a:solidFill>
              <a:effectLst/>
              <a:latin typeface="Avenir Book" panose="02000503020000020003" pitchFamily="2" charset="0"/>
            </a:endParaRPr>
          </a:p>
          <a:p>
            <a:pPr marL="0" marR="0" lvl="0" indent="0" algn="l" defTabSz="914400" rtl="0" eaLnBrk="0" fontAlgn="base" latinLnBrk="0" hangingPunct="0">
              <a:spcBef>
                <a:spcPct val="0"/>
              </a:spcBef>
              <a:spcAft>
                <a:spcPts val="1200"/>
              </a:spcAft>
              <a:buClrTx/>
              <a:buSzTx/>
              <a:buFontTx/>
              <a:buNone/>
              <a:tabLst/>
            </a:pPr>
            <a:r>
              <a:rPr kumimoji="0" lang="en-US" altLang="en-US" sz="2000" u="none" strike="noStrike" cap="none" normalizeH="0" baseline="0" dirty="0">
                <a:ln>
                  <a:noFill/>
                </a:ln>
                <a:solidFill>
                  <a:srgbClr val="222222"/>
                </a:solidFill>
                <a:effectLst/>
                <a:latin typeface="Avenir Book" panose="02000503020000020003" pitchFamily="2" charset="0"/>
              </a:rPr>
              <a:t>1st. All comparisons and verifications of the new prototypes of the meter and kilogram.</a:t>
            </a:r>
            <a:endParaRPr kumimoji="0" lang="en-US" altLang="en-US" sz="1100" u="none" strike="noStrike" cap="none" normalizeH="0" baseline="0" dirty="0">
              <a:ln>
                <a:noFill/>
              </a:ln>
              <a:solidFill>
                <a:schemeClr val="tx1"/>
              </a:solidFill>
              <a:effectLst/>
              <a:latin typeface="Avenir Book" panose="02000503020000020003" pitchFamily="2" charset="0"/>
            </a:endParaRPr>
          </a:p>
          <a:p>
            <a:pPr marL="0" marR="0" lvl="0" indent="0" algn="l" defTabSz="914400" rtl="0" eaLnBrk="0" fontAlgn="base" latinLnBrk="0" hangingPunct="0">
              <a:spcBef>
                <a:spcPct val="0"/>
              </a:spcBef>
              <a:spcAft>
                <a:spcPts val="1200"/>
              </a:spcAft>
              <a:buClrTx/>
              <a:buSzTx/>
              <a:buFontTx/>
              <a:buNone/>
              <a:tabLst/>
            </a:pPr>
            <a:r>
              <a:rPr kumimoji="0" lang="en-US" altLang="en-US" sz="2000" u="none" strike="noStrike" cap="none" normalizeH="0" baseline="0" dirty="0">
                <a:ln>
                  <a:noFill/>
                </a:ln>
                <a:solidFill>
                  <a:srgbClr val="222222"/>
                </a:solidFill>
                <a:effectLst/>
                <a:latin typeface="Avenir Book" panose="02000503020000020003" pitchFamily="2" charset="0"/>
              </a:rPr>
              <a:t>2d. The custody of the international prototypes.</a:t>
            </a:r>
            <a:endParaRPr kumimoji="0" lang="en-US" altLang="en-US" sz="1100" u="none" strike="noStrike" cap="none" normalizeH="0" baseline="0" dirty="0">
              <a:ln>
                <a:noFill/>
              </a:ln>
              <a:solidFill>
                <a:schemeClr val="tx1"/>
              </a:solidFill>
              <a:effectLst/>
              <a:latin typeface="Avenir Book" panose="02000503020000020003" pitchFamily="2" charset="0"/>
            </a:endParaRPr>
          </a:p>
          <a:p>
            <a:pPr marL="0" marR="0" lvl="0" indent="0" algn="l" defTabSz="914400" rtl="0" eaLnBrk="0" fontAlgn="base" latinLnBrk="0" hangingPunct="0">
              <a:spcBef>
                <a:spcPct val="0"/>
              </a:spcBef>
              <a:spcAft>
                <a:spcPts val="1200"/>
              </a:spcAft>
              <a:buClrTx/>
              <a:buSzTx/>
              <a:buFontTx/>
              <a:buNone/>
              <a:tabLst/>
            </a:pPr>
            <a:r>
              <a:rPr kumimoji="0" lang="en-US" altLang="en-US" sz="2000" u="none" strike="noStrike" cap="none" normalizeH="0" baseline="0" dirty="0">
                <a:ln>
                  <a:noFill/>
                </a:ln>
                <a:solidFill>
                  <a:srgbClr val="222222"/>
                </a:solidFill>
                <a:effectLst/>
                <a:latin typeface="Avenir Book" panose="02000503020000020003" pitchFamily="2" charset="0"/>
              </a:rPr>
              <a:t>3d. The periodical comparison of the national standards with the international prototypes and with their test copies, as well as comparisons of the standard thermometers.</a:t>
            </a:r>
            <a:endParaRPr kumimoji="0" lang="en-US" altLang="en-US" sz="1100" u="none" strike="noStrike" cap="none" normalizeH="0" baseline="0" dirty="0">
              <a:ln>
                <a:noFill/>
              </a:ln>
              <a:solidFill>
                <a:schemeClr val="tx1"/>
              </a:solidFill>
              <a:effectLst/>
              <a:latin typeface="Avenir Book" panose="02000503020000020003" pitchFamily="2" charset="0"/>
            </a:endParaRPr>
          </a:p>
          <a:p>
            <a:pPr marL="0" marR="0" lvl="0" indent="0" algn="l" defTabSz="914400" rtl="0" eaLnBrk="0" fontAlgn="base" latinLnBrk="0" hangingPunct="0">
              <a:spcBef>
                <a:spcPct val="0"/>
              </a:spcBef>
              <a:spcAft>
                <a:spcPts val="1200"/>
              </a:spcAft>
              <a:buClrTx/>
              <a:buSzTx/>
              <a:buFontTx/>
              <a:buNone/>
              <a:tabLst/>
            </a:pPr>
            <a:r>
              <a:rPr kumimoji="0" lang="en-US" altLang="en-US" sz="2000" u="none" strike="noStrike" cap="none" normalizeH="0" baseline="0" dirty="0">
                <a:ln>
                  <a:noFill/>
                </a:ln>
                <a:solidFill>
                  <a:srgbClr val="222222"/>
                </a:solidFill>
                <a:effectLst/>
                <a:latin typeface="Avenir Book" panose="02000503020000020003" pitchFamily="2" charset="0"/>
              </a:rPr>
              <a:t>4th. The comparison of the prototypes with the fundamental standards of non-metrical weights and measures used in different countries for scientific purposes.</a:t>
            </a:r>
            <a:endParaRPr kumimoji="0" lang="en-US" altLang="en-US" sz="1100" u="none" strike="noStrike" cap="none" normalizeH="0" baseline="0" dirty="0">
              <a:ln>
                <a:noFill/>
              </a:ln>
              <a:solidFill>
                <a:schemeClr val="tx1"/>
              </a:solidFill>
              <a:effectLst/>
              <a:latin typeface="Avenir Book" panose="02000503020000020003" pitchFamily="2" charset="0"/>
            </a:endParaRPr>
          </a:p>
          <a:p>
            <a:pPr marL="0" marR="0" lvl="0" indent="0" algn="l" defTabSz="914400" rtl="0" eaLnBrk="0" fontAlgn="base" latinLnBrk="0" hangingPunct="0">
              <a:spcBef>
                <a:spcPct val="0"/>
              </a:spcBef>
              <a:spcAft>
                <a:spcPts val="1200"/>
              </a:spcAft>
              <a:buClrTx/>
              <a:buSzTx/>
              <a:buFontTx/>
              <a:buNone/>
              <a:tabLst/>
            </a:pPr>
            <a:r>
              <a:rPr kumimoji="0" lang="en-US" altLang="en-US" sz="2000" u="none" strike="noStrike" cap="none" normalizeH="0" baseline="0" dirty="0">
                <a:ln>
                  <a:noFill/>
                </a:ln>
                <a:solidFill>
                  <a:srgbClr val="222222"/>
                </a:solidFill>
                <a:effectLst/>
                <a:latin typeface="Avenir Book" panose="02000503020000020003" pitchFamily="2" charset="0"/>
              </a:rPr>
              <a:t>5th. The </a:t>
            </a:r>
            <a:r>
              <a:rPr kumimoji="0" lang="en-US" altLang="en-US" sz="2000" u="none" strike="noStrike" cap="none" normalizeH="0" baseline="0" dirty="0" err="1">
                <a:ln>
                  <a:noFill/>
                </a:ln>
                <a:solidFill>
                  <a:srgbClr val="222222"/>
                </a:solidFill>
                <a:effectLst/>
                <a:latin typeface="Avenir Book" panose="02000503020000020003" pitchFamily="2" charset="0"/>
              </a:rPr>
              <a:t>standarding</a:t>
            </a:r>
            <a:r>
              <a:rPr kumimoji="0" lang="en-US" altLang="en-US" sz="2000" u="none" strike="noStrike" cap="none" normalizeH="0" baseline="0" dirty="0">
                <a:ln>
                  <a:noFill/>
                </a:ln>
                <a:solidFill>
                  <a:srgbClr val="222222"/>
                </a:solidFill>
                <a:effectLst/>
                <a:latin typeface="Avenir Book" panose="02000503020000020003" pitchFamily="2" charset="0"/>
              </a:rPr>
              <a:t> and comparison of geodesic measuring-bars.</a:t>
            </a:r>
            <a:endParaRPr kumimoji="0" lang="en-US" altLang="en-US" sz="1100" u="none" strike="noStrike" cap="none" normalizeH="0" baseline="0" dirty="0">
              <a:ln>
                <a:noFill/>
              </a:ln>
              <a:solidFill>
                <a:schemeClr val="tx1"/>
              </a:solidFill>
              <a:effectLst/>
              <a:latin typeface="Avenir Book" panose="02000503020000020003" pitchFamily="2" charset="0"/>
            </a:endParaRPr>
          </a:p>
          <a:p>
            <a:pPr marL="0" marR="0" lvl="0" indent="0" algn="l" defTabSz="914400" rtl="0" eaLnBrk="0" fontAlgn="base" latinLnBrk="0" hangingPunct="0">
              <a:spcBef>
                <a:spcPct val="0"/>
              </a:spcBef>
              <a:spcAft>
                <a:spcPts val="1200"/>
              </a:spcAft>
              <a:buClrTx/>
              <a:buSzTx/>
              <a:buFontTx/>
              <a:buNone/>
              <a:tabLst/>
            </a:pPr>
            <a:r>
              <a:rPr kumimoji="0" lang="en-US" altLang="en-US" sz="2000" u="none" strike="noStrike" cap="none" normalizeH="0" baseline="0" dirty="0">
                <a:ln>
                  <a:noFill/>
                </a:ln>
                <a:solidFill>
                  <a:srgbClr val="222222"/>
                </a:solidFill>
                <a:effectLst/>
                <a:latin typeface="Avenir Book" panose="02000503020000020003" pitchFamily="2" charset="0"/>
              </a:rPr>
              <a:t>6th. The comparison of standards and scales of precision, the verification of which may be requested by governments or scientific societies, or </a:t>
            </a:r>
            <a:r>
              <a:rPr kumimoji="0" lang="en-US" altLang="en-US" sz="2000" b="1" u="none" strike="noStrike" cap="none" normalizeH="0" baseline="0" dirty="0">
                <a:ln>
                  <a:noFill/>
                </a:ln>
                <a:solidFill>
                  <a:srgbClr val="222222"/>
                </a:solidFill>
                <a:effectLst/>
                <a:latin typeface="Avenir Book" panose="02000503020000020003" pitchFamily="2" charset="0"/>
              </a:rPr>
              <a:t>even by constructors or men of science</a:t>
            </a:r>
            <a:r>
              <a:rPr kumimoji="0" lang="en-US" altLang="en-US" sz="2000" u="none" strike="noStrike" cap="none" normalizeH="0" baseline="0" dirty="0">
                <a:ln>
                  <a:noFill/>
                </a:ln>
                <a:solidFill>
                  <a:srgbClr val="222222"/>
                </a:solidFill>
                <a:effectLst/>
                <a:latin typeface="Avenir Book" panose="02000503020000020003" pitchFamily="2" charset="0"/>
              </a:rPr>
              <a:t>.</a:t>
            </a:r>
            <a:endParaRPr kumimoji="0" lang="en-US" altLang="en-US" sz="3200" u="none" strike="noStrike" cap="none" normalizeH="0" baseline="0" dirty="0">
              <a:ln>
                <a:noFill/>
              </a:ln>
              <a:solidFill>
                <a:schemeClr val="tx1"/>
              </a:solidFill>
              <a:effectLst/>
              <a:latin typeface="Avenir Book" panose="02000503020000020003" pitchFamily="2" charset="0"/>
            </a:endParaRPr>
          </a:p>
        </p:txBody>
      </p:sp>
      <p:sp>
        <p:nvSpPr>
          <p:cNvPr id="4" name="AutoShape 2">
            <a:extLst>
              <a:ext uri="{FF2B5EF4-FFF2-40B4-BE49-F238E27FC236}">
                <a16:creationId xmlns:a16="http://schemas.microsoft.com/office/drawing/2014/main" id="{B811DC4D-D1B1-BE47-84AD-C4E36F5FAD15}"/>
              </a:ext>
            </a:extLst>
          </p:cNvPr>
          <p:cNvSpPr>
            <a:spLocks noChangeAspect="1" noChangeArrowheads="1"/>
          </p:cNvSpPr>
          <p:nvPr/>
        </p:nvSpPr>
        <p:spPr bwMode="auto">
          <a:xfrm>
            <a:off x="326524" y="2912059"/>
            <a:ext cx="282943"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199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1600200" y="274638"/>
            <a:ext cx="8991600"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Mikhail </a:t>
            </a:r>
            <a:r>
              <a:rPr lang="en-US" sz="3600" dirty="0" err="1">
                <a:solidFill>
                  <a:srgbClr val="31859C"/>
                </a:solidFill>
                <a:latin typeface="Avenir Book" charset="0"/>
                <a:ea typeface="Avenir Book" charset="0"/>
                <a:cs typeface="Avenir Book" charset="0"/>
              </a:rPr>
              <a:t>Pogodin</a:t>
            </a:r>
            <a:r>
              <a:rPr lang="en-US" sz="3600" dirty="0">
                <a:solidFill>
                  <a:srgbClr val="31859C"/>
                </a:solidFill>
                <a:latin typeface="Avenir Book" charset="0"/>
                <a:ea typeface="Avenir Book" charset="0"/>
                <a:cs typeface="Avenir Book" charset="0"/>
              </a:rPr>
              <a:t>, </a:t>
            </a:r>
            <a:r>
              <a:rPr lang="en-US" sz="3600" i="1" dirty="0">
                <a:solidFill>
                  <a:srgbClr val="31859C"/>
                </a:solidFill>
                <a:latin typeface="Avenir Book" charset="0"/>
                <a:ea typeface="Avenir Book" charset="0"/>
                <a:cs typeface="Avenir Book" charset="0"/>
              </a:rPr>
              <a:t>Historical Aphorisms</a:t>
            </a:r>
          </a:p>
        </p:txBody>
      </p:sp>
      <p:sp>
        <p:nvSpPr>
          <p:cNvPr id="5" name="TextBox 4">
            <a:extLst>
              <a:ext uri="{FF2B5EF4-FFF2-40B4-BE49-F238E27FC236}">
                <a16:creationId xmlns:a16="http://schemas.microsoft.com/office/drawing/2014/main" id="{B2855DAC-0805-F34E-8397-610FF53EF819}"/>
              </a:ext>
            </a:extLst>
          </p:cNvPr>
          <p:cNvSpPr txBox="1"/>
          <p:nvPr/>
        </p:nvSpPr>
        <p:spPr>
          <a:xfrm>
            <a:off x="579967" y="1595018"/>
            <a:ext cx="11032065" cy="5262979"/>
          </a:xfrm>
          <a:prstGeom prst="rect">
            <a:avLst/>
          </a:prstGeom>
          <a:noFill/>
        </p:spPr>
        <p:txBody>
          <a:bodyPr wrap="square" rtlCol="0">
            <a:spAutoFit/>
          </a:bodyPr>
          <a:lstStyle/>
          <a:p>
            <a:r>
              <a:rPr lang="en-US" sz="2400" dirty="0">
                <a:latin typeface="Avenir Book" charset="0"/>
                <a:ea typeface="Avenir Book" charset="0"/>
                <a:cs typeface="Avenir Book" charset="0"/>
              </a:rPr>
              <a:t>“Everything is headed toward unity: thus in Europe there is already a single system of chronology, while earlier there was one among the Romans, one among the Greeks, one among the Galls. Napoleon wanted to introduce a single [system of] measure, a single weight, a single currency, and in all likelihood such questions will soon be proposed at European congresses, supplanting political questions, war and peace, all of which will cease, at least for the earlier causes and motives.”</a:t>
            </a:r>
          </a:p>
          <a:p>
            <a:pPr algn="ctr"/>
            <a:r>
              <a:rPr lang="en-US" sz="2400" dirty="0">
                <a:latin typeface="Avenir Book" charset="0"/>
                <a:ea typeface="Avenir Book" charset="0"/>
                <a:cs typeface="Avenir Book" charset="0"/>
              </a:rPr>
              <a:t>(1836)</a:t>
            </a:r>
          </a:p>
          <a:p>
            <a:pPr algn="ctr"/>
            <a:endParaRPr lang="en-US" sz="1200" dirty="0">
              <a:latin typeface="Avenir Book" charset="0"/>
              <a:ea typeface="Avenir Book" charset="0"/>
              <a:cs typeface="Avenir Book" charset="0"/>
            </a:endParaRPr>
          </a:p>
          <a:p>
            <a:r>
              <a:rPr lang="ru-RU" sz="2400" dirty="0">
                <a:effectLst/>
                <a:latin typeface="Times New Roman" panose="02020603050405020304" pitchFamily="18" charset="0"/>
                <a:ea typeface="Times New Roman" panose="02020603050405020304" pitchFamily="18" charset="0"/>
              </a:rPr>
              <a:t>“Все идет к единству: так в Европе уже одно летосчисление, а прежде у Римлян свое, у Греков свое, у Галлов свое. Наполеон хотел ввести одну меру, один вес, одну монету, и очень вероятно такие вопросы скоро будут предлагаться на конгрессах Европейских, вытесняя собою вопросы политические, миры и войны, которые, по крайней мере за прежние причины и поводы, прекратятся. ” </a:t>
            </a:r>
            <a:endParaRPr lang="en-US" sz="3200" dirty="0">
              <a:latin typeface="Avenir Book" charset="0"/>
              <a:ea typeface="Avenir Book" charset="0"/>
              <a:cs typeface="Avenir Book" charset="0"/>
            </a:endParaRPr>
          </a:p>
        </p:txBody>
      </p:sp>
    </p:spTree>
    <p:extLst>
      <p:ext uri="{BB962C8B-B14F-4D97-AF65-F5344CB8AC3E}">
        <p14:creationId xmlns:p14="http://schemas.microsoft.com/office/powerpoint/2010/main" val="158871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1600200" y="274638"/>
            <a:ext cx="8991600"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Should bookish men set the standards?</a:t>
            </a:r>
          </a:p>
        </p:txBody>
      </p:sp>
      <p:sp>
        <p:nvSpPr>
          <p:cNvPr id="5" name="TextBox 4">
            <a:extLst>
              <a:ext uri="{FF2B5EF4-FFF2-40B4-BE49-F238E27FC236}">
                <a16:creationId xmlns:a16="http://schemas.microsoft.com/office/drawing/2014/main" id="{CD4B1637-8FF6-E345-A880-F3D8DD0FB960}"/>
              </a:ext>
            </a:extLst>
          </p:cNvPr>
          <p:cNvSpPr txBox="1"/>
          <p:nvPr/>
        </p:nvSpPr>
        <p:spPr>
          <a:xfrm>
            <a:off x="457199" y="1900242"/>
            <a:ext cx="11294533" cy="3416320"/>
          </a:xfrm>
          <a:prstGeom prst="rect">
            <a:avLst/>
          </a:prstGeom>
          <a:noFill/>
        </p:spPr>
        <p:txBody>
          <a:bodyPr wrap="square" rtlCol="0">
            <a:spAutoFit/>
          </a:bodyPr>
          <a:lstStyle/>
          <a:p>
            <a:r>
              <a:rPr lang="en-US" sz="2400" dirty="0">
                <a:latin typeface="Avenir Book" charset="0"/>
                <a:ea typeface="Avenir Book" charset="0"/>
                <a:cs typeface="Avenir Book" charset="0"/>
              </a:rPr>
              <a:t>“The times destroy, the times create anew. It is long since so many changes in the law have thronged in Europe as in a period [i.e., Napoleonic] upon which future generations will look back with horror. It seemed as if people wanted this to multiply the general distress and confusion even further. Where once businessmen, men of the world, and people with human and factual expertise drafted laws and ordinances or their counsel was surely sought thereby, now too often it is purely bookish men, literati educated within four walls. What came from the former was suited for living, what stems from the latter is at best suited for speculation.”</a:t>
            </a:r>
          </a:p>
        </p:txBody>
      </p:sp>
      <p:sp>
        <p:nvSpPr>
          <p:cNvPr id="2" name="TextBox 1">
            <a:extLst>
              <a:ext uri="{FF2B5EF4-FFF2-40B4-BE49-F238E27FC236}">
                <a16:creationId xmlns:a16="http://schemas.microsoft.com/office/drawing/2014/main" id="{63EE8918-8550-0108-BD30-91EE56CF5283}"/>
              </a:ext>
            </a:extLst>
          </p:cNvPr>
          <p:cNvSpPr txBox="1"/>
          <p:nvPr/>
        </p:nvSpPr>
        <p:spPr>
          <a:xfrm>
            <a:off x="5128758" y="5356044"/>
            <a:ext cx="6622974" cy="1015663"/>
          </a:xfrm>
          <a:prstGeom prst="rect">
            <a:avLst/>
          </a:prstGeom>
          <a:noFill/>
        </p:spPr>
        <p:txBody>
          <a:bodyPr wrap="square" rtlCol="0">
            <a:spAutoFit/>
          </a:bodyPr>
          <a:lstStyle/>
          <a:p>
            <a:pPr algn="ctr"/>
            <a:r>
              <a:rPr lang="en-US" sz="2000" i="1" dirty="0">
                <a:latin typeface="Avenir Book" charset="0"/>
                <a:ea typeface="Avenir Book" charset="0"/>
                <a:cs typeface="Avenir Book" charset="0"/>
              </a:rPr>
              <a:t>The latest arts of money, coinage, mass, and weight for salespeople, businessmen, and newspaper readers</a:t>
            </a:r>
            <a:r>
              <a:rPr lang="en-US" sz="2000" dirty="0">
                <a:latin typeface="Avenir Book" charset="0"/>
                <a:ea typeface="Avenir Book" charset="0"/>
                <a:cs typeface="Avenir Book" charset="0"/>
              </a:rPr>
              <a:t> </a:t>
            </a:r>
          </a:p>
          <a:p>
            <a:pPr algn="ctr"/>
            <a:r>
              <a:rPr lang="en-US" sz="2000" dirty="0">
                <a:latin typeface="Avenir Book" charset="0"/>
                <a:ea typeface="Avenir Book" charset="0"/>
                <a:cs typeface="Avenir Book" charset="0"/>
              </a:rPr>
              <a:t>(Nuremberg, 1814)</a:t>
            </a:r>
          </a:p>
        </p:txBody>
      </p:sp>
    </p:spTree>
    <p:extLst>
      <p:ext uri="{BB962C8B-B14F-4D97-AF65-F5344CB8AC3E}">
        <p14:creationId xmlns:p14="http://schemas.microsoft.com/office/powerpoint/2010/main" val="79309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7500026" y="274638"/>
            <a:ext cx="4691974"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Metrology is social</a:t>
            </a:r>
            <a:endParaRPr lang="en-US" sz="2800" dirty="0">
              <a:solidFill>
                <a:srgbClr val="31859C"/>
              </a:solidFill>
              <a:latin typeface="Avenir Book" charset="0"/>
              <a:ea typeface="Avenir Book" charset="0"/>
              <a:cs typeface="Avenir Book" charset="0"/>
            </a:endParaRPr>
          </a:p>
        </p:txBody>
      </p:sp>
      <p:pic>
        <p:nvPicPr>
          <p:cNvPr id="2" name="Picture 1">
            <a:extLst>
              <a:ext uri="{FF2B5EF4-FFF2-40B4-BE49-F238E27FC236}">
                <a16:creationId xmlns:a16="http://schemas.microsoft.com/office/drawing/2014/main" id="{5E3BA1C5-EC0C-DB34-87CF-E9F4230878C1}"/>
              </a:ext>
            </a:extLst>
          </p:cNvPr>
          <p:cNvPicPr>
            <a:picLocks noChangeAspect="1"/>
          </p:cNvPicPr>
          <p:nvPr/>
        </p:nvPicPr>
        <p:blipFill>
          <a:blip r:embed="rId4"/>
          <a:stretch>
            <a:fillRect/>
          </a:stretch>
        </p:blipFill>
        <p:spPr>
          <a:xfrm>
            <a:off x="0" y="0"/>
            <a:ext cx="7500026" cy="6858000"/>
          </a:xfrm>
          <a:prstGeom prst="rect">
            <a:avLst/>
          </a:prstGeom>
        </p:spPr>
      </p:pic>
      <p:sp>
        <p:nvSpPr>
          <p:cNvPr id="3" name="TextBox 2">
            <a:extLst>
              <a:ext uri="{FF2B5EF4-FFF2-40B4-BE49-F238E27FC236}">
                <a16:creationId xmlns:a16="http://schemas.microsoft.com/office/drawing/2014/main" id="{EC40155F-5D7F-EE89-97CD-5BED0F120578}"/>
              </a:ext>
            </a:extLst>
          </p:cNvPr>
          <p:cNvSpPr txBox="1"/>
          <p:nvPr/>
        </p:nvSpPr>
        <p:spPr>
          <a:xfrm>
            <a:off x="7940095" y="2246582"/>
            <a:ext cx="3811836" cy="3785652"/>
          </a:xfrm>
          <a:prstGeom prst="rect">
            <a:avLst/>
          </a:prstGeom>
          <a:noFill/>
        </p:spPr>
        <p:txBody>
          <a:bodyPr wrap="square" rtlCol="0">
            <a:spAutoFit/>
          </a:bodyPr>
          <a:lstStyle/>
          <a:p>
            <a:pPr algn="ctr"/>
            <a:r>
              <a:rPr lang="en-US" sz="2400" dirty="0">
                <a:latin typeface="Avenir Book" panose="02000503020000020003" pitchFamily="2" charset="0"/>
              </a:rPr>
              <a:t>“My dear, if it weren’t for social control [monitoring, inspection], we wouldn’t have gotten together like this today!”</a:t>
            </a:r>
          </a:p>
          <a:p>
            <a:pPr algn="ctr"/>
            <a:endParaRPr lang="en-US" sz="2400" dirty="0">
              <a:latin typeface="Avenir Book" panose="02000503020000020003" pitchFamily="2" charset="0"/>
            </a:endParaRPr>
          </a:p>
          <a:p>
            <a:pPr algn="ctr"/>
            <a:endParaRPr lang="en-US" sz="2400" dirty="0">
              <a:latin typeface="Avenir Book" panose="02000503020000020003" pitchFamily="2" charset="0"/>
            </a:endParaRPr>
          </a:p>
          <a:p>
            <a:pPr algn="ctr"/>
            <a:endParaRPr lang="en-US" sz="2400" dirty="0">
              <a:latin typeface="Avenir Book" panose="02000503020000020003" pitchFamily="2" charset="0"/>
            </a:endParaRPr>
          </a:p>
          <a:p>
            <a:pPr algn="ctr"/>
            <a:endParaRPr lang="en-US" sz="2400" dirty="0">
              <a:latin typeface="Avenir Book" panose="02000503020000020003" pitchFamily="2" charset="0"/>
            </a:endParaRPr>
          </a:p>
          <a:p>
            <a:pPr algn="ctr"/>
            <a:r>
              <a:rPr lang="en-US" sz="2400" i="1" dirty="0" err="1">
                <a:latin typeface="Avenir Book" panose="02000503020000020003" pitchFamily="2" charset="0"/>
              </a:rPr>
              <a:t>Krokodil</a:t>
            </a:r>
            <a:r>
              <a:rPr lang="en-US" sz="2400" i="1" dirty="0">
                <a:latin typeface="Avenir Book" panose="02000503020000020003" pitchFamily="2" charset="0"/>
              </a:rPr>
              <a:t> </a:t>
            </a:r>
            <a:r>
              <a:rPr lang="en-US" sz="2400" dirty="0">
                <a:latin typeface="Avenir Book" panose="02000503020000020003" pitchFamily="2" charset="0"/>
              </a:rPr>
              <a:t>no. 20 (1965)</a:t>
            </a:r>
          </a:p>
        </p:txBody>
      </p:sp>
    </p:spTree>
    <p:extLst>
      <p:ext uri="{BB962C8B-B14F-4D97-AF65-F5344CB8AC3E}">
        <p14:creationId xmlns:p14="http://schemas.microsoft.com/office/powerpoint/2010/main" val="910062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33171</TotalTime>
  <Words>562</Words>
  <Application>Microsoft Macintosh PowerPoint</Application>
  <PresentationFormat>Widescreen</PresentationFormat>
  <Paragraphs>38</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ＭＳ Ｐゴシック</vt:lpstr>
      <vt:lpstr>Arial</vt:lpstr>
      <vt:lpstr>Avenir</vt:lpstr>
      <vt:lpstr>Avenir Book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Hall</dc:creator>
  <cp:lastModifiedBy>Karl Hall</cp:lastModifiedBy>
  <cp:revision>132</cp:revision>
  <dcterms:created xsi:type="dcterms:W3CDTF">2018-07-31T17:57:54Z</dcterms:created>
  <dcterms:modified xsi:type="dcterms:W3CDTF">2025-01-20T18:20:06Z</dcterms:modified>
</cp:coreProperties>
</file>