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32" r:id="rId2"/>
    <p:sldId id="339" r:id="rId3"/>
    <p:sldId id="338" r:id="rId4"/>
    <p:sldId id="337" r:id="rId5"/>
    <p:sldId id="32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91"/>
    <p:restoredTop sz="94690"/>
  </p:normalViewPr>
  <p:slideViewPr>
    <p:cSldViewPr snapToGrid="0" snapToObjects="1">
      <p:cViewPr varScale="1">
        <p:scale>
          <a:sx n="112" d="100"/>
          <a:sy n="112"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30F1F-9D51-8442-B33A-19F526595625}"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EC34-B105-1645-B15A-02F8AA76D6B0}" type="slidenum">
              <a:rPr lang="en-US" smtClean="0"/>
              <a:t>‹#›</a:t>
            </a:fld>
            <a:endParaRPr lang="en-US"/>
          </a:p>
        </p:txBody>
      </p:sp>
    </p:spTree>
    <p:extLst>
      <p:ext uri="{BB962C8B-B14F-4D97-AF65-F5344CB8AC3E}">
        <p14:creationId xmlns:p14="http://schemas.microsoft.com/office/powerpoint/2010/main" val="385071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1</a:t>
            </a:fld>
            <a:endParaRPr lang="en-US"/>
          </a:p>
        </p:txBody>
      </p:sp>
    </p:spTree>
    <p:extLst>
      <p:ext uri="{BB962C8B-B14F-4D97-AF65-F5344CB8AC3E}">
        <p14:creationId xmlns:p14="http://schemas.microsoft.com/office/powerpoint/2010/main" val="225371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93FB0-F5C4-EF8E-EE4F-467853AD9D06}"/>
            </a:ext>
          </a:extLst>
        </p:cNvPr>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8FFA9B76-1CBB-667B-0602-D17548D5CE21}"/>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a:extLst>
              <a:ext uri="{FF2B5EF4-FFF2-40B4-BE49-F238E27FC236}">
                <a16:creationId xmlns:a16="http://schemas.microsoft.com/office/drawing/2014/main" id="{3955AADD-C37B-CBDE-95D8-905BF9DB822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a:extLst>
              <a:ext uri="{FF2B5EF4-FFF2-40B4-BE49-F238E27FC236}">
                <a16:creationId xmlns:a16="http://schemas.microsoft.com/office/drawing/2014/main" id="{847CF167-9F97-F83F-B555-FCD6FF486C88}"/>
              </a:ext>
            </a:extLst>
          </p:cNvPr>
          <p:cNvSpPr>
            <a:spLocks noGrp="1"/>
          </p:cNvSpPr>
          <p:nvPr>
            <p:ph type="sldNum" sz="quarter" idx="5"/>
          </p:nvPr>
        </p:nvSpPr>
        <p:spPr bwMode="auto">
          <a:noFill/>
          <a:ln>
            <a:miter lim="800000"/>
            <a:headEnd/>
            <a:tailEnd/>
          </a:ln>
        </p:spPr>
        <p:txBody>
          <a:bodyPr/>
          <a:lstStyle/>
          <a:p>
            <a:fld id="{D119A492-EA9D-4826-8676-6FB5F54CCEE9}" type="slidenum">
              <a:rPr lang="en-US"/>
              <a:pPr/>
              <a:t>2</a:t>
            </a:fld>
            <a:endParaRPr lang="en-US"/>
          </a:p>
        </p:txBody>
      </p:sp>
    </p:spTree>
    <p:extLst>
      <p:ext uri="{BB962C8B-B14F-4D97-AF65-F5344CB8AC3E}">
        <p14:creationId xmlns:p14="http://schemas.microsoft.com/office/powerpoint/2010/main" val="172415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CC254-AE1B-E50C-1BE6-C9C4E389669E}"/>
            </a:ext>
          </a:extLst>
        </p:cNvPr>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A885D9D-A1BB-2F95-0616-E69DFF931D46}"/>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a:extLst>
              <a:ext uri="{FF2B5EF4-FFF2-40B4-BE49-F238E27FC236}">
                <a16:creationId xmlns:a16="http://schemas.microsoft.com/office/drawing/2014/main" id="{0776FF70-675D-9344-2331-2F228267F2A9}"/>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a:extLst>
              <a:ext uri="{FF2B5EF4-FFF2-40B4-BE49-F238E27FC236}">
                <a16:creationId xmlns:a16="http://schemas.microsoft.com/office/drawing/2014/main" id="{637C2249-D8D1-7D0C-08D0-D3B195E55EC9}"/>
              </a:ext>
            </a:extLst>
          </p:cNvPr>
          <p:cNvSpPr>
            <a:spLocks noGrp="1"/>
          </p:cNvSpPr>
          <p:nvPr>
            <p:ph type="sldNum" sz="quarter" idx="5"/>
          </p:nvPr>
        </p:nvSpPr>
        <p:spPr bwMode="auto">
          <a:noFill/>
          <a:ln>
            <a:miter lim="800000"/>
            <a:headEnd/>
            <a:tailEnd/>
          </a:ln>
        </p:spPr>
        <p:txBody>
          <a:bodyPr/>
          <a:lstStyle/>
          <a:p>
            <a:fld id="{D119A492-EA9D-4826-8676-6FB5F54CCEE9}" type="slidenum">
              <a:rPr lang="en-US"/>
              <a:pPr/>
              <a:t>3</a:t>
            </a:fld>
            <a:endParaRPr lang="en-US"/>
          </a:p>
        </p:txBody>
      </p:sp>
    </p:spTree>
    <p:extLst>
      <p:ext uri="{BB962C8B-B14F-4D97-AF65-F5344CB8AC3E}">
        <p14:creationId xmlns:p14="http://schemas.microsoft.com/office/powerpoint/2010/main" val="424493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4</a:t>
            </a:fld>
            <a:endParaRPr lang="en-US"/>
          </a:p>
        </p:txBody>
      </p:sp>
    </p:spTree>
    <p:extLst>
      <p:ext uri="{BB962C8B-B14F-4D97-AF65-F5344CB8AC3E}">
        <p14:creationId xmlns:p14="http://schemas.microsoft.com/office/powerpoint/2010/main" val="154754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5</a:t>
            </a:fld>
            <a:endParaRPr lang="en-US"/>
          </a:p>
        </p:txBody>
      </p:sp>
    </p:spTree>
    <p:extLst>
      <p:ext uri="{BB962C8B-B14F-4D97-AF65-F5344CB8AC3E}">
        <p14:creationId xmlns:p14="http://schemas.microsoft.com/office/powerpoint/2010/main" val="14598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064-BCDD-814B-A79E-380FD32D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B8BA68-4564-4041-9359-FD3CD209E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86436-9092-8546-9FB0-707A457FB187}"/>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5" name="Footer Placeholder 4">
            <a:extLst>
              <a:ext uri="{FF2B5EF4-FFF2-40B4-BE49-F238E27FC236}">
                <a16:creationId xmlns:a16="http://schemas.microsoft.com/office/drawing/2014/main" id="{8CB8BB24-2DA7-6E45-B620-E231F938F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4B106-FA77-F749-89E2-F29462308DC8}"/>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49912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0FED-B65D-C84A-B8C7-4BB73549C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12533-BB1B-6E4A-B8C2-9EA3B92D8B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1EEF7-D81B-5B4B-A62D-06BA4A19BD19}"/>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5" name="Footer Placeholder 4">
            <a:extLst>
              <a:ext uri="{FF2B5EF4-FFF2-40B4-BE49-F238E27FC236}">
                <a16:creationId xmlns:a16="http://schemas.microsoft.com/office/drawing/2014/main" id="{C343196C-E9F6-2D45-BFBE-B52528923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CD8F4-3DF7-2640-ADC2-4B99A0234FCF}"/>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45444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9A01D-D93A-7742-859A-A02B2AA0D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A7C9A-D959-1F42-8C8E-4A088A0A6E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A9DC7-9190-4A49-B7BB-EE2165F19289}"/>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5" name="Footer Placeholder 4">
            <a:extLst>
              <a:ext uri="{FF2B5EF4-FFF2-40B4-BE49-F238E27FC236}">
                <a16:creationId xmlns:a16="http://schemas.microsoft.com/office/drawing/2014/main" id="{00973849-7166-0A41-81BB-5C29455A2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DB7B3-FD8B-564B-B1CD-CCFF18847177}"/>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72454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56AE-3889-C041-A5B4-E7801C2D9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EB6F1-2D52-004D-98CA-DF43B81517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AA67E-6538-EE4C-8066-F99CF2AA4747}"/>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5" name="Footer Placeholder 4">
            <a:extLst>
              <a:ext uri="{FF2B5EF4-FFF2-40B4-BE49-F238E27FC236}">
                <a16:creationId xmlns:a16="http://schemas.microsoft.com/office/drawing/2014/main" id="{60FA8B63-1EC6-324C-A089-33FB2E2B8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1FF3B-8EB2-DC4C-A620-40A8D4F16E06}"/>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9958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F072-8677-AC44-9EE1-9AE735FB2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C4B33-95AA-9242-A731-7E766226B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B44CE7-2874-B442-9DFB-6E6C7E37FD68}"/>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5" name="Footer Placeholder 4">
            <a:extLst>
              <a:ext uri="{FF2B5EF4-FFF2-40B4-BE49-F238E27FC236}">
                <a16:creationId xmlns:a16="http://schemas.microsoft.com/office/drawing/2014/main" id="{387F034B-8D88-A541-860B-5F2E38B0E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98C58-EBFC-F24F-B87B-AEB8E73AD0B3}"/>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16086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FD7CC-263E-4145-8F2C-7CC225030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0CBC3-5DDD-184E-9F7B-760C00878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8C1FC-C333-1A4E-9046-B271CC191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204D1-3661-4240-B978-873C30D9A7B5}"/>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6" name="Footer Placeholder 5">
            <a:extLst>
              <a:ext uri="{FF2B5EF4-FFF2-40B4-BE49-F238E27FC236}">
                <a16:creationId xmlns:a16="http://schemas.microsoft.com/office/drawing/2014/main" id="{BE78BF0E-6B20-084A-8AD2-41A1E0C89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94A03-E062-814F-948E-ED58CB6C475E}"/>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18645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207F-1606-BA47-969C-6F9FC1CF2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B24EE2-2587-534B-9888-5094CD4AF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7EE12F-2DD6-954E-8033-D299E17D55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F249C-D6B6-0B40-8CD2-D731CB033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16DD73-6FCE-C841-A710-36F913C55B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13988-3F00-8E42-8D40-CCC9FB3E0B52}"/>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8" name="Footer Placeholder 7">
            <a:extLst>
              <a:ext uri="{FF2B5EF4-FFF2-40B4-BE49-F238E27FC236}">
                <a16:creationId xmlns:a16="http://schemas.microsoft.com/office/drawing/2014/main" id="{D8451485-4982-F947-AD5F-770ED59C1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EF751-0DD2-FB4E-809C-6D81A61DCD8A}"/>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27069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C678-EEB7-E64F-8819-2AB7D0D21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596710-2292-7647-ABB3-26D1B8843AC8}"/>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4" name="Footer Placeholder 3">
            <a:extLst>
              <a:ext uri="{FF2B5EF4-FFF2-40B4-BE49-F238E27FC236}">
                <a16:creationId xmlns:a16="http://schemas.microsoft.com/office/drawing/2014/main" id="{9D14A17B-57AF-4049-A69C-7ABBC051B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94874-231B-084C-B896-985328437C13}"/>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27163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C83A6-6A4E-E04B-833A-F557E620FD22}"/>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3" name="Footer Placeholder 2">
            <a:extLst>
              <a:ext uri="{FF2B5EF4-FFF2-40B4-BE49-F238E27FC236}">
                <a16:creationId xmlns:a16="http://schemas.microsoft.com/office/drawing/2014/main" id="{A3A9F314-7C04-2043-91D9-C00F0BE74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673105-54AA-7948-ABA8-3D607C02D291}"/>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62563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2C2A-5D26-5740-B24F-0856DF489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C62CBE-4096-2049-96B6-C237FD722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45B58-6FC1-1C49-88F8-5D0DDB68A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EE9398-70B6-4745-923F-F3C2C6770D53}"/>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6" name="Footer Placeholder 5">
            <a:extLst>
              <a:ext uri="{FF2B5EF4-FFF2-40B4-BE49-F238E27FC236}">
                <a16:creationId xmlns:a16="http://schemas.microsoft.com/office/drawing/2014/main" id="{0948925C-1D86-0844-8647-DF729BE90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FC368-C10A-E24E-8837-D5EA1594909D}"/>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65289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1EA5-7452-EB40-B557-C8E8FA924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6948B-D4A4-6D49-9133-03FAA4F42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AB263-1CC7-8B4F-819A-60D3005A5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7FBC4-6DF5-344E-91AB-9A7FF1A7EEAB}"/>
              </a:ext>
            </a:extLst>
          </p:cNvPr>
          <p:cNvSpPr>
            <a:spLocks noGrp="1"/>
          </p:cNvSpPr>
          <p:nvPr>
            <p:ph type="dt" sz="half" idx="10"/>
          </p:nvPr>
        </p:nvSpPr>
        <p:spPr/>
        <p:txBody>
          <a:bodyPr/>
          <a:lstStyle/>
          <a:p>
            <a:fld id="{302D9475-BE79-324B-9EAE-2ED966BB5619}" type="datetimeFigureOut">
              <a:rPr lang="en-US" smtClean="0"/>
              <a:t>1/15/25</a:t>
            </a:fld>
            <a:endParaRPr lang="en-US"/>
          </a:p>
        </p:txBody>
      </p:sp>
      <p:sp>
        <p:nvSpPr>
          <p:cNvPr id="6" name="Footer Placeholder 5">
            <a:extLst>
              <a:ext uri="{FF2B5EF4-FFF2-40B4-BE49-F238E27FC236}">
                <a16:creationId xmlns:a16="http://schemas.microsoft.com/office/drawing/2014/main" id="{F0CA36B0-2A58-B744-A378-B5B252B46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245E2-4319-004B-B28E-58CE02CA94B5}"/>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38934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A3C68-FBF0-C54D-B6B5-9451E9D56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9E422-39E1-9C41-9D43-D6A10E6DC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2F312-9613-F241-BF12-77ED671BC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D9475-BE79-324B-9EAE-2ED966BB5619}" type="datetimeFigureOut">
              <a:rPr lang="en-US" smtClean="0"/>
              <a:t>1/15/25</a:t>
            </a:fld>
            <a:endParaRPr lang="en-US"/>
          </a:p>
        </p:txBody>
      </p:sp>
      <p:sp>
        <p:nvSpPr>
          <p:cNvPr id="5" name="Footer Placeholder 4">
            <a:extLst>
              <a:ext uri="{FF2B5EF4-FFF2-40B4-BE49-F238E27FC236}">
                <a16:creationId xmlns:a16="http://schemas.microsoft.com/office/drawing/2014/main" id="{4949B295-D7B9-DC49-BF87-3B1CB23B1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D983A3-131A-A64D-A67D-6C2E5A761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1528A-12F7-BA41-9C5D-AECB75E47483}" type="slidenum">
              <a:rPr lang="en-US" smtClean="0"/>
              <a:t>‹#›</a:t>
            </a:fld>
            <a:endParaRPr lang="en-US"/>
          </a:p>
        </p:txBody>
      </p:sp>
    </p:spTree>
    <p:extLst>
      <p:ext uri="{BB962C8B-B14F-4D97-AF65-F5344CB8AC3E}">
        <p14:creationId xmlns:p14="http://schemas.microsoft.com/office/powerpoint/2010/main" val="307010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17988" y="274638"/>
            <a:ext cx="11938178"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The Old Regime in eighteenth-century Europe</a:t>
            </a:r>
          </a:p>
        </p:txBody>
      </p:sp>
      <p:sp>
        <p:nvSpPr>
          <p:cNvPr id="14" name="TextBox 13">
            <a:extLst>
              <a:ext uri="{FF2B5EF4-FFF2-40B4-BE49-F238E27FC236}">
                <a16:creationId xmlns:a16="http://schemas.microsoft.com/office/drawing/2014/main" id="{14994925-AC5E-4C7A-0161-01D0E6F0A7FC}"/>
              </a:ext>
            </a:extLst>
          </p:cNvPr>
          <p:cNvSpPr txBox="1"/>
          <p:nvPr/>
        </p:nvSpPr>
        <p:spPr>
          <a:xfrm>
            <a:off x="623456" y="1950388"/>
            <a:ext cx="11028218" cy="4585871"/>
          </a:xfrm>
          <a:prstGeom prst="rect">
            <a:avLst/>
          </a:prstGeom>
          <a:noFill/>
        </p:spPr>
        <p:txBody>
          <a:bodyPr wrap="square" rtlCol="0">
            <a:spAutoFit/>
          </a:bodyPr>
          <a:lstStyle/>
          <a:p>
            <a:pPr algn="ctr"/>
            <a:r>
              <a:rPr lang="en-HU" sz="2800" b="1" dirty="0">
                <a:latin typeface="Avenir Book" panose="02000503020000020003" pitchFamily="2" charset="0"/>
              </a:rPr>
              <a:t>Conventional history concentrating on politics and religion</a:t>
            </a:r>
          </a:p>
          <a:p>
            <a:endParaRPr lang="en-HU" sz="2400" dirty="0">
              <a:latin typeface="Avenir Book" panose="02000503020000020003" pitchFamily="2" charset="0"/>
            </a:endParaRPr>
          </a:p>
          <a:p>
            <a:endParaRPr lang="en-HU" sz="2400" dirty="0">
              <a:latin typeface="Avenir Book" panose="02000503020000020003" pitchFamily="2" charset="0"/>
            </a:endParaRPr>
          </a:p>
          <a:p>
            <a:pPr marL="342900" indent="-342900">
              <a:buFont typeface="Arial" panose="020B0604020202020204" pitchFamily="34" charset="0"/>
              <a:buChar char="•"/>
            </a:pPr>
            <a:r>
              <a:rPr lang="en-HU" sz="2400" dirty="0">
                <a:latin typeface="Avenir Book" panose="02000503020000020003" pitchFamily="2" charset="0"/>
              </a:rPr>
              <a:t>Aristocratic elites with inherited legal privileges</a:t>
            </a:r>
          </a:p>
          <a:p>
            <a:pPr marL="342900" indent="-342900">
              <a:buFont typeface="Arial" panose="020B0604020202020204" pitchFamily="34" charset="0"/>
              <a:buChar char="•"/>
            </a:pPr>
            <a:r>
              <a:rPr lang="en-HU" sz="2400" dirty="0">
                <a:latin typeface="Avenir Book" panose="02000503020000020003" pitchFamily="2" charset="0"/>
              </a:rPr>
              <a:t>Established churches whose highranking clergy had close ties to the monarchical state and the aristocracy</a:t>
            </a:r>
          </a:p>
          <a:p>
            <a:pPr marL="342900" indent="-342900">
              <a:buFont typeface="Arial" panose="020B0604020202020204" pitchFamily="34" charset="0"/>
              <a:buChar char="•"/>
            </a:pPr>
            <a:r>
              <a:rPr lang="en-HU" sz="2400" dirty="0">
                <a:latin typeface="Avenir Book" panose="02000503020000020003" pitchFamily="2" charset="0"/>
              </a:rPr>
              <a:t>Urban labor force dominated by guilds</a:t>
            </a:r>
          </a:p>
          <a:p>
            <a:pPr marL="342900" indent="-342900">
              <a:buFont typeface="Arial" panose="020B0604020202020204" pitchFamily="34" charset="0"/>
              <a:buChar char="•"/>
            </a:pPr>
            <a:r>
              <a:rPr lang="en-HU" sz="2400" dirty="0">
                <a:latin typeface="Avenir Book" panose="02000503020000020003" pitchFamily="2" charset="0"/>
              </a:rPr>
              <a:t>Rural peasantry subject to feudal obligations</a:t>
            </a:r>
          </a:p>
          <a:p>
            <a:endParaRPr lang="en-HU" sz="2400" dirty="0">
              <a:latin typeface="Avenir Book" panose="02000503020000020003" pitchFamily="2" charset="0"/>
            </a:endParaRPr>
          </a:p>
          <a:p>
            <a:r>
              <a:rPr lang="en-HU" sz="2400" dirty="0">
                <a:latin typeface="Avenir Book" panose="02000503020000020003" pitchFamily="2" charset="0"/>
              </a:rPr>
              <a:t>Although legal structures </a:t>
            </a:r>
            <a:r>
              <a:rPr lang="en-US" sz="2400" dirty="0">
                <a:latin typeface="Avenir Book" panose="02000503020000020003" pitchFamily="2" charset="0"/>
              </a:rPr>
              <a:t>and </a:t>
            </a:r>
            <a:r>
              <a:rPr lang="en-HU" sz="2400" dirty="0">
                <a:latin typeface="Avenir Book" panose="02000503020000020003" pitchFamily="2" charset="0"/>
              </a:rPr>
              <a:t>feudal obligations vary widely across the continent, these basic social categories remain generally viable. Regardless of social caste, most members regard social stability as t</a:t>
            </a:r>
            <a:r>
              <a:rPr lang="en-GB" sz="2400" dirty="0">
                <a:latin typeface="Avenir Book" panose="02000503020000020003" pitchFamily="2" charset="0"/>
              </a:rPr>
              <a:t>he</a:t>
            </a:r>
            <a:r>
              <a:rPr lang="en-HU" sz="2400" dirty="0">
                <a:latin typeface="Avenir Book" panose="02000503020000020003" pitchFamily="2" charset="0"/>
              </a:rPr>
              <a:t> greater good. </a:t>
            </a:r>
          </a:p>
        </p:txBody>
      </p:sp>
    </p:spTree>
    <p:extLst>
      <p:ext uri="{BB962C8B-B14F-4D97-AF65-F5344CB8AC3E}">
        <p14:creationId xmlns:p14="http://schemas.microsoft.com/office/powerpoint/2010/main" val="44482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907D-D26D-906E-5F8E-A83CF439CC3C}"/>
            </a:ext>
          </a:extLst>
        </p:cNvPr>
        <p:cNvGrpSpPr/>
        <p:nvPr/>
      </p:nvGrpSpPr>
      <p:grpSpPr>
        <a:xfrm>
          <a:off x="0" y="0"/>
          <a:ext cx="0" cy="0"/>
          <a:chOff x="0" y="0"/>
          <a:chExt cx="0" cy="0"/>
        </a:xfrm>
      </p:grpSpPr>
      <p:pic>
        <p:nvPicPr>
          <p:cNvPr id="15363" name="Picture 3">
            <a:extLst>
              <a:ext uri="{FF2B5EF4-FFF2-40B4-BE49-F238E27FC236}">
                <a16:creationId xmlns:a16="http://schemas.microsoft.com/office/drawing/2014/main" id="{AB8BF5C4-3060-BE48-551D-20719DE45E21}"/>
              </a:ext>
            </a:extLst>
          </p:cNvPr>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a:extLst>
              <a:ext uri="{FF2B5EF4-FFF2-40B4-BE49-F238E27FC236}">
                <a16:creationId xmlns:a16="http://schemas.microsoft.com/office/drawing/2014/main" id="{213B8156-89BA-788C-3D4D-299FF0292B96}"/>
              </a:ext>
            </a:extLst>
          </p:cNvPr>
          <p:cNvSpPr txBox="1">
            <a:spLocks/>
          </p:cNvSpPr>
          <p:nvPr/>
        </p:nvSpPr>
        <p:spPr bwMode="auto">
          <a:xfrm>
            <a:off x="117988" y="274638"/>
            <a:ext cx="11938178"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The Old Regime in eighteenth-century Europe</a:t>
            </a:r>
          </a:p>
        </p:txBody>
      </p:sp>
      <p:sp>
        <p:nvSpPr>
          <p:cNvPr id="14" name="TextBox 13">
            <a:extLst>
              <a:ext uri="{FF2B5EF4-FFF2-40B4-BE49-F238E27FC236}">
                <a16:creationId xmlns:a16="http://schemas.microsoft.com/office/drawing/2014/main" id="{6C731833-C8D4-57B5-2E3A-B37F6A107F43}"/>
              </a:ext>
            </a:extLst>
          </p:cNvPr>
          <p:cNvSpPr txBox="1"/>
          <p:nvPr/>
        </p:nvSpPr>
        <p:spPr>
          <a:xfrm>
            <a:off x="623456" y="1950388"/>
            <a:ext cx="11028218" cy="3477875"/>
          </a:xfrm>
          <a:prstGeom prst="rect">
            <a:avLst/>
          </a:prstGeom>
          <a:noFill/>
        </p:spPr>
        <p:txBody>
          <a:bodyPr wrap="square" rtlCol="0">
            <a:spAutoFit/>
          </a:bodyPr>
          <a:lstStyle/>
          <a:p>
            <a:pPr algn="ctr"/>
            <a:r>
              <a:rPr lang="en-HU" sz="2800" b="1" dirty="0">
                <a:latin typeface="Avenir Book" panose="02000503020000020003" pitchFamily="2" charset="0"/>
              </a:rPr>
              <a:t>Were there nonetheless drivers of change?</a:t>
            </a:r>
          </a:p>
          <a:p>
            <a:endParaRPr lang="en-HU" sz="2400" dirty="0">
              <a:latin typeface="Avenir Book" panose="02000503020000020003" pitchFamily="2" charset="0"/>
            </a:endParaRPr>
          </a:p>
          <a:p>
            <a:endParaRPr lang="en-HU" sz="2400" dirty="0">
              <a:latin typeface="Avenir Book" panose="02000503020000020003" pitchFamily="2" charset="0"/>
            </a:endParaRPr>
          </a:p>
          <a:p>
            <a:pPr marL="342900" indent="-342900">
              <a:buFont typeface="Arial" panose="020B0604020202020204" pitchFamily="34" charset="0"/>
              <a:buChar char="•"/>
            </a:pPr>
            <a:r>
              <a:rPr lang="en-HU" sz="2400" dirty="0">
                <a:latin typeface="Avenir Book" panose="02000503020000020003" pitchFamily="2" charset="0"/>
              </a:rPr>
              <a:t>Slow but steady population expansion driving rising grain prices</a:t>
            </a:r>
          </a:p>
          <a:p>
            <a:pPr marL="342900" indent="-342900">
              <a:buFont typeface="Arial" panose="020B0604020202020204" pitchFamily="34" charset="0"/>
              <a:buChar char="•"/>
            </a:pPr>
            <a:r>
              <a:rPr lang="en-HU" sz="2400" dirty="0">
                <a:latin typeface="Avenir Book" panose="02000503020000020003" pitchFamily="2" charset="0"/>
              </a:rPr>
              <a:t>New crops and new methods of land management</a:t>
            </a:r>
          </a:p>
          <a:p>
            <a:pPr marL="342900" indent="-342900">
              <a:buFont typeface="Arial" panose="020B0604020202020204" pitchFamily="34" charset="0"/>
              <a:buChar char="•"/>
            </a:pPr>
            <a:r>
              <a:rPr lang="en-HU" sz="2400" dirty="0">
                <a:latin typeface="Avenir Book" panose="02000503020000020003" pitchFamily="2" charset="0"/>
              </a:rPr>
              <a:t>Expanding domestic consumption (textiles, china, brassware, silverware, wines, items from the New World)</a:t>
            </a:r>
          </a:p>
          <a:p>
            <a:pPr marL="342900" indent="-342900">
              <a:buFont typeface="Arial" panose="020B0604020202020204" pitchFamily="34" charset="0"/>
              <a:buChar char="•"/>
            </a:pPr>
            <a:r>
              <a:rPr lang="en-HU" sz="2400" dirty="0">
                <a:latin typeface="Avenir Book" panose="02000503020000020003" pitchFamily="2" charset="0"/>
              </a:rPr>
              <a:t>New inventions (spinning jenny, water frame, steam engine, iron production)</a:t>
            </a:r>
          </a:p>
          <a:p>
            <a:endParaRPr lang="en-HU" sz="2400" dirty="0">
              <a:latin typeface="Avenir Book" panose="02000503020000020003" pitchFamily="2" charset="0"/>
            </a:endParaRPr>
          </a:p>
        </p:txBody>
      </p:sp>
    </p:spTree>
    <p:extLst>
      <p:ext uri="{BB962C8B-B14F-4D97-AF65-F5344CB8AC3E}">
        <p14:creationId xmlns:p14="http://schemas.microsoft.com/office/powerpoint/2010/main" val="283098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2F00A-770B-AEC7-B53D-01F63CD54D13}"/>
            </a:ext>
          </a:extLst>
        </p:cNvPr>
        <p:cNvGrpSpPr/>
        <p:nvPr/>
      </p:nvGrpSpPr>
      <p:grpSpPr>
        <a:xfrm>
          <a:off x="0" y="0"/>
          <a:ext cx="0" cy="0"/>
          <a:chOff x="0" y="0"/>
          <a:chExt cx="0" cy="0"/>
        </a:xfrm>
      </p:grpSpPr>
      <p:pic>
        <p:nvPicPr>
          <p:cNvPr id="15363" name="Picture 3">
            <a:extLst>
              <a:ext uri="{FF2B5EF4-FFF2-40B4-BE49-F238E27FC236}">
                <a16:creationId xmlns:a16="http://schemas.microsoft.com/office/drawing/2014/main" id="{7D9B7495-E05C-4C60-CEF1-7FA1416C8631}"/>
              </a:ext>
            </a:extLst>
          </p:cNvPr>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a:extLst>
              <a:ext uri="{FF2B5EF4-FFF2-40B4-BE49-F238E27FC236}">
                <a16:creationId xmlns:a16="http://schemas.microsoft.com/office/drawing/2014/main" id="{92B812B8-5828-FFEA-ABDD-35551ADF04EF}"/>
              </a:ext>
            </a:extLst>
          </p:cNvPr>
          <p:cNvSpPr txBox="1">
            <a:spLocks/>
          </p:cNvSpPr>
          <p:nvPr/>
        </p:nvSpPr>
        <p:spPr bwMode="auto">
          <a:xfrm>
            <a:off x="117988" y="274638"/>
            <a:ext cx="11938178"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From moral philosophy to social science</a:t>
            </a:r>
          </a:p>
        </p:txBody>
      </p:sp>
      <p:grpSp>
        <p:nvGrpSpPr>
          <p:cNvPr id="6" name="Group 9">
            <a:extLst>
              <a:ext uri="{FF2B5EF4-FFF2-40B4-BE49-F238E27FC236}">
                <a16:creationId xmlns:a16="http://schemas.microsoft.com/office/drawing/2014/main" id="{CC95DB65-5740-F7DB-C589-47D8314EAFF7}"/>
              </a:ext>
            </a:extLst>
          </p:cNvPr>
          <p:cNvGrpSpPr/>
          <p:nvPr/>
        </p:nvGrpSpPr>
        <p:grpSpPr>
          <a:xfrm>
            <a:off x="406401" y="2463800"/>
            <a:ext cx="5080000" cy="4020330"/>
            <a:chOff x="0" y="-28575"/>
            <a:chExt cx="4344056" cy="1821524"/>
          </a:xfrm>
        </p:grpSpPr>
        <p:sp>
          <p:nvSpPr>
            <p:cNvPr id="7" name="TextBox 10">
              <a:extLst>
                <a:ext uri="{FF2B5EF4-FFF2-40B4-BE49-F238E27FC236}">
                  <a16:creationId xmlns:a16="http://schemas.microsoft.com/office/drawing/2014/main" id="{64BBEFC0-C6EF-139B-1DEB-B57EE14FAFCF}"/>
                </a:ext>
              </a:extLst>
            </p:cNvPr>
            <p:cNvSpPr txBox="1"/>
            <p:nvPr/>
          </p:nvSpPr>
          <p:spPr>
            <a:xfrm>
              <a:off x="0" y="732194"/>
              <a:ext cx="4344056" cy="1060755"/>
            </a:xfrm>
            <a:prstGeom prst="rect">
              <a:avLst/>
            </a:prstGeom>
          </p:spPr>
          <p:txBody>
            <a:bodyPr lIns="0" tIns="0" rIns="0" bIns="0" rtlCol="0" anchor="t">
              <a:spAutoFit/>
            </a:bodyPr>
            <a:lstStyle/>
            <a:p>
              <a:pPr>
                <a:lnSpc>
                  <a:spcPts val="2600"/>
                </a:lnSpc>
              </a:pPr>
              <a:r>
                <a:rPr lang="en-US" sz="2400" dirty="0">
                  <a:solidFill>
                    <a:srgbClr val="000000"/>
                  </a:solidFill>
                  <a:latin typeface="Avenir Book" panose="02000503020000020003" pitchFamily="2" charset="0"/>
                </a:rPr>
                <a:t>Prior to society (Rousseau) </a:t>
              </a:r>
            </a:p>
            <a:p>
              <a:pPr>
                <a:lnSpc>
                  <a:spcPts val="2600"/>
                </a:lnSpc>
              </a:pPr>
              <a:r>
                <a:rPr lang="en-US" sz="2400" dirty="0">
                  <a:solidFill>
                    <a:srgbClr val="000000"/>
                  </a:solidFill>
                  <a:latin typeface="Avenir Book" panose="02000503020000020003" pitchFamily="2" charset="0"/>
                </a:rPr>
                <a:t>	vs </a:t>
              </a:r>
            </a:p>
            <a:p>
              <a:pPr>
                <a:lnSpc>
                  <a:spcPts val="2600"/>
                </a:lnSpc>
              </a:pPr>
              <a:r>
                <a:rPr lang="en-US" sz="2400" dirty="0">
                  <a:solidFill>
                    <a:srgbClr val="000000"/>
                  </a:solidFill>
                  <a:latin typeface="Avenir Book" panose="02000503020000020003" pitchFamily="2" charset="0"/>
                </a:rPr>
                <a:t>social convention (Hobbes)</a:t>
              </a:r>
            </a:p>
            <a:p>
              <a:pPr>
                <a:lnSpc>
                  <a:spcPts val="2600"/>
                </a:lnSpc>
              </a:pPr>
              <a:endParaRPr lang="en-US" sz="2400" dirty="0">
                <a:solidFill>
                  <a:srgbClr val="000000"/>
                </a:solidFill>
                <a:latin typeface="Avenir Book" panose="02000503020000020003" pitchFamily="2" charset="0"/>
              </a:endParaRPr>
            </a:p>
            <a:p>
              <a:pPr>
                <a:lnSpc>
                  <a:spcPts val="2600"/>
                </a:lnSpc>
              </a:pPr>
              <a:r>
                <a:rPr lang="en-US" sz="2400" dirty="0">
                  <a:solidFill>
                    <a:srgbClr val="000000"/>
                  </a:solidFill>
                  <a:latin typeface="Avenir Book" panose="02000503020000020003" pitchFamily="2" charset="0"/>
                </a:rPr>
                <a:t>Ordinary shared properties </a:t>
              </a:r>
            </a:p>
            <a:p>
              <a:pPr>
                <a:lnSpc>
                  <a:spcPts val="2600"/>
                </a:lnSpc>
              </a:pPr>
              <a:r>
                <a:rPr lang="en-US" sz="2400" dirty="0">
                  <a:solidFill>
                    <a:srgbClr val="000000"/>
                  </a:solidFill>
                  <a:latin typeface="Avenir Book" panose="02000503020000020003" pitchFamily="2" charset="0"/>
                </a:rPr>
                <a:t>	vs </a:t>
              </a:r>
            </a:p>
            <a:p>
              <a:pPr>
                <a:lnSpc>
                  <a:spcPts val="2600"/>
                </a:lnSpc>
              </a:pPr>
              <a:r>
                <a:rPr lang="en-US" sz="2400" dirty="0">
                  <a:solidFill>
                    <a:srgbClr val="000000"/>
                  </a:solidFill>
                  <a:latin typeface="Avenir Book" panose="02000503020000020003" pitchFamily="2" charset="0"/>
                </a:rPr>
                <a:t>exceptional and sublime</a:t>
              </a:r>
            </a:p>
          </p:txBody>
        </p:sp>
        <p:sp>
          <p:nvSpPr>
            <p:cNvPr id="9" name="TextBox 11">
              <a:extLst>
                <a:ext uri="{FF2B5EF4-FFF2-40B4-BE49-F238E27FC236}">
                  <a16:creationId xmlns:a16="http://schemas.microsoft.com/office/drawing/2014/main" id="{DECA0220-3E10-43BB-54BC-4C96B3E8F098}"/>
                </a:ext>
              </a:extLst>
            </p:cNvPr>
            <p:cNvSpPr txBox="1"/>
            <p:nvPr/>
          </p:nvSpPr>
          <p:spPr>
            <a:xfrm>
              <a:off x="0" y="-28575"/>
              <a:ext cx="4344056" cy="413925"/>
            </a:xfrm>
            <a:prstGeom prst="rect">
              <a:avLst/>
            </a:prstGeom>
          </p:spPr>
          <p:txBody>
            <a:bodyPr lIns="0" tIns="0" rIns="0" bIns="0" rtlCol="0" anchor="t">
              <a:spAutoFit/>
            </a:bodyPr>
            <a:lstStyle/>
            <a:p>
              <a:pPr>
                <a:lnSpc>
                  <a:spcPts val="3639"/>
                </a:lnSpc>
              </a:pPr>
              <a:r>
                <a:rPr lang="en-US" sz="2799" b="1" dirty="0">
                  <a:solidFill>
                    <a:srgbClr val="31859C"/>
                  </a:solidFill>
                  <a:latin typeface="Avenir Heavy" panose="02000503020000020003" pitchFamily="2" charset="0"/>
                </a:rPr>
                <a:t>“State of nature”</a:t>
              </a:r>
            </a:p>
            <a:p>
              <a:pPr>
                <a:lnSpc>
                  <a:spcPts val="3639"/>
                </a:lnSpc>
              </a:pPr>
              <a:r>
                <a:rPr lang="en-US" sz="2799" b="1" dirty="0">
                  <a:latin typeface="Avenir Heavy" panose="02000503020000020003" pitchFamily="2" charset="0"/>
                </a:rPr>
                <a:t>(early modern)</a:t>
              </a:r>
            </a:p>
          </p:txBody>
        </p:sp>
      </p:grpSp>
      <p:grpSp>
        <p:nvGrpSpPr>
          <p:cNvPr id="10" name="Group 12">
            <a:extLst>
              <a:ext uri="{FF2B5EF4-FFF2-40B4-BE49-F238E27FC236}">
                <a16:creationId xmlns:a16="http://schemas.microsoft.com/office/drawing/2014/main" id="{8454EC61-F053-7442-1463-E517D5E0D835}"/>
              </a:ext>
            </a:extLst>
          </p:cNvPr>
          <p:cNvGrpSpPr/>
          <p:nvPr/>
        </p:nvGrpSpPr>
        <p:grpSpPr>
          <a:xfrm>
            <a:off x="6096000" y="2457880"/>
            <a:ext cx="5562600" cy="4026249"/>
            <a:chOff x="0" y="-28575"/>
            <a:chExt cx="4344056" cy="2166110"/>
          </a:xfrm>
        </p:grpSpPr>
        <p:sp>
          <p:nvSpPr>
            <p:cNvPr id="11" name="TextBox 13">
              <a:extLst>
                <a:ext uri="{FF2B5EF4-FFF2-40B4-BE49-F238E27FC236}">
                  <a16:creationId xmlns:a16="http://schemas.microsoft.com/office/drawing/2014/main" id="{6E4DD705-7CC7-C739-A9CA-AE5E6D14412D}"/>
                </a:ext>
              </a:extLst>
            </p:cNvPr>
            <p:cNvSpPr txBox="1"/>
            <p:nvPr/>
          </p:nvSpPr>
          <p:spPr>
            <a:xfrm>
              <a:off x="0" y="-28575"/>
              <a:ext cx="4344056" cy="491505"/>
            </a:xfrm>
            <a:prstGeom prst="rect">
              <a:avLst/>
            </a:prstGeom>
          </p:spPr>
          <p:txBody>
            <a:bodyPr lIns="0" tIns="0" rIns="0" bIns="0" rtlCol="0" anchor="t">
              <a:spAutoFit/>
            </a:bodyPr>
            <a:lstStyle/>
            <a:p>
              <a:pPr>
                <a:lnSpc>
                  <a:spcPts val="3639"/>
                </a:lnSpc>
              </a:pPr>
              <a:r>
                <a:rPr lang="en-US" sz="2799" b="1" dirty="0">
                  <a:solidFill>
                    <a:srgbClr val="31859C"/>
                  </a:solidFill>
                  <a:latin typeface="Avenir Heavy" panose="02000503020000020003" pitchFamily="2" charset="0"/>
                </a:rPr>
                <a:t>Modes of investigation</a:t>
              </a:r>
            </a:p>
            <a:p>
              <a:pPr>
                <a:lnSpc>
                  <a:spcPts val="3639"/>
                </a:lnSpc>
              </a:pPr>
              <a:r>
                <a:rPr lang="en-US" sz="2799" b="1" dirty="0">
                  <a:latin typeface="Avenir Heavy" panose="02000503020000020003" pitchFamily="2" charset="0"/>
                </a:rPr>
                <a:t>(modern)</a:t>
              </a:r>
            </a:p>
          </p:txBody>
        </p:sp>
        <p:sp>
          <p:nvSpPr>
            <p:cNvPr id="12" name="TextBox 14">
              <a:extLst>
                <a:ext uri="{FF2B5EF4-FFF2-40B4-BE49-F238E27FC236}">
                  <a16:creationId xmlns:a16="http://schemas.microsoft.com/office/drawing/2014/main" id="{A4A5ECE0-4278-0DAD-B46E-FD1288B0526D}"/>
                </a:ext>
              </a:extLst>
            </p:cNvPr>
            <p:cNvSpPr txBox="1"/>
            <p:nvPr/>
          </p:nvSpPr>
          <p:spPr>
            <a:xfrm>
              <a:off x="0" y="877967"/>
              <a:ext cx="4344056" cy="1259568"/>
            </a:xfrm>
            <a:prstGeom prst="rect">
              <a:avLst/>
            </a:prstGeom>
          </p:spPr>
          <p:txBody>
            <a:bodyPr lIns="0" tIns="0" rIns="0" bIns="0" rtlCol="0" anchor="t">
              <a:spAutoFit/>
            </a:bodyPr>
            <a:lstStyle/>
            <a:p>
              <a:pPr>
                <a:lnSpc>
                  <a:spcPts val="2600"/>
                </a:lnSpc>
                <a:spcBef>
                  <a:spcPct val="0"/>
                </a:spcBef>
              </a:pPr>
              <a:r>
                <a:rPr lang="en-US" sz="2400" dirty="0">
                  <a:solidFill>
                    <a:srgbClr val="000000"/>
                  </a:solidFill>
                  <a:latin typeface="Avenir Book" panose="02000503020000020003" pitchFamily="2" charset="0"/>
                </a:rPr>
                <a:t>As “application” of natural science; reductionist</a:t>
              </a:r>
            </a:p>
            <a:p>
              <a:pPr>
                <a:lnSpc>
                  <a:spcPts val="2600"/>
                </a:lnSpc>
                <a:spcBef>
                  <a:spcPct val="0"/>
                </a:spcBef>
              </a:pPr>
              <a:endParaRPr lang="en-US" sz="2400" dirty="0">
                <a:solidFill>
                  <a:srgbClr val="000000"/>
                </a:solidFill>
                <a:latin typeface="Avenir Book" panose="02000503020000020003" pitchFamily="2" charset="0"/>
              </a:endParaRPr>
            </a:p>
            <a:p>
              <a:pPr>
                <a:lnSpc>
                  <a:spcPts val="2600"/>
                </a:lnSpc>
                <a:spcBef>
                  <a:spcPct val="0"/>
                </a:spcBef>
              </a:pPr>
              <a:r>
                <a:rPr lang="en-US" sz="2400" dirty="0">
                  <a:solidFill>
                    <a:srgbClr val="000000"/>
                  </a:solidFill>
                  <a:latin typeface="Avenir Book" panose="02000503020000020003" pitchFamily="2" charset="0"/>
                </a:rPr>
                <a:t>Autonomous within a world of disciplines; anti-reductionist (Comte)</a:t>
              </a:r>
            </a:p>
            <a:p>
              <a:pPr>
                <a:lnSpc>
                  <a:spcPts val="2600"/>
                </a:lnSpc>
                <a:spcBef>
                  <a:spcPct val="0"/>
                </a:spcBef>
              </a:pPr>
              <a:endParaRPr lang="en-US" sz="2400" dirty="0">
                <a:solidFill>
                  <a:srgbClr val="000000"/>
                </a:solidFill>
                <a:latin typeface="Avenir Book" panose="02000503020000020003" pitchFamily="2" charset="0"/>
              </a:endParaRPr>
            </a:p>
            <a:p>
              <a:pPr>
                <a:lnSpc>
                  <a:spcPts val="2600"/>
                </a:lnSpc>
                <a:spcBef>
                  <a:spcPct val="0"/>
                </a:spcBef>
              </a:pPr>
              <a:r>
                <a:rPr lang="en-US" sz="2400" dirty="0">
                  <a:solidFill>
                    <a:srgbClr val="000000"/>
                  </a:solidFill>
                  <a:latin typeface="Avenir Book" panose="02000503020000020003" pitchFamily="2" charset="0"/>
                </a:rPr>
                <a:t>Critique of both naturalistic modes </a:t>
              </a:r>
            </a:p>
          </p:txBody>
        </p:sp>
      </p:grpSp>
      <p:sp>
        <p:nvSpPr>
          <p:cNvPr id="14" name="TextBox 13">
            <a:extLst>
              <a:ext uri="{FF2B5EF4-FFF2-40B4-BE49-F238E27FC236}">
                <a16:creationId xmlns:a16="http://schemas.microsoft.com/office/drawing/2014/main" id="{8FE17F47-5DC2-97BC-1359-F8AF250283F9}"/>
              </a:ext>
            </a:extLst>
          </p:cNvPr>
          <p:cNvSpPr txBox="1"/>
          <p:nvPr/>
        </p:nvSpPr>
        <p:spPr>
          <a:xfrm>
            <a:off x="2973446" y="1645584"/>
            <a:ext cx="6245108" cy="461665"/>
          </a:xfrm>
          <a:prstGeom prst="rect">
            <a:avLst/>
          </a:prstGeom>
          <a:noFill/>
        </p:spPr>
        <p:txBody>
          <a:bodyPr wrap="none" rtlCol="0">
            <a:spAutoFit/>
          </a:bodyPr>
          <a:lstStyle/>
          <a:p>
            <a:r>
              <a:rPr lang="en-HU" sz="2400" dirty="0">
                <a:latin typeface="Avenir Book" panose="02000503020000020003" pitchFamily="2" charset="0"/>
              </a:rPr>
              <a:t>Emerging from the study of human nature…</a:t>
            </a:r>
          </a:p>
        </p:txBody>
      </p:sp>
    </p:spTree>
    <p:extLst>
      <p:ext uri="{BB962C8B-B14F-4D97-AF65-F5344CB8AC3E}">
        <p14:creationId xmlns:p14="http://schemas.microsoft.com/office/powerpoint/2010/main" val="394062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4661452" y="274638"/>
            <a:ext cx="7394713"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Linnaean classification</a:t>
            </a:r>
          </a:p>
        </p:txBody>
      </p:sp>
      <p:sp>
        <p:nvSpPr>
          <p:cNvPr id="4" name="TextBox 3">
            <a:extLst>
              <a:ext uri="{FF2B5EF4-FFF2-40B4-BE49-F238E27FC236}">
                <a16:creationId xmlns:a16="http://schemas.microsoft.com/office/drawing/2014/main" id="{F87432C4-9666-364A-9485-5A70DAC609F8}"/>
              </a:ext>
            </a:extLst>
          </p:cNvPr>
          <p:cNvSpPr txBox="1"/>
          <p:nvPr/>
        </p:nvSpPr>
        <p:spPr>
          <a:xfrm>
            <a:off x="4532922" y="1695451"/>
            <a:ext cx="7659077" cy="2308324"/>
          </a:xfrm>
          <a:prstGeom prst="rect">
            <a:avLst/>
          </a:prstGeom>
          <a:noFill/>
        </p:spPr>
        <p:txBody>
          <a:bodyPr wrap="square" rtlCol="0">
            <a:spAutoFit/>
          </a:bodyPr>
          <a:lstStyle/>
          <a:p>
            <a:pPr algn="ctr"/>
            <a:r>
              <a:rPr lang="en-US" sz="2400" dirty="0">
                <a:latin typeface="Avenir Book" panose="02000503020000020003" pitchFamily="2" charset="0"/>
              </a:rPr>
              <a:t>“Methodical arrangement is the soul of science…</a:t>
            </a:r>
          </a:p>
          <a:p>
            <a:pPr algn="ctr"/>
            <a:r>
              <a:rPr lang="en-US" sz="2400" dirty="0">
                <a:latin typeface="Avenir Book" panose="02000503020000020003" pitchFamily="2" charset="0"/>
              </a:rPr>
              <a:t>Thus, amidst the greatest apparent confusion of things, the order of Nature is seen to retain the highest degree of exactness.”</a:t>
            </a:r>
          </a:p>
          <a:p>
            <a:pPr algn="ctr"/>
            <a:endParaRPr lang="en-US" sz="2400" dirty="0">
              <a:latin typeface="Avenir Book" panose="02000503020000020003" pitchFamily="2" charset="0"/>
            </a:endParaRPr>
          </a:p>
          <a:p>
            <a:pPr algn="ctr"/>
            <a:r>
              <a:rPr lang="en-US" sz="2400" dirty="0">
                <a:latin typeface="Avenir Book" panose="02000503020000020003" pitchFamily="2" charset="0"/>
              </a:rPr>
              <a:t>analogizing the natural and the social</a:t>
            </a:r>
          </a:p>
        </p:txBody>
      </p:sp>
      <p:pic>
        <p:nvPicPr>
          <p:cNvPr id="2" name="Picture 1">
            <a:extLst>
              <a:ext uri="{FF2B5EF4-FFF2-40B4-BE49-F238E27FC236}">
                <a16:creationId xmlns:a16="http://schemas.microsoft.com/office/drawing/2014/main" id="{A89B1861-A1CE-E84F-AE94-9878131B7452}"/>
              </a:ext>
            </a:extLst>
          </p:cNvPr>
          <p:cNvPicPr>
            <a:picLocks noChangeAspect="1"/>
          </p:cNvPicPr>
          <p:nvPr/>
        </p:nvPicPr>
        <p:blipFill>
          <a:blip r:embed="rId4"/>
          <a:stretch>
            <a:fillRect/>
          </a:stretch>
        </p:blipFill>
        <p:spPr>
          <a:xfrm>
            <a:off x="0" y="0"/>
            <a:ext cx="4532923" cy="6858000"/>
          </a:xfrm>
          <a:prstGeom prst="rect">
            <a:avLst/>
          </a:prstGeom>
        </p:spPr>
      </p:pic>
      <p:pic>
        <p:nvPicPr>
          <p:cNvPr id="5" name="Picture 4">
            <a:extLst>
              <a:ext uri="{FF2B5EF4-FFF2-40B4-BE49-F238E27FC236}">
                <a16:creationId xmlns:a16="http://schemas.microsoft.com/office/drawing/2014/main" id="{34ABC6CA-6505-0842-819F-1FA00A9E60FA}"/>
              </a:ext>
            </a:extLst>
          </p:cNvPr>
          <p:cNvPicPr>
            <a:picLocks noChangeAspect="1"/>
          </p:cNvPicPr>
          <p:nvPr/>
        </p:nvPicPr>
        <p:blipFill>
          <a:blip r:embed="rId5"/>
          <a:stretch>
            <a:fillRect/>
          </a:stretch>
        </p:blipFill>
        <p:spPr>
          <a:xfrm>
            <a:off x="321365" y="4211980"/>
            <a:ext cx="11734800" cy="2032000"/>
          </a:xfrm>
          <a:prstGeom prst="rect">
            <a:avLst/>
          </a:prstGeom>
          <a:ln w="19050">
            <a:solidFill>
              <a:schemeClr val="tx1"/>
            </a:solidFill>
          </a:ln>
        </p:spPr>
      </p:pic>
      <p:sp>
        <p:nvSpPr>
          <p:cNvPr id="3" name="Down Arrow 2">
            <a:extLst>
              <a:ext uri="{FF2B5EF4-FFF2-40B4-BE49-F238E27FC236}">
                <a16:creationId xmlns:a16="http://schemas.microsoft.com/office/drawing/2014/main" id="{239191C3-023B-6C42-A0C7-F2F380BA5B13}"/>
              </a:ext>
            </a:extLst>
          </p:cNvPr>
          <p:cNvSpPr/>
          <p:nvPr/>
        </p:nvSpPr>
        <p:spPr>
          <a:xfrm>
            <a:off x="5565912" y="3687418"/>
            <a:ext cx="221974" cy="410817"/>
          </a:xfrm>
          <a:prstGeom prst="downArrow">
            <a:avLst/>
          </a:prstGeom>
          <a:solidFill>
            <a:srgbClr val="3185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Down Arrow 7">
            <a:extLst>
              <a:ext uri="{FF2B5EF4-FFF2-40B4-BE49-F238E27FC236}">
                <a16:creationId xmlns:a16="http://schemas.microsoft.com/office/drawing/2014/main" id="{C911662D-26C2-604E-B557-009E74A0C1D3}"/>
              </a:ext>
            </a:extLst>
          </p:cNvPr>
          <p:cNvSpPr/>
          <p:nvPr/>
        </p:nvSpPr>
        <p:spPr>
          <a:xfrm>
            <a:off x="10916462" y="3687418"/>
            <a:ext cx="221974" cy="410817"/>
          </a:xfrm>
          <a:prstGeom prst="downArrow">
            <a:avLst/>
          </a:prstGeom>
          <a:solidFill>
            <a:srgbClr val="3185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274635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0" y="274638"/>
            <a:ext cx="12192000"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Séjour, Condorcet, Laplace [and La </a:t>
            </a:r>
            <a:r>
              <a:rPr lang="en-US" sz="3600" dirty="0" err="1">
                <a:solidFill>
                  <a:srgbClr val="31859C"/>
                </a:solidFill>
                <a:latin typeface="Avenir Book" charset="0"/>
                <a:ea typeface="Avenir Book" charset="0"/>
                <a:cs typeface="Avenir Book" charset="0"/>
              </a:rPr>
              <a:t>Michodière</a:t>
            </a:r>
            <a:r>
              <a:rPr lang="en-US" sz="3600" dirty="0">
                <a:solidFill>
                  <a:srgbClr val="31859C"/>
                </a:solidFill>
                <a:latin typeface="Avenir Book" charset="0"/>
                <a:ea typeface="Avenir Book" charset="0"/>
                <a:cs typeface="Avenir Book" charset="0"/>
              </a:rPr>
              <a:t>] (1783)</a:t>
            </a:r>
          </a:p>
        </p:txBody>
      </p:sp>
      <p:sp>
        <p:nvSpPr>
          <p:cNvPr id="4" name="TextBox 3">
            <a:extLst>
              <a:ext uri="{FF2B5EF4-FFF2-40B4-BE49-F238E27FC236}">
                <a16:creationId xmlns:a16="http://schemas.microsoft.com/office/drawing/2014/main" id="{F87432C4-9666-364A-9485-5A70DAC609F8}"/>
              </a:ext>
            </a:extLst>
          </p:cNvPr>
          <p:cNvSpPr txBox="1"/>
          <p:nvPr/>
        </p:nvSpPr>
        <p:spPr>
          <a:xfrm>
            <a:off x="6552690" y="1582878"/>
            <a:ext cx="5215239" cy="5262979"/>
          </a:xfrm>
          <a:prstGeom prst="rect">
            <a:avLst/>
          </a:prstGeom>
          <a:noFill/>
        </p:spPr>
        <p:txBody>
          <a:bodyPr wrap="square" rtlCol="0">
            <a:spAutoFit/>
          </a:bodyPr>
          <a:lstStyle/>
          <a:p>
            <a:pPr algn="ctr"/>
            <a:r>
              <a:rPr lang="en-US" sz="2400" dirty="0">
                <a:latin typeface="Avenir Book" panose="02000503020000020003" pitchFamily="2" charset="0"/>
              </a:rPr>
              <a:t>Attempt [experiment] to ascertain the Population of the Kingdom, and the number of inhabitants of the Countryside, by adapting on each of Mr. Cassini’s Maps, the common year of Births, of the Cities as well as the Towns and Villages mentioned on each Map</a:t>
            </a:r>
          </a:p>
          <a:p>
            <a:pPr algn="ctr"/>
            <a:endParaRPr lang="en-US" sz="2400" dirty="0">
              <a:latin typeface="Avenir Book" panose="02000503020000020003" pitchFamily="2" charset="0"/>
            </a:endParaRPr>
          </a:p>
          <a:p>
            <a:pPr algn="ctr"/>
            <a:r>
              <a:rPr lang="en-US" sz="2400" dirty="0">
                <a:solidFill>
                  <a:srgbClr val="31859C"/>
                </a:solidFill>
                <a:latin typeface="Avenir Book" panose="02000503020000020003" pitchFamily="2" charset="0"/>
              </a:rPr>
              <a:t>[Finding ways to apply “analysis” (mathematics beyond geometry) to the political and moral sciences: </a:t>
            </a:r>
          </a:p>
          <a:p>
            <a:pPr algn="ctr"/>
            <a:r>
              <a:rPr lang="en-US" sz="2400" b="1" dirty="0">
                <a:solidFill>
                  <a:srgbClr val="31859C"/>
                </a:solidFill>
                <a:latin typeface="Avenir Book" panose="02000503020000020003" pitchFamily="2" charset="0"/>
              </a:rPr>
              <a:t>a conjunction of administrative and scientific interests</a:t>
            </a:r>
            <a:r>
              <a:rPr lang="en-US" sz="2400" dirty="0">
                <a:solidFill>
                  <a:srgbClr val="31859C"/>
                </a:solidFill>
                <a:latin typeface="Avenir Book" panose="02000503020000020003" pitchFamily="2" charset="0"/>
              </a:rPr>
              <a:t>]</a:t>
            </a:r>
          </a:p>
        </p:txBody>
      </p:sp>
      <p:pic>
        <p:nvPicPr>
          <p:cNvPr id="2" name="Picture 1">
            <a:extLst>
              <a:ext uri="{FF2B5EF4-FFF2-40B4-BE49-F238E27FC236}">
                <a16:creationId xmlns:a16="http://schemas.microsoft.com/office/drawing/2014/main" id="{F19D794F-F43C-D940-BCEB-375A30333B6E}"/>
              </a:ext>
            </a:extLst>
          </p:cNvPr>
          <p:cNvPicPr>
            <a:picLocks noChangeAspect="1"/>
          </p:cNvPicPr>
          <p:nvPr/>
        </p:nvPicPr>
        <p:blipFill>
          <a:blip r:embed="rId4"/>
          <a:stretch>
            <a:fillRect/>
          </a:stretch>
        </p:blipFill>
        <p:spPr>
          <a:xfrm>
            <a:off x="0" y="1801536"/>
            <a:ext cx="6251713" cy="4538449"/>
          </a:xfrm>
          <a:prstGeom prst="rect">
            <a:avLst/>
          </a:prstGeom>
        </p:spPr>
      </p:pic>
    </p:spTree>
    <p:extLst>
      <p:ext uri="{BB962C8B-B14F-4D97-AF65-F5344CB8AC3E}">
        <p14:creationId xmlns:p14="http://schemas.microsoft.com/office/powerpoint/2010/main" val="1997008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24988</TotalTime>
  <Words>360</Words>
  <Application>Microsoft Macintosh PowerPoint</Application>
  <PresentationFormat>Widescreen</PresentationFormat>
  <Paragraphs>51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ＭＳ Ｐゴシック</vt:lpstr>
      <vt:lpstr>Arial</vt:lpstr>
      <vt:lpstr>Avenir Book</vt:lpstr>
      <vt:lpstr>Avenir Heavy</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Hall</dc:creator>
  <cp:lastModifiedBy>Karl Hall</cp:lastModifiedBy>
  <cp:revision>34</cp:revision>
  <dcterms:created xsi:type="dcterms:W3CDTF">2018-07-31T17:57:54Z</dcterms:created>
  <dcterms:modified xsi:type="dcterms:W3CDTF">2025-01-15T14:03:55Z</dcterms:modified>
</cp:coreProperties>
</file>