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9" r:id="rId3"/>
    <p:sldId id="263" r:id="rId4"/>
    <p:sldId id="262" r:id="rId5"/>
    <p:sldId id="261" r:id="rId6"/>
    <p:sldId id="265" r:id="rId7"/>
    <p:sldId id="279" r:id="rId8"/>
    <p:sldId id="266" r:id="rId9"/>
    <p:sldId id="257" r:id="rId10"/>
    <p:sldId id="268" r:id="rId11"/>
    <p:sldId id="269" r:id="rId12"/>
    <p:sldId id="267" r:id="rId13"/>
    <p:sldId id="258" r:id="rId14"/>
    <p:sldId id="264" r:id="rId15"/>
  </p:sldIdLst>
  <p:sldSz cx="18288000" cy="10287000"/>
  <p:notesSz cx="6858000" cy="9144000"/>
  <p:embeddedFontLst>
    <p:embeddedFont>
      <p:font typeface="Avenir Book" panose="02000503020000020003" pitchFamily="2" charset="0"/>
      <p:regular r:id="rId17"/>
      <p:italic r:id="rId18"/>
    </p:embeddedFont>
    <p:embeddedFont>
      <p:font typeface="Avenir Heavy" panose="02000503020000020003" pitchFamily="2" charset="0"/>
      <p:bold r:id="rId19"/>
      <p:italic r:id="rId20"/>
      <p:boldItalic r:id="rId21"/>
    </p:embeddedFont>
    <p:embeddedFont>
      <p:font typeface="Calibri" panose="020F0502020204030204" pitchFamily="34" charset="0"/>
      <p:regular r:id="rId22"/>
      <p:bold r:id="rId23"/>
      <p:italic r:id="rId24"/>
      <p:boldItalic r:id="rId25"/>
    </p:embeddedFont>
    <p:embeddedFont>
      <p:font typeface="Libre Franklin Thin" pitchFamily="2" charset="77"/>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77" autoAdjust="0"/>
  </p:normalViewPr>
  <p:slideViewPr>
    <p:cSldViewPr>
      <p:cViewPr varScale="1">
        <p:scale>
          <a:sx n="77" d="100"/>
          <a:sy n="77" d="100"/>
        </p:scale>
        <p:origin x="44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295AF6-0B99-4676-87EE-FFC039498D49}" type="datetimeFigureOut">
              <a:rPr lang="en-US" smtClean="0"/>
              <a:t>11/2/23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F30178-EA98-4705-AEC1-EF2A2D3BF719}" type="slidenum">
              <a:rPr lang="en-US" smtClean="0"/>
              <a:t>‹#›</a:t>
            </a:fld>
            <a:endParaRPr lang="en-US"/>
          </a:p>
        </p:txBody>
      </p:sp>
    </p:spTree>
    <p:extLst>
      <p:ext uri="{BB962C8B-B14F-4D97-AF65-F5344CB8AC3E}">
        <p14:creationId xmlns:p14="http://schemas.microsoft.com/office/powerpoint/2010/main" val="329877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tiff"/><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2" name="AutoShape 2"/>
          <p:cNvSpPr/>
          <p:nvPr/>
        </p:nvSpPr>
        <p:spPr>
          <a:xfrm flipV="1">
            <a:off x="1514296" y="7581900"/>
            <a:ext cx="7248704" cy="32399"/>
          </a:xfrm>
          <a:prstGeom prst="line">
            <a:avLst/>
          </a:prstGeom>
          <a:ln w="9525" cap="flat">
            <a:solidFill>
              <a:srgbClr val="BFBFBF"/>
            </a:solidFill>
            <a:prstDash val="solid"/>
            <a:headEnd type="none" w="sm" len="sm"/>
            <a:tailEnd type="none" w="sm" len="sm"/>
          </a:ln>
        </p:spPr>
      </p:sp>
      <p:sp>
        <p:nvSpPr>
          <p:cNvPr id="3" name="Freeform 3"/>
          <p:cNvSpPr/>
          <p:nvPr/>
        </p:nvSpPr>
        <p:spPr>
          <a:xfrm rot="5400000">
            <a:off x="11426673" y="3425673"/>
            <a:ext cx="10287000" cy="3435654"/>
          </a:xfrm>
          <a:custGeom>
            <a:avLst/>
            <a:gdLst/>
            <a:ahLst/>
            <a:cxnLst/>
            <a:rect l="l" t="t" r="r" b="b"/>
            <a:pathLst>
              <a:path w="10287000" h="3435654">
                <a:moveTo>
                  <a:pt x="0" y="0"/>
                </a:moveTo>
                <a:lnTo>
                  <a:pt x="10287000" y="0"/>
                </a:lnTo>
                <a:lnTo>
                  <a:pt x="10287000" y="3435654"/>
                </a:lnTo>
                <a:lnTo>
                  <a:pt x="0" y="3435654"/>
                </a:lnTo>
                <a:lnTo>
                  <a:pt x="0" y="0"/>
                </a:lnTo>
                <a:close/>
              </a:path>
            </a:pathLst>
          </a:custGeom>
          <a:blipFill>
            <a:blip r:embed="rId2"/>
            <a:stretch>
              <a:fillRect b="-50083"/>
            </a:stretch>
          </a:blipFill>
        </p:spPr>
      </p:sp>
      <p:sp>
        <p:nvSpPr>
          <p:cNvPr id="4" name="TextBox 4"/>
          <p:cNvSpPr txBox="1"/>
          <p:nvPr/>
        </p:nvSpPr>
        <p:spPr>
          <a:xfrm>
            <a:off x="1514296" y="1269777"/>
            <a:ext cx="7858304" cy="3508653"/>
          </a:xfrm>
          <a:prstGeom prst="rect">
            <a:avLst/>
          </a:prstGeom>
        </p:spPr>
        <p:txBody>
          <a:bodyPr wrap="square" lIns="0" tIns="0" rIns="0" bIns="0" rtlCol="0" anchor="t">
            <a:spAutoFit/>
          </a:bodyPr>
          <a:lstStyle/>
          <a:p>
            <a:r>
              <a:rPr lang="en-US" sz="3200" dirty="0">
                <a:solidFill>
                  <a:srgbClr val="F6F6F6"/>
                </a:solidFill>
                <a:latin typeface="Avenir Book" panose="02000503020000020003" pitchFamily="2" charset="0"/>
              </a:rPr>
              <a:t>An ocean liner’s innards</a:t>
            </a:r>
          </a:p>
          <a:p>
            <a:endParaRPr lang="en-US" sz="2800" dirty="0">
              <a:solidFill>
                <a:srgbClr val="F6F6F6"/>
              </a:solidFill>
              <a:latin typeface="Avenir Book" panose="02000503020000020003" pitchFamily="2" charset="0"/>
            </a:endParaRPr>
          </a:p>
          <a:p>
            <a:endParaRPr lang="en-US" sz="2800" dirty="0">
              <a:solidFill>
                <a:srgbClr val="F6F6F6"/>
              </a:solidFill>
              <a:latin typeface="Avenir Book" panose="02000503020000020003" pitchFamily="2" charset="0"/>
            </a:endParaRPr>
          </a:p>
          <a:p>
            <a:r>
              <a:rPr lang="en-US" sz="2800" dirty="0">
                <a:solidFill>
                  <a:srgbClr val="F6F6F6"/>
                </a:solidFill>
                <a:latin typeface="Avenir Book" panose="02000503020000020003" pitchFamily="2" charset="0"/>
              </a:rPr>
              <a:t>The modern steamship as a ten-story </a:t>
            </a:r>
            <a:r>
              <a:rPr lang="en-US" sz="2800" i="1" dirty="0" err="1">
                <a:solidFill>
                  <a:srgbClr val="F6F6F6"/>
                </a:solidFill>
                <a:latin typeface="Avenir Book" panose="02000503020000020003" pitchFamily="2" charset="0"/>
              </a:rPr>
              <a:t>Zellenstaat</a:t>
            </a:r>
            <a:r>
              <a:rPr lang="en-US" sz="2800" dirty="0">
                <a:solidFill>
                  <a:srgbClr val="F6F6F6"/>
                </a:solidFill>
                <a:latin typeface="Avenir Book" panose="02000503020000020003" pitchFamily="2" charset="0"/>
              </a:rPr>
              <a:t>, a beehive of humans…</a:t>
            </a:r>
          </a:p>
          <a:p>
            <a:endParaRPr lang="en-US" sz="2800" dirty="0">
              <a:solidFill>
                <a:srgbClr val="F6F6F6"/>
              </a:solidFill>
              <a:latin typeface="Avenir Book" panose="02000503020000020003" pitchFamily="2" charset="0"/>
            </a:endParaRPr>
          </a:p>
          <a:p>
            <a:r>
              <a:rPr lang="en-US" sz="2800" dirty="0">
                <a:solidFill>
                  <a:srgbClr val="F6F6F6"/>
                </a:solidFill>
                <a:latin typeface="Avenir Book" panose="02000503020000020003" pitchFamily="2" charset="0"/>
              </a:rPr>
              <a:t>…with a complex class hierarchy. </a:t>
            </a:r>
          </a:p>
          <a:p>
            <a:endParaRPr lang="en-US" sz="2800" dirty="0">
              <a:solidFill>
                <a:srgbClr val="F6F6F6"/>
              </a:solidFill>
              <a:latin typeface="Avenir Book" panose="02000503020000020003" pitchFamily="2" charset="0"/>
            </a:endParaRPr>
          </a:p>
        </p:txBody>
      </p:sp>
      <p:sp>
        <p:nvSpPr>
          <p:cNvPr id="5" name="TextBox 5"/>
          <p:cNvSpPr txBox="1"/>
          <p:nvPr/>
        </p:nvSpPr>
        <p:spPr>
          <a:xfrm>
            <a:off x="1514296" y="8408720"/>
            <a:ext cx="7248704" cy="442301"/>
          </a:xfrm>
          <a:prstGeom prst="rect">
            <a:avLst/>
          </a:prstGeom>
        </p:spPr>
        <p:txBody>
          <a:bodyPr wrap="square" lIns="0" tIns="0" rIns="0" bIns="0" rtlCol="0" anchor="t">
            <a:spAutoFit/>
          </a:bodyPr>
          <a:lstStyle/>
          <a:p>
            <a:pPr>
              <a:lnSpc>
                <a:spcPts val="3500"/>
              </a:lnSpc>
            </a:pPr>
            <a:r>
              <a:rPr lang="en-US" sz="2800" dirty="0">
                <a:solidFill>
                  <a:srgbClr val="F6F6F6"/>
                </a:solidFill>
                <a:latin typeface="Avenir Book" panose="02000503020000020003" pitchFamily="2" charset="0"/>
              </a:rPr>
              <a:t>Vienna, 1906</a:t>
            </a:r>
          </a:p>
        </p:txBody>
      </p:sp>
      <p:sp>
        <p:nvSpPr>
          <p:cNvPr id="6" name="TextBox 6"/>
          <p:cNvSpPr txBox="1"/>
          <p:nvPr/>
        </p:nvSpPr>
        <p:spPr>
          <a:xfrm>
            <a:off x="1514296" y="6456316"/>
            <a:ext cx="7484364" cy="442301"/>
          </a:xfrm>
          <a:prstGeom prst="rect">
            <a:avLst/>
          </a:prstGeom>
        </p:spPr>
        <p:txBody>
          <a:bodyPr wrap="square" lIns="0" tIns="0" rIns="0" bIns="0" rtlCol="0" anchor="t">
            <a:spAutoFit/>
          </a:bodyPr>
          <a:lstStyle/>
          <a:p>
            <a:pPr>
              <a:lnSpc>
                <a:spcPts val="3500"/>
              </a:lnSpc>
            </a:pPr>
            <a:r>
              <a:rPr lang="en-US" sz="2800" i="1" dirty="0" err="1">
                <a:solidFill>
                  <a:srgbClr val="F6F6F6"/>
                </a:solidFill>
                <a:latin typeface="Avenir Book" panose="02000503020000020003" pitchFamily="2" charset="0"/>
              </a:rPr>
              <a:t>Illustrirter</a:t>
            </a:r>
            <a:r>
              <a:rPr lang="en-US" sz="2800" i="1" dirty="0">
                <a:solidFill>
                  <a:srgbClr val="F6F6F6"/>
                </a:solidFill>
                <a:latin typeface="Avenir Book" panose="02000503020000020003" pitchFamily="2" charset="0"/>
              </a:rPr>
              <a:t> </a:t>
            </a:r>
            <a:r>
              <a:rPr lang="en-US" sz="2800" i="1" dirty="0" err="1">
                <a:solidFill>
                  <a:srgbClr val="F6F6F6"/>
                </a:solidFill>
                <a:latin typeface="Avenir Book" panose="02000503020000020003" pitchFamily="2" charset="0"/>
              </a:rPr>
              <a:t>Kronen</a:t>
            </a:r>
            <a:r>
              <a:rPr lang="en-US" sz="2800" i="1" dirty="0">
                <a:solidFill>
                  <a:srgbClr val="F6F6F6"/>
                </a:solidFill>
                <a:latin typeface="Avenir Book" panose="02000503020000020003" pitchFamily="2" charset="0"/>
              </a:rPr>
              <a:t>-Zeitung</a:t>
            </a:r>
          </a:p>
        </p:txBody>
      </p:sp>
      <p:pic>
        <p:nvPicPr>
          <p:cNvPr id="8" name="Picture 7">
            <a:extLst>
              <a:ext uri="{FF2B5EF4-FFF2-40B4-BE49-F238E27FC236}">
                <a16:creationId xmlns:a16="http://schemas.microsoft.com/office/drawing/2014/main" id="{F07EE498-657F-CAD6-6453-8A8360A18CEB}"/>
              </a:ext>
            </a:extLst>
          </p:cNvPr>
          <p:cNvPicPr>
            <a:picLocks noChangeAspect="1"/>
          </p:cNvPicPr>
          <p:nvPr/>
        </p:nvPicPr>
        <p:blipFill>
          <a:blip r:embed="rId3"/>
          <a:stretch>
            <a:fillRect/>
          </a:stretch>
        </p:blipFill>
        <p:spPr>
          <a:xfrm>
            <a:off x="10591800" y="190500"/>
            <a:ext cx="7484364" cy="98225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6280484" y="1028700"/>
            <a:ext cx="10978816" cy="0"/>
          </a:xfrm>
          <a:prstGeom prst="line">
            <a:avLst/>
          </a:prstGeom>
          <a:ln w="9525" cap="flat">
            <a:solidFill>
              <a:srgbClr val="BFBFBF"/>
            </a:solidFill>
            <a:prstDash val="solid"/>
            <a:headEnd type="none" w="sm" len="sm"/>
            <a:tailEnd type="none" w="sm" len="sm"/>
          </a:ln>
        </p:spPr>
      </p:sp>
      <p:sp>
        <p:nvSpPr>
          <p:cNvPr id="3" name="AutoShape 3"/>
          <p:cNvSpPr/>
          <p:nvPr/>
        </p:nvSpPr>
        <p:spPr>
          <a:xfrm>
            <a:off x="6280484" y="2013492"/>
            <a:ext cx="10978816"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3491854" y="3491854"/>
            <a:ext cx="10287000" cy="3303292"/>
          </a:xfrm>
          <a:custGeom>
            <a:avLst/>
            <a:gdLst/>
            <a:ahLst/>
            <a:cxnLst/>
            <a:rect l="l" t="t" r="r" b="b"/>
            <a:pathLst>
              <a:path w="10287000" h="3303292">
                <a:moveTo>
                  <a:pt x="0" y="0"/>
                </a:moveTo>
                <a:lnTo>
                  <a:pt x="10287000" y="0"/>
                </a:lnTo>
                <a:lnTo>
                  <a:pt x="10287000" y="3303292"/>
                </a:lnTo>
                <a:lnTo>
                  <a:pt x="0" y="3303292"/>
                </a:lnTo>
                <a:lnTo>
                  <a:pt x="0" y="0"/>
                </a:lnTo>
                <a:close/>
              </a:path>
            </a:pathLst>
          </a:custGeom>
          <a:blipFill>
            <a:blip r:embed="rId2"/>
            <a:stretch>
              <a:fillRect b="-56097"/>
            </a:stretch>
          </a:blipFill>
        </p:spPr>
      </p:sp>
      <p:sp>
        <p:nvSpPr>
          <p:cNvPr id="5" name="TextBox 5"/>
          <p:cNvSpPr txBox="1"/>
          <p:nvPr/>
        </p:nvSpPr>
        <p:spPr>
          <a:xfrm>
            <a:off x="6280484" y="2781300"/>
            <a:ext cx="10978816" cy="2585323"/>
          </a:xfrm>
          <a:prstGeom prst="rect">
            <a:avLst/>
          </a:prstGeom>
        </p:spPr>
        <p:txBody>
          <a:bodyPr lIns="0" tIns="0" rIns="0" bIns="0" rtlCol="0" anchor="t">
            <a:spAutoFit/>
          </a:bodyPr>
          <a:lstStyle/>
          <a:p>
            <a:r>
              <a:rPr lang="en-US" sz="2800" dirty="0">
                <a:effectLst/>
                <a:latin typeface="Avenir Book" panose="02000503020000020003" pitchFamily="2" charset="0"/>
                <a:ea typeface="Calibri" panose="020F0502020204030204" pitchFamily="34" charset="0"/>
              </a:rPr>
              <a:t>“Let the custodians mutually appease each other; the facts accumulate alongside them, too, and under the pressure of facts the opponents are transformed into allies. Without consulting human sympathies, antipathies, and careerists, true knowledge takes its course, and anyone who does not follow it will quickly be among the laggards.”</a:t>
            </a:r>
            <a:r>
              <a:rPr lang="en-AT" sz="2800" dirty="0">
                <a:effectLst/>
                <a:latin typeface="Avenir Book" panose="02000503020000020003" pitchFamily="2" charset="0"/>
              </a:rPr>
              <a:t> </a:t>
            </a:r>
            <a:endParaRPr lang="en-US" sz="2800" dirty="0">
              <a:solidFill>
                <a:srgbClr val="000000"/>
              </a:solidFill>
              <a:latin typeface="Avenir Book" panose="02000503020000020003" pitchFamily="2" charset="0"/>
            </a:endParaRPr>
          </a:p>
        </p:txBody>
      </p:sp>
      <p:sp>
        <p:nvSpPr>
          <p:cNvPr id="6" name="TextBox 6"/>
          <p:cNvSpPr txBox="1"/>
          <p:nvPr/>
        </p:nvSpPr>
        <p:spPr>
          <a:xfrm>
            <a:off x="10744201" y="1330173"/>
            <a:ext cx="6515100" cy="344774"/>
          </a:xfrm>
          <a:prstGeom prst="rect">
            <a:avLst/>
          </a:prstGeom>
        </p:spPr>
        <p:txBody>
          <a:bodyPr wrap="square" lIns="0" tIns="0" rIns="0" bIns="0" rtlCol="0" anchor="t">
            <a:spAutoFit/>
          </a:bodyPr>
          <a:lstStyle/>
          <a:p>
            <a:pPr algn="r">
              <a:lnSpc>
                <a:spcPts val="2800"/>
              </a:lnSpc>
            </a:pPr>
            <a:r>
              <a:rPr lang="en-US" sz="2000" dirty="0">
                <a:solidFill>
                  <a:srgbClr val="000000"/>
                </a:solidFill>
                <a:latin typeface="Avenir Book" panose="02000503020000020003" pitchFamily="2" charset="0"/>
              </a:rPr>
              <a:t>Aleksandr </a:t>
            </a:r>
            <a:r>
              <a:rPr lang="en-US" sz="2000" dirty="0" err="1">
                <a:solidFill>
                  <a:srgbClr val="000000"/>
                </a:solidFill>
                <a:latin typeface="Avenir Book" panose="02000503020000020003" pitchFamily="2" charset="0"/>
              </a:rPr>
              <a:t>Butlerov’s</a:t>
            </a:r>
            <a:r>
              <a:rPr lang="en-US" sz="2000" dirty="0">
                <a:solidFill>
                  <a:srgbClr val="000000"/>
                </a:solidFill>
                <a:latin typeface="Avenir Book" panose="02000503020000020003" pitchFamily="2" charset="0"/>
              </a:rPr>
              <a:t> version of materialism (1884)</a:t>
            </a:r>
          </a:p>
        </p:txBody>
      </p:sp>
      <p:pic>
        <p:nvPicPr>
          <p:cNvPr id="1026" name="Picture 2">
            <a:extLst>
              <a:ext uri="{FF2B5EF4-FFF2-40B4-BE49-F238E27FC236}">
                <a16:creationId xmlns:a16="http://schemas.microsoft.com/office/drawing/2014/main" id="{67A93194-B4AD-47C8-87A7-96F917B92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46" y="1982319"/>
            <a:ext cx="4698354" cy="745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151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6280484" y="1028700"/>
            <a:ext cx="10978816" cy="0"/>
          </a:xfrm>
          <a:prstGeom prst="line">
            <a:avLst/>
          </a:prstGeom>
          <a:ln w="9525" cap="flat">
            <a:solidFill>
              <a:srgbClr val="BFBFBF"/>
            </a:solidFill>
            <a:prstDash val="solid"/>
            <a:headEnd type="none" w="sm" len="sm"/>
            <a:tailEnd type="none" w="sm" len="sm"/>
          </a:ln>
        </p:spPr>
      </p:sp>
      <p:sp>
        <p:nvSpPr>
          <p:cNvPr id="3" name="AutoShape 3"/>
          <p:cNvSpPr/>
          <p:nvPr/>
        </p:nvSpPr>
        <p:spPr>
          <a:xfrm>
            <a:off x="6280484" y="2013492"/>
            <a:ext cx="10978816"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3491854" y="3491854"/>
            <a:ext cx="10287000" cy="3303292"/>
          </a:xfrm>
          <a:custGeom>
            <a:avLst/>
            <a:gdLst/>
            <a:ahLst/>
            <a:cxnLst/>
            <a:rect l="l" t="t" r="r" b="b"/>
            <a:pathLst>
              <a:path w="10287000" h="3303292">
                <a:moveTo>
                  <a:pt x="0" y="0"/>
                </a:moveTo>
                <a:lnTo>
                  <a:pt x="10287000" y="0"/>
                </a:lnTo>
                <a:lnTo>
                  <a:pt x="10287000" y="3303292"/>
                </a:lnTo>
                <a:lnTo>
                  <a:pt x="0" y="3303292"/>
                </a:lnTo>
                <a:lnTo>
                  <a:pt x="0" y="0"/>
                </a:lnTo>
                <a:close/>
              </a:path>
            </a:pathLst>
          </a:custGeom>
          <a:blipFill>
            <a:blip r:embed="rId2"/>
            <a:stretch>
              <a:fillRect b="-56097"/>
            </a:stretch>
          </a:blipFill>
        </p:spPr>
      </p:sp>
      <p:sp>
        <p:nvSpPr>
          <p:cNvPr id="5" name="TextBox 5"/>
          <p:cNvSpPr txBox="1"/>
          <p:nvPr/>
        </p:nvSpPr>
        <p:spPr>
          <a:xfrm>
            <a:off x="6280484" y="3027531"/>
            <a:ext cx="10978816" cy="3877985"/>
          </a:xfrm>
          <a:prstGeom prst="rect">
            <a:avLst/>
          </a:prstGeom>
        </p:spPr>
        <p:txBody>
          <a:bodyPr lIns="0" tIns="0" rIns="0" bIns="0" rtlCol="0" anchor="t">
            <a:spAutoFit/>
          </a:bodyPr>
          <a:lstStyle/>
          <a:p>
            <a:r>
              <a:rPr lang="en-US" sz="2800" dirty="0">
                <a:solidFill>
                  <a:srgbClr val="000000"/>
                </a:solidFill>
                <a:latin typeface="Avenir Book" panose="02000503020000020003" pitchFamily="2" charset="0"/>
              </a:rPr>
              <a:t>“As soon as we study animals—not in laboratories and museums only, but in the forest and the prairie, in the steppe and the mountains—we at once perceive that though there is an immense amount of warfare and extermination going on amidst various species, and especially amidst various classes of animals, there is, at the same time, as much, or perhaps even more, of mutual support, mutual aid, and mutual defense amidst animals belonging to the same species or, at least, to the same society. Sociability is as much a law of nature as mutual struggle.” </a:t>
            </a:r>
          </a:p>
        </p:txBody>
      </p:sp>
      <p:sp>
        <p:nvSpPr>
          <p:cNvPr id="6" name="TextBox 6"/>
          <p:cNvSpPr txBox="1"/>
          <p:nvPr/>
        </p:nvSpPr>
        <p:spPr>
          <a:xfrm>
            <a:off x="8915400" y="1330173"/>
            <a:ext cx="8343901" cy="344774"/>
          </a:xfrm>
          <a:prstGeom prst="rect">
            <a:avLst/>
          </a:prstGeom>
        </p:spPr>
        <p:txBody>
          <a:bodyPr wrap="square" lIns="0" tIns="0" rIns="0" bIns="0" rtlCol="0" anchor="t">
            <a:spAutoFit/>
          </a:bodyPr>
          <a:lstStyle/>
          <a:p>
            <a:pPr algn="r">
              <a:lnSpc>
                <a:spcPts val="2800"/>
              </a:lnSpc>
            </a:pPr>
            <a:r>
              <a:rPr lang="en-US" sz="2000" dirty="0">
                <a:solidFill>
                  <a:srgbClr val="000000"/>
                </a:solidFill>
                <a:latin typeface="Avenir Book" panose="02000503020000020003" pitchFamily="2" charset="0"/>
              </a:rPr>
              <a:t>Petr Kropotkin, Mutual aid among animals,” </a:t>
            </a:r>
            <a:r>
              <a:rPr lang="en-US" sz="2000" i="1" dirty="0">
                <a:solidFill>
                  <a:srgbClr val="000000"/>
                </a:solidFill>
                <a:latin typeface="Avenir Book" panose="02000503020000020003" pitchFamily="2" charset="0"/>
              </a:rPr>
              <a:t>Nineteenth Century</a:t>
            </a:r>
            <a:r>
              <a:rPr lang="en-US" sz="2000" dirty="0">
                <a:solidFill>
                  <a:srgbClr val="000000"/>
                </a:solidFill>
                <a:latin typeface="Avenir Book" panose="02000503020000020003" pitchFamily="2" charset="0"/>
              </a:rPr>
              <a:t> (1890)</a:t>
            </a:r>
          </a:p>
        </p:txBody>
      </p:sp>
      <p:pic>
        <p:nvPicPr>
          <p:cNvPr id="8" name="Picture 12" descr="Peter Kropotkin - Alchetron, The Free Social Encyclopedia">
            <a:extLst>
              <a:ext uri="{FF2B5EF4-FFF2-40B4-BE49-F238E27FC236}">
                <a16:creationId xmlns:a16="http://schemas.microsoft.com/office/drawing/2014/main" id="{0FE4283C-499A-1106-74D5-490653D69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04" y="2013492"/>
            <a:ext cx="5309696" cy="735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730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6280484" y="1028700"/>
            <a:ext cx="10978816" cy="0"/>
          </a:xfrm>
          <a:prstGeom prst="line">
            <a:avLst/>
          </a:prstGeom>
          <a:ln w="9525" cap="flat">
            <a:solidFill>
              <a:srgbClr val="BFBFBF"/>
            </a:solidFill>
            <a:prstDash val="solid"/>
            <a:headEnd type="none" w="sm" len="sm"/>
            <a:tailEnd type="none" w="sm" len="sm"/>
          </a:ln>
        </p:spPr>
      </p:sp>
      <p:sp>
        <p:nvSpPr>
          <p:cNvPr id="3" name="AutoShape 3"/>
          <p:cNvSpPr/>
          <p:nvPr/>
        </p:nvSpPr>
        <p:spPr>
          <a:xfrm>
            <a:off x="6280484" y="2013492"/>
            <a:ext cx="10978816"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3491854" y="3491854"/>
            <a:ext cx="10287000" cy="3303292"/>
          </a:xfrm>
          <a:custGeom>
            <a:avLst/>
            <a:gdLst/>
            <a:ahLst/>
            <a:cxnLst/>
            <a:rect l="l" t="t" r="r" b="b"/>
            <a:pathLst>
              <a:path w="10287000" h="3303292">
                <a:moveTo>
                  <a:pt x="0" y="0"/>
                </a:moveTo>
                <a:lnTo>
                  <a:pt x="10287000" y="0"/>
                </a:lnTo>
                <a:lnTo>
                  <a:pt x="10287000" y="3303292"/>
                </a:lnTo>
                <a:lnTo>
                  <a:pt x="0" y="3303292"/>
                </a:lnTo>
                <a:lnTo>
                  <a:pt x="0" y="0"/>
                </a:lnTo>
                <a:close/>
              </a:path>
            </a:pathLst>
          </a:custGeom>
          <a:blipFill>
            <a:blip r:embed="rId2"/>
            <a:stretch>
              <a:fillRect b="-56097"/>
            </a:stretch>
          </a:blipFill>
        </p:spPr>
      </p:sp>
      <p:sp>
        <p:nvSpPr>
          <p:cNvPr id="5" name="TextBox 5"/>
          <p:cNvSpPr txBox="1"/>
          <p:nvPr/>
        </p:nvSpPr>
        <p:spPr>
          <a:xfrm>
            <a:off x="6425782" y="7726831"/>
            <a:ext cx="10978816" cy="1310487"/>
          </a:xfrm>
          <a:prstGeom prst="rect">
            <a:avLst/>
          </a:prstGeom>
        </p:spPr>
        <p:txBody>
          <a:bodyPr lIns="0" tIns="0" rIns="0" bIns="0" rtlCol="0" anchor="t">
            <a:spAutoFit/>
          </a:bodyPr>
          <a:lstStyle/>
          <a:p>
            <a:pPr>
              <a:lnSpc>
                <a:spcPts val="10800"/>
              </a:lnSpc>
            </a:pPr>
            <a:r>
              <a:rPr lang="en-US" sz="7200" dirty="0">
                <a:solidFill>
                  <a:srgbClr val="000000"/>
                </a:solidFill>
                <a:latin typeface="Avenir Book" panose="02000503020000020003" pitchFamily="2" charset="0"/>
              </a:rPr>
              <a:t>text</a:t>
            </a:r>
            <a:endParaRPr lang="en-US" sz="9000" dirty="0">
              <a:solidFill>
                <a:srgbClr val="000000"/>
              </a:solidFill>
              <a:latin typeface="Avenir Book" panose="02000503020000020003" pitchFamily="2" charset="0"/>
            </a:endParaRPr>
          </a:p>
        </p:txBody>
      </p:sp>
      <p:sp>
        <p:nvSpPr>
          <p:cNvPr id="6" name="TextBox 6"/>
          <p:cNvSpPr txBox="1"/>
          <p:nvPr/>
        </p:nvSpPr>
        <p:spPr>
          <a:xfrm>
            <a:off x="13475377" y="1330173"/>
            <a:ext cx="3783923" cy="349250"/>
          </a:xfrm>
          <a:prstGeom prst="rect">
            <a:avLst/>
          </a:prstGeom>
        </p:spPr>
        <p:txBody>
          <a:bodyPr lIns="0" tIns="0" rIns="0" bIns="0" rtlCol="0" anchor="t">
            <a:spAutoFit/>
          </a:bodyPr>
          <a:lstStyle/>
          <a:p>
            <a:pPr algn="r">
              <a:lnSpc>
                <a:spcPts val="2800"/>
              </a:lnSpc>
            </a:pPr>
            <a:r>
              <a:rPr lang="en-US" sz="2000" dirty="0">
                <a:solidFill>
                  <a:srgbClr val="000000"/>
                </a:solidFill>
                <a:latin typeface="Avenir Book" panose="02000503020000020003" pitchFamily="2" charset="0"/>
              </a:rPr>
              <a:t>Professor Karl Hall</a:t>
            </a:r>
          </a:p>
        </p:txBody>
      </p:sp>
      <p:sp>
        <p:nvSpPr>
          <p:cNvPr id="7" name="TextBox 7"/>
          <p:cNvSpPr txBox="1"/>
          <p:nvPr/>
        </p:nvSpPr>
        <p:spPr>
          <a:xfrm>
            <a:off x="6280484" y="1330173"/>
            <a:ext cx="3795382" cy="349250"/>
          </a:xfrm>
          <a:prstGeom prst="rect">
            <a:avLst/>
          </a:prstGeom>
        </p:spPr>
        <p:txBody>
          <a:bodyPr lIns="0" tIns="0" rIns="0" bIns="0" rtlCol="0" anchor="t">
            <a:spAutoFit/>
          </a:bodyPr>
          <a:lstStyle/>
          <a:p>
            <a:pPr>
              <a:lnSpc>
                <a:spcPts val="2800"/>
              </a:lnSpc>
            </a:pPr>
            <a:r>
              <a:rPr lang="en-US" sz="2000" dirty="0">
                <a:solidFill>
                  <a:srgbClr val="000000"/>
                </a:solidFill>
                <a:latin typeface="Avenir Book" panose="02000503020000020003" pitchFamily="2" charset="0"/>
              </a:rPr>
              <a:t>Central European University</a:t>
            </a:r>
          </a:p>
        </p:txBody>
      </p:sp>
    </p:spTree>
    <p:extLst>
      <p:ext uri="{BB962C8B-B14F-4D97-AF65-F5344CB8AC3E}">
        <p14:creationId xmlns:p14="http://schemas.microsoft.com/office/powerpoint/2010/main" val="2329973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1707643" cy="0"/>
          </a:xfrm>
          <a:prstGeom prst="line">
            <a:avLst/>
          </a:prstGeom>
          <a:ln w="9525" cap="flat">
            <a:solidFill>
              <a:srgbClr val="BFBFBF"/>
            </a:solidFill>
            <a:prstDash val="solid"/>
            <a:headEnd type="none" w="sm" len="sm"/>
            <a:tailEnd type="none" w="sm" len="sm"/>
          </a:ln>
        </p:spPr>
      </p:sp>
      <p:sp>
        <p:nvSpPr>
          <p:cNvPr id="3" name="AutoShape 3"/>
          <p:cNvSpPr/>
          <p:nvPr/>
        </p:nvSpPr>
        <p:spPr>
          <a:xfrm>
            <a:off x="1028700" y="2013492"/>
            <a:ext cx="11707643"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11446970" y="3469793"/>
            <a:ext cx="10287000" cy="3347413"/>
          </a:xfrm>
          <a:custGeom>
            <a:avLst/>
            <a:gdLst/>
            <a:ahLst/>
            <a:cxnLst/>
            <a:rect l="l" t="t" r="r" b="b"/>
            <a:pathLst>
              <a:path w="10287000" h="3347413">
                <a:moveTo>
                  <a:pt x="0" y="0"/>
                </a:moveTo>
                <a:lnTo>
                  <a:pt x="10287000" y="0"/>
                </a:lnTo>
                <a:lnTo>
                  <a:pt x="10287000" y="3347414"/>
                </a:lnTo>
                <a:lnTo>
                  <a:pt x="0" y="3347414"/>
                </a:lnTo>
                <a:lnTo>
                  <a:pt x="0" y="0"/>
                </a:lnTo>
                <a:close/>
              </a:path>
            </a:pathLst>
          </a:custGeom>
          <a:blipFill>
            <a:blip r:embed="rId2"/>
            <a:stretch>
              <a:fillRect b="-54040"/>
            </a:stretch>
          </a:blipFill>
        </p:spPr>
      </p:sp>
      <p:sp>
        <p:nvSpPr>
          <p:cNvPr id="5" name="TextBox 5"/>
          <p:cNvSpPr txBox="1"/>
          <p:nvPr/>
        </p:nvSpPr>
        <p:spPr>
          <a:xfrm>
            <a:off x="1028700" y="2639647"/>
            <a:ext cx="11707643" cy="1024890"/>
          </a:xfrm>
          <a:prstGeom prst="rect">
            <a:avLst/>
          </a:prstGeom>
        </p:spPr>
        <p:txBody>
          <a:bodyPr lIns="0" tIns="0" rIns="0" bIns="0" rtlCol="0" anchor="t">
            <a:spAutoFit/>
          </a:bodyPr>
          <a:lstStyle/>
          <a:p>
            <a:pPr>
              <a:lnSpc>
                <a:spcPts val="7920"/>
              </a:lnSpc>
            </a:pPr>
            <a:r>
              <a:rPr lang="en-US" sz="7200" dirty="0">
                <a:solidFill>
                  <a:srgbClr val="000000"/>
                </a:solidFill>
                <a:latin typeface="Libre Franklin Thin"/>
              </a:rPr>
              <a:t>caption</a:t>
            </a:r>
          </a:p>
        </p:txBody>
      </p:sp>
      <p:grpSp>
        <p:nvGrpSpPr>
          <p:cNvPr id="6" name="Group 6"/>
          <p:cNvGrpSpPr/>
          <p:nvPr/>
        </p:nvGrpSpPr>
        <p:grpSpPr>
          <a:xfrm>
            <a:off x="1044444" y="6566037"/>
            <a:ext cx="3242299" cy="1015997"/>
            <a:chOff x="0" y="-28575"/>
            <a:chExt cx="4323065" cy="1354663"/>
          </a:xfrm>
        </p:grpSpPr>
        <p:sp>
          <p:nvSpPr>
            <p:cNvPr id="7" name="TextBox 7"/>
            <p:cNvSpPr txBox="1"/>
            <p:nvPr/>
          </p:nvSpPr>
          <p:spPr>
            <a:xfrm>
              <a:off x="0" y="892037"/>
              <a:ext cx="4323065" cy="434051"/>
            </a:xfrm>
            <a:prstGeom prst="rect">
              <a:avLst/>
            </a:prstGeom>
          </p:spPr>
          <p:txBody>
            <a:bodyPr lIns="0" tIns="0" rIns="0" bIns="0" rtlCol="0" anchor="t">
              <a:spAutoFit/>
            </a:bodyPr>
            <a:lstStyle/>
            <a:p>
              <a:pPr>
                <a:lnSpc>
                  <a:spcPts val="2600"/>
                </a:lnSpc>
              </a:pPr>
              <a:r>
                <a:rPr lang="en-US" sz="2000" dirty="0">
                  <a:solidFill>
                    <a:srgbClr val="000000"/>
                  </a:solidFill>
                  <a:latin typeface="Avenir Book" panose="02000503020000020003" pitchFamily="2" charset="0"/>
                </a:rPr>
                <a:t>text</a:t>
              </a:r>
            </a:p>
          </p:txBody>
        </p:sp>
        <p:sp>
          <p:nvSpPr>
            <p:cNvPr id="8" name="TextBox 8"/>
            <p:cNvSpPr txBox="1"/>
            <p:nvPr/>
          </p:nvSpPr>
          <p:spPr>
            <a:xfrm>
              <a:off x="0" y="-28575"/>
              <a:ext cx="4323065" cy="602559"/>
            </a:xfrm>
            <a:prstGeom prst="rect">
              <a:avLst/>
            </a:prstGeom>
          </p:spPr>
          <p:txBody>
            <a:bodyPr lIns="0" tIns="0" rIns="0" bIns="0" rtlCol="0" anchor="t">
              <a:spAutoFit/>
            </a:bodyPr>
            <a:lstStyle/>
            <a:p>
              <a:pPr>
                <a:lnSpc>
                  <a:spcPts val="3639"/>
                </a:lnSpc>
              </a:pPr>
              <a:r>
                <a:rPr lang="en-US" sz="2799" b="1" dirty="0">
                  <a:solidFill>
                    <a:srgbClr val="4F8420"/>
                  </a:solidFill>
                  <a:latin typeface="Avenir Heavy" panose="02000503020000020003" pitchFamily="2" charset="0"/>
                </a:rPr>
                <a:t>caption</a:t>
              </a:r>
            </a:p>
          </p:txBody>
        </p:sp>
      </p:grpSp>
      <p:grpSp>
        <p:nvGrpSpPr>
          <p:cNvPr id="9" name="Group 9"/>
          <p:cNvGrpSpPr/>
          <p:nvPr/>
        </p:nvGrpSpPr>
        <p:grpSpPr>
          <a:xfrm>
            <a:off x="5192049" y="6566037"/>
            <a:ext cx="3258042" cy="1035047"/>
            <a:chOff x="0" y="-28575"/>
            <a:chExt cx="4344056" cy="1380063"/>
          </a:xfrm>
        </p:grpSpPr>
        <p:sp>
          <p:nvSpPr>
            <p:cNvPr id="10" name="TextBox 10"/>
            <p:cNvSpPr txBox="1"/>
            <p:nvPr/>
          </p:nvSpPr>
          <p:spPr>
            <a:xfrm>
              <a:off x="0" y="917437"/>
              <a:ext cx="4344056" cy="434051"/>
            </a:xfrm>
            <a:prstGeom prst="rect">
              <a:avLst/>
            </a:prstGeom>
          </p:spPr>
          <p:txBody>
            <a:bodyPr lIns="0" tIns="0" rIns="0" bIns="0" rtlCol="0" anchor="t">
              <a:spAutoFit/>
            </a:bodyPr>
            <a:lstStyle/>
            <a:p>
              <a:pPr>
                <a:lnSpc>
                  <a:spcPts val="2600"/>
                </a:lnSpc>
              </a:pPr>
              <a:r>
                <a:rPr lang="en-US" sz="2000" dirty="0">
                  <a:solidFill>
                    <a:srgbClr val="000000"/>
                  </a:solidFill>
                  <a:latin typeface="Avenir Book" panose="02000503020000020003" pitchFamily="2" charset="0"/>
                </a:rPr>
                <a:t>text</a:t>
              </a:r>
            </a:p>
          </p:txBody>
        </p:sp>
        <p:sp>
          <p:nvSpPr>
            <p:cNvPr id="11" name="TextBox 11"/>
            <p:cNvSpPr txBox="1"/>
            <p:nvPr/>
          </p:nvSpPr>
          <p:spPr>
            <a:xfrm>
              <a:off x="0" y="-28575"/>
              <a:ext cx="4344056" cy="602559"/>
            </a:xfrm>
            <a:prstGeom prst="rect">
              <a:avLst/>
            </a:prstGeom>
          </p:spPr>
          <p:txBody>
            <a:bodyPr lIns="0" tIns="0" rIns="0" bIns="0" rtlCol="0" anchor="t">
              <a:spAutoFit/>
            </a:bodyPr>
            <a:lstStyle/>
            <a:p>
              <a:pPr>
                <a:lnSpc>
                  <a:spcPts val="3639"/>
                </a:lnSpc>
              </a:pPr>
              <a:r>
                <a:rPr lang="en-US" sz="2799" b="1" dirty="0">
                  <a:solidFill>
                    <a:srgbClr val="4F8420"/>
                  </a:solidFill>
                  <a:latin typeface="Avenir Heavy" panose="02000503020000020003" pitchFamily="2" charset="0"/>
                </a:rPr>
                <a:t>caption</a:t>
              </a:r>
            </a:p>
          </p:txBody>
        </p:sp>
      </p:grpSp>
      <p:grpSp>
        <p:nvGrpSpPr>
          <p:cNvPr id="12" name="Group 12"/>
          <p:cNvGrpSpPr/>
          <p:nvPr/>
        </p:nvGrpSpPr>
        <p:grpSpPr>
          <a:xfrm>
            <a:off x="9478301" y="6546153"/>
            <a:ext cx="3258042" cy="1035881"/>
            <a:chOff x="0" y="-28575"/>
            <a:chExt cx="4344056" cy="1381176"/>
          </a:xfrm>
        </p:grpSpPr>
        <p:sp>
          <p:nvSpPr>
            <p:cNvPr id="13" name="TextBox 13"/>
            <p:cNvSpPr txBox="1"/>
            <p:nvPr/>
          </p:nvSpPr>
          <p:spPr>
            <a:xfrm>
              <a:off x="0" y="-28575"/>
              <a:ext cx="4344056" cy="602559"/>
            </a:xfrm>
            <a:prstGeom prst="rect">
              <a:avLst/>
            </a:prstGeom>
          </p:spPr>
          <p:txBody>
            <a:bodyPr lIns="0" tIns="0" rIns="0" bIns="0" rtlCol="0" anchor="t">
              <a:spAutoFit/>
            </a:bodyPr>
            <a:lstStyle/>
            <a:p>
              <a:pPr>
                <a:lnSpc>
                  <a:spcPts val="3639"/>
                </a:lnSpc>
              </a:pPr>
              <a:r>
                <a:rPr lang="en-US" sz="2799" b="1" dirty="0">
                  <a:solidFill>
                    <a:srgbClr val="4F8420"/>
                  </a:solidFill>
                  <a:latin typeface="Avenir Heavy" panose="02000503020000020003" pitchFamily="2" charset="0"/>
                </a:rPr>
                <a:t>caption</a:t>
              </a:r>
            </a:p>
          </p:txBody>
        </p:sp>
        <p:sp>
          <p:nvSpPr>
            <p:cNvPr id="14" name="TextBox 14"/>
            <p:cNvSpPr txBox="1"/>
            <p:nvPr/>
          </p:nvSpPr>
          <p:spPr>
            <a:xfrm>
              <a:off x="0" y="918550"/>
              <a:ext cx="4344056" cy="434051"/>
            </a:xfrm>
            <a:prstGeom prst="rect">
              <a:avLst/>
            </a:prstGeom>
          </p:spPr>
          <p:txBody>
            <a:bodyPr lIns="0" tIns="0" rIns="0" bIns="0" rtlCol="0" anchor="t">
              <a:spAutoFit/>
            </a:bodyPr>
            <a:lstStyle/>
            <a:p>
              <a:pPr>
                <a:lnSpc>
                  <a:spcPts val="2600"/>
                </a:lnSpc>
                <a:spcBef>
                  <a:spcPct val="0"/>
                </a:spcBef>
              </a:pPr>
              <a:r>
                <a:rPr lang="en-US" sz="2000" dirty="0">
                  <a:solidFill>
                    <a:srgbClr val="000000"/>
                  </a:solidFill>
                  <a:latin typeface="Avenir Book" panose="02000503020000020003" pitchFamily="2" charset="0"/>
                </a:rPr>
                <a:t>text</a:t>
              </a:r>
            </a:p>
          </p:txBody>
        </p:sp>
      </p:grpSp>
      <p:sp>
        <p:nvSpPr>
          <p:cNvPr id="15" name="TextBox 15"/>
          <p:cNvSpPr txBox="1"/>
          <p:nvPr/>
        </p:nvSpPr>
        <p:spPr>
          <a:xfrm>
            <a:off x="8952421" y="1330173"/>
            <a:ext cx="3783923" cy="349250"/>
          </a:xfrm>
          <a:prstGeom prst="rect">
            <a:avLst/>
          </a:prstGeom>
        </p:spPr>
        <p:txBody>
          <a:bodyPr lIns="0" tIns="0" rIns="0" bIns="0" rtlCol="0" anchor="t">
            <a:spAutoFit/>
          </a:bodyPr>
          <a:lstStyle/>
          <a:p>
            <a:pPr algn="r">
              <a:lnSpc>
                <a:spcPts val="2800"/>
              </a:lnSpc>
            </a:pPr>
            <a:r>
              <a:rPr lang="en-US" sz="2000" dirty="0">
                <a:solidFill>
                  <a:srgbClr val="000000"/>
                </a:solidFill>
                <a:latin typeface="Avenir Book" panose="02000503020000020003" pitchFamily="2" charset="0"/>
              </a:rPr>
              <a:t>Professor Karl Hall</a:t>
            </a:r>
          </a:p>
        </p:txBody>
      </p:sp>
      <p:sp>
        <p:nvSpPr>
          <p:cNvPr id="16" name="TextBox 16"/>
          <p:cNvSpPr txBox="1"/>
          <p:nvPr/>
        </p:nvSpPr>
        <p:spPr>
          <a:xfrm>
            <a:off x="1028700" y="1330173"/>
            <a:ext cx="3795382" cy="349250"/>
          </a:xfrm>
          <a:prstGeom prst="rect">
            <a:avLst/>
          </a:prstGeom>
        </p:spPr>
        <p:txBody>
          <a:bodyPr lIns="0" tIns="0" rIns="0" bIns="0" rtlCol="0" anchor="t">
            <a:spAutoFit/>
          </a:bodyPr>
          <a:lstStyle/>
          <a:p>
            <a:pPr>
              <a:lnSpc>
                <a:spcPts val="2800"/>
              </a:lnSpc>
            </a:pPr>
            <a:r>
              <a:rPr lang="en-US" sz="2000" dirty="0">
                <a:solidFill>
                  <a:srgbClr val="000000"/>
                </a:solidFill>
                <a:latin typeface="Avenir Book" panose="02000503020000020003" pitchFamily="2" charset="0"/>
              </a:rPr>
              <a:t>Central European University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2" name="TextBox 2"/>
          <p:cNvSpPr txBox="1"/>
          <p:nvPr/>
        </p:nvSpPr>
        <p:spPr>
          <a:xfrm>
            <a:off x="1028700" y="2783527"/>
            <a:ext cx="6749849" cy="1310487"/>
          </a:xfrm>
          <a:prstGeom prst="rect">
            <a:avLst/>
          </a:prstGeom>
        </p:spPr>
        <p:txBody>
          <a:bodyPr lIns="0" tIns="0" rIns="0" bIns="0" rtlCol="0" anchor="t">
            <a:spAutoFit/>
          </a:bodyPr>
          <a:lstStyle/>
          <a:p>
            <a:pPr>
              <a:lnSpc>
                <a:spcPts val="10800"/>
              </a:lnSpc>
            </a:pPr>
            <a:r>
              <a:rPr lang="en-US" sz="7200" dirty="0">
                <a:solidFill>
                  <a:srgbClr val="F6F6F6"/>
                </a:solidFill>
                <a:latin typeface="Avenir Book" panose="02000503020000020003" pitchFamily="2" charset="0"/>
              </a:rPr>
              <a:t>text</a:t>
            </a:r>
            <a:endParaRPr lang="en-US" sz="9000" dirty="0">
              <a:solidFill>
                <a:srgbClr val="F6F6F6"/>
              </a:solidFill>
              <a:latin typeface="Avenir Book" panose="02000503020000020003" pitchFamily="2" charset="0"/>
            </a:endParaRPr>
          </a:p>
        </p:txBody>
      </p:sp>
      <p:sp>
        <p:nvSpPr>
          <p:cNvPr id="3" name="TextBox 3"/>
          <p:cNvSpPr txBox="1"/>
          <p:nvPr/>
        </p:nvSpPr>
        <p:spPr>
          <a:xfrm>
            <a:off x="13475377" y="1330173"/>
            <a:ext cx="3783923" cy="349250"/>
          </a:xfrm>
          <a:prstGeom prst="rect">
            <a:avLst/>
          </a:prstGeom>
        </p:spPr>
        <p:txBody>
          <a:bodyPr lIns="0" tIns="0" rIns="0" bIns="0" rtlCol="0" anchor="t">
            <a:spAutoFit/>
          </a:bodyPr>
          <a:lstStyle/>
          <a:p>
            <a:pPr algn="r">
              <a:lnSpc>
                <a:spcPts val="2800"/>
              </a:lnSpc>
            </a:pPr>
            <a:r>
              <a:rPr lang="en-US" sz="2000" dirty="0">
                <a:solidFill>
                  <a:srgbClr val="F6F6F6"/>
                </a:solidFill>
                <a:latin typeface="Avenir Book" panose="02000503020000020003" pitchFamily="2" charset="0"/>
              </a:rPr>
              <a:t>Professor Karl Hall</a:t>
            </a:r>
          </a:p>
        </p:txBody>
      </p:sp>
      <p:sp>
        <p:nvSpPr>
          <p:cNvPr id="4" name="TextBox 4"/>
          <p:cNvSpPr txBox="1"/>
          <p:nvPr/>
        </p:nvSpPr>
        <p:spPr>
          <a:xfrm>
            <a:off x="1028700" y="1330173"/>
            <a:ext cx="3795382" cy="349250"/>
          </a:xfrm>
          <a:prstGeom prst="rect">
            <a:avLst/>
          </a:prstGeom>
        </p:spPr>
        <p:txBody>
          <a:bodyPr lIns="0" tIns="0" rIns="0" bIns="0" rtlCol="0" anchor="t">
            <a:spAutoFit/>
          </a:bodyPr>
          <a:lstStyle/>
          <a:p>
            <a:pPr>
              <a:lnSpc>
                <a:spcPts val="2800"/>
              </a:lnSpc>
            </a:pPr>
            <a:r>
              <a:rPr lang="en-US" sz="2000" dirty="0">
                <a:solidFill>
                  <a:srgbClr val="F6F6F6"/>
                </a:solidFill>
                <a:latin typeface="Avenir Book" panose="02000503020000020003" pitchFamily="2" charset="0"/>
              </a:rPr>
              <a:t>Central European University</a:t>
            </a:r>
          </a:p>
        </p:txBody>
      </p:sp>
      <p:sp>
        <p:nvSpPr>
          <p:cNvPr id="5" name="AutoShape 5"/>
          <p:cNvSpPr/>
          <p:nvPr/>
        </p:nvSpPr>
        <p:spPr>
          <a:xfrm>
            <a:off x="1028700" y="1028700"/>
            <a:ext cx="16230600" cy="0"/>
          </a:xfrm>
          <a:prstGeom prst="line">
            <a:avLst/>
          </a:prstGeom>
          <a:ln w="9525" cap="flat">
            <a:solidFill>
              <a:srgbClr val="BFBFBF"/>
            </a:solidFill>
            <a:prstDash val="solid"/>
            <a:headEnd type="none" w="sm" len="sm"/>
            <a:tailEnd type="none" w="sm" len="sm"/>
          </a:ln>
        </p:spPr>
      </p:sp>
      <p:sp>
        <p:nvSpPr>
          <p:cNvPr id="6" name="AutoShape 6"/>
          <p:cNvSpPr/>
          <p:nvPr/>
        </p:nvSpPr>
        <p:spPr>
          <a:xfrm>
            <a:off x="1028700" y="2013492"/>
            <a:ext cx="16230600" cy="0"/>
          </a:xfrm>
          <a:prstGeom prst="line">
            <a:avLst/>
          </a:prstGeom>
          <a:ln w="9525" cap="flat">
            <a:solidFill>
              <a:srgbClr val="BFBFBF"/>
            </a:solidFill>
            <a:prstDash val="solid"/>
            <a:headEnd type="none" w="sm" len="sm"/>
            <a:tailEnd type="none" w="sm" len="sm"/>
          </a:ln>
        </p:spPr>
      </p:sp>
      <p:grpSp>
        <p:nvGrpSpPr>
          <p:cNvPr id="7" name="Group 7"/>
          <p:cNvGrpSpPr/>
          <p:nvPr/>
        </p:nvGrpSpPr>
        <p:grpSpPr>
          <a:xfrm>
            <a:off x="9825071" y="2967705"/>
            <a:ext cx="6315261" cy="1093403"/>
            <a:chOff x="0" y="-28575"/>
            <a:chExt cx="8420349" cy="1457871"/>
          </a:xfrm>
        </p:grpSpPr>
        <p:sp>
          <p:nvSpPr>
            <p:cNvPr id="8" name="TextBox 8"/>
            <p:cNvSpPr txBox="1"/>
            <p:nvPr/>
          </p:nvSpPr>
          <p:spPr>
            <a:xfrm>
              <a:off x="0" y="923772"/>
              <a:ext cx="8420349" cy="505524"/>
            </a:xfrm>
            <a:prstGeom prst="rect">
              <a:avLst/>
            </a:prstGeom>
          </p:spPr>
          <p:txBody>
            <a:bodyPr lIns="0" tIns="0" rIns="0" bIns="0" rtlCol="0" anchor="t">
              <a:spAutoFit/>
            </a:bodyPr>
            <a:lstStyle/>
            <a:p>
              <a:pPr>
                <a:lnSpc>
                  <a:spcPts val="2990"/>
                </a:lnSpc>
              </a:pPr>
              <a:r>
                <a:rPr lang="en-US" sz="2400" dirty="0">
                  <a:solidFill>
                    <a:srgbClr val="F6F6F6"/>
                  </a:solidFill>
                  <a:latin typeface="Avenir Book" panose="02000503020000020003" pitchFamily="2" charset="0"/>
                </a:rPr>
                <a:t>text</a:t>
              </a:r>
              <a:endParaRPr lang="en-US" sz="2300" dirty="0">
                <a:solidFill>
                  <a:srgbClr val="F6F6F6"/>
                </a:solidFill>
                <a:latin typeface="Avenir Book" panose="02000503020000020003" pitchFamily="2" charset="0"/>
              </a:endParaRPr>
            </a:p>
          </p:txBody>
        </p:sp>
        <p:sp>
          <p:nvSpPr>
            <p:cNvPr id="9" name="TextBox 9"/>
            <p:cNvSpPr txBox="1"/>
            <p:nvPr/>
          </p:nvSpPr>
          <p:spPr>
            <a:xfrm>
              <a:off x="0" y="-28575"/>
              <a:ext cx="8420349" cy="602559"/>
            </a:xfrm>
            <a:prstGeom prst="rect">
              <a:avLst/>
            </a:prstGeom>
          </p:spPr>
          <p:txBody>
            <a:bodyPr lIns="0" tIns="0" rIns="0" bIns="0" rtlCol="0" anchor="t">
              <a:spAutoFit/>
            </a:bodyPr>
            <a:lstStyle/>
            <a:p>
              <a:pPr>
                <a:lnSpc>
                  <a:spcPts val="3639"/>
                </a:lnSpc>
              </a:pPr>
              <a:r>
                <a:rPr lang="en-US" sz="2799" b="1" dirty="0">
                  <a:solidFill>
                    <a:srgbClr val="99B83C"/>
                  </a:solidFill>
                  <a:latin typeface="Avenir Heavy" panose="02000503020000020003" pitchFamily="2" charset="0"/>
                </a:rPr>
                <a:t>caption</a:t>
              </a:r>
            </a:p>
          </p:txBody>
        </p:sp>
      </p:grpSp>
      <p:grpSp>
        <p:nvGrpSpPr>
          <p:cNvPr id="10" name="Group 10"/>
          <p:cNvGrpSpPr/>
          <p:nvPr/>
        </p:nvGrpSpPr>
        <p:grpSpPr>
          <a:xfrm>
            <a:off x="9825071" y="5900469"/>
            <a:ext cx="6315261" cy="1093403"/>
            <a:chOff x="0" y="-28575"/>
            <a:chExt cx="8420349" cy="1457871"/>
          </a:xfrm>
        </p:grpSpPr>
        <p:sp>
          <p:nvSpPr>
            <p:cNvPr id="11" name="TextBox 11"/>
            <p:cNvSpPr txBox="1"/>
            <p:nvPr/>
          </p:nvSpPr>
          <p:spPr>
            <a:xfrm>
              <a:off x="0" y="923772"/>
              <a:ext cx="8420349" cy="505524"/>
            </a:xfrm>
            <a:prstGeom prst="rect">
              <a:avLst/>
            </a:prstGeom>
          </p:spPr>
          <p:txBody>
            <a:bodyPr lIns="0" tIns="0" rIns="0" bIns="0" rtlCol="0" anchor="t">
              <a:spAutoFit/>
            </a:bodyPr>
            <a:lstStyle/>
            <a:p>
              <a:pPr>
                <a:lnSpc>
                  <a:spcPts val="2990"/>
                </a:lnSpc>
              </a:pPr>
              <a:r>
                <a:rPr lang="en-US" sz="2400" dirty="0">
                  <a:solidFill>
                    <a:srgbClr val="F6F6F6"/>
                  </a:solidFill>
                  <a:latin typeface="Avenir Book" panose="02000503020000020003" pitchFamily="2" charset="0"/>
                </a:rPr>
                <a:t>text</a:t>
              </a:r>
              <a:endParaRPr lang="en-US" sz="2300" dirty="0">
                <a:solidFill>
                  <a:srgbClr val="F6F6F6"/>
                </a:solidFill>
                <a:latin typeface="Avenir Book" panose="02000503020000020003" pitchFamily="2" charset="0"/>
              </a:endParaRPr>
            </a:p>
          </p:txBody>
        </p:sp>
        <p:sp>
          <p:nvSpPr>
            <p:cNvPr id="12" name="TextBox 12"/>
            <p:cNvSpPr txBox="1"/>
            <p:nvPr/>
          </p:nvSpPr>
          <p:spPr>
            <a:xfrm>
              <a:off x="0" y="-28575"/>
              <a:ext cx="8420349" cy="602559"/>
            </a:xfrm>
            <a:prstGeom prst="rect">
              <a:avLst/>
            </a:prstGeom>
          </p:spPr>
          <p:txBody>
            <a:bodyPr lIns="0" tIns="0" rIns="0" bIns="0" rtlCol="0" anchor="t">
              <a:spAutoFit/>
            </a:bodyPr>
            <a:lstStyle/>
            <a:p>
              <a:pPr>
                <a:lnSpc>
                  <a:spcPts val="3639"/>
                </a:lnSpc>
              </a:pPr>
              <a:r>
                <a:rPr lang="en-US" sz="2799" b="1" dirty="0">
                  <a:solidFill>
                    <a:srgbClr val="99B83C"/>
                  </a:solidFill>
                  <a:latin typeface="Avenir Heavy" panose="02000503020000020003" pitchFamily="2" charset="0"/>
                </a:rPr>
                <a:t>caption</a:t>
              </a:r>
            </a:p>
          </p:txBody>
        </p:sp>
      </p:grpSp>
    </p:spTree>
    <p:extLst>
      <p:ext uri="{BB962C8B-B14F-4D97-AF65-F5344CB8AC3E}">
        <p14:creationId xmlns:p14="http://schemas.microsoft.com/office/powerpoint/2010/main" val="2117994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3" name="TextBox 3"/>
          <p:cNvSpPr txBox="1"/>
          <p:nvPr/>
        </p:nvSpPr>
        <p:spPr>
          <a:xfrm>
            <a:off x="13475377" y="1330173"/>
            <a:ext cx="3783923" cy="349250"/>
          </a:xfrm>
          <a:prstGeom prst="rect">
            <a:avLst/>
          </a:prstGeom>
        </p:spPr>
        <p:txBody>
          <a:bodyPr lIns="0" tIns="0" rIns="0" bIns="0" rtlCol="0" anchor="t">
            <a:spAutoFit/>
          </a:bodyPr>
          <a:lstStyle/>
          <a:p>
            <a:pPr algn="r">
              <a:lnSpc>
                <a:spcPts val="2800"/>
              </a:lnSpc>
            </a:pPr>
            <a:r>
              <a:rPr lang="en-US" sz="2000" dirty="0">
                <a:solidFill>
                  <a:srgbClr val="F6F6F6"/>
                </a:solidFill>
                <a:latin typeface="Avenir Book" panose="02000503020000020003" pitchFamily="2" charset="0"/>
              </a:rPr>
              <a:t>Mikhail Bakunin</a:t>
            </a:r>
          </a:p>
        </p:txBody>
      </p:sp>
      <p:sp>
        <p:nvSpPr>
          <p:cNvPr id="4" name="TextBox 4"/>
          <p:cNvSpPr txBox="1"/>
          <p:nvPr/>
        </p:nvSpPr>
        <p:spPr>
          <a:xfrm>
            <a:off x="1028700" y="1330173"/>
            <a:ext cx="3795382" cy="349250"/>
          </a:xfrm>
          <a:prstGeom prst="rect">
            <a:avLst/>
          </a:prstGeom>
        </p:spPr>
        <p:txBody>
          <a:bodyPr lIns="0" tIns="0" rIns="0" bIns="0" rtlCol="0" anchor="t">
            <a:spAutoFit/>
          </a:bodyPr>
          <a:lstStyle/>
          <a:p>
            <a:pPr>
              <a:lnSpc>
                <a:spcPts val="2800"/>
              </a:lnSpc>
            </a:pPr>
            <a:r>
              <a:rPr lang="en-US" sz="2000" dirty="0">
                <a:solidFill>
                  <a:srgbClr val="F6F6F6"/>
                </a:solidFill>
                <a:latin typeface="Avenir Book" panose="02000503020000020003" pitchFamily="2" charset="0"/>
              </a:rPr>
              <a:t>Carl Vogt</a:t>
            </a:r>
          </a:p>
        </p:txBody>
      </p:sp>
      <p:sp>
        <p:nvSpPr>
          <p:cNvPr id="5" name="AutoShape 5"/>
          <p:cNvSpPr/>
          <p:nvPr/>
        </p:nvSpPr>
        <p:spPr>
          <a:xfrm>
            <a:off x="1028700" y="1028700"/>
            <a:ext cx="16230600" cy="0"/>
          </a:xfrm>
          <a:prstGeom prst="line">
            <a:avLst/>
          </a:prstGeom>
          <a:ln w="9525" cap="flat">
            <a:solidFill>
              <a:srgbClr val="BFBFBF"/>
            </a:solidFill>
            <a:prstDash val="solid"/>
            <a:headEnd type="none" w="sm" len="sm"/>
            <a:tailEnd type="none" w="sm" len="sm"/>
          </a:ln>
        </p:spPr>
      </p:sp>
      <p:sp>
        <p:nvSpPr>
          <p:cNvPr id="6" name="AutoShape 6"/>
          <p:cNvSpPr/>
          <p:nvPr/>
        </p:nvSpPr>
        <p:spPr>
          <a:xfrm>
            <a:off x="1028700" y="2013492"/>
            <a:ext cx="16230600" cy="0"/>
          </a:xfrm>
          <a:prstGeom prst="line">
            <a:avLst/>
          </a:prstGeom>
          <a:ln w="9525" cap="flat">
            <a:solidFill>
              <a:srgbClr val="BFBFBF"/>
            </a:solidFill>
            <a:prstDash val="solid"/>
            <a:headEnd type="none" w="sm" len="sm"/>
            <a:tailEnd type="none" w="sm" len="sm"/>
          </a:ln>
        </p:spPr>
      </p:sp>
      <p:pic>
        <p:nvPicPr>
          <p:cNvPr id="13" name="Picture 2" descr="Image result for carl vogt">
            <a:extLst>
              <a:ext uri="{FF2B5EF4-FFF2-40B4-BE49-F238E27FC236}">
                <a16:creationId xmlns:a16="http://schemas.microsoft.com/office/drawing/2014/main" id="{37284315-DB1D-0B57-D97E-BFA7F9ED2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2636555"/>
            <a:ext cx="4000500" cy="56140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999B1EF1-C799-489A-A092-FA626A06D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5377" y="2638699"/>
            <a:ext cx="3783923" cy="564148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4419D8A-E51E-C19A-FC2A-FB722A09BCA4}"/>
              </a:ext>
            </a:extLst>
          </p:cNvPr>
          <p:cNvSpPr/>
          <p:nvPr/>
        </p:nvSpPr>
        <p:spPr>
          <a:xfrm>
            <a:off x="5867129" y="2641197"/>
            <a:ext cx="7100499" cy="5632311"/>
          </a:xfrm>
          <a:prstGeom prst="rect">
            <a:avLst/>
          </a:prstGeom>
        </p:spPr>
        <p:txBody>
          <a:bodyPr wrap="square">
            <a:spAutoFit/>
          </a:bodyPr>
          <a:lstStyle/>
          <a:p>
            <a:r>
              <a:rPr lang="en-US" sz="2400" dirty="0">
                <a:solidFill>
                  <a:schemeClr val="bg1"/>
                </a:solidFill>
                <a:latin typeface="Avenir Book" panose="02000503020000020003" pitchFamily="2" charset="0"/>
                <a:ea typeface="Calibri" panose="020F0502020204030204" pitchFamily="34" charset="0"/>
              </a:rPr>
              <a:t>“He [Bakunin] is now studying with great zeal the manners and customs of these strange creatures that feel every bit as well in their borrowed housings as other snails in self-built housing. Bakunin has therefore concluded that communism is entirely justified in the natural order of things, and that those people whose holdings have some analogy with the St. Bernhard crawfish are also perfectly entitled to make claims upon houses other than theirs. Yet envy is precisely one of the essential basic properties of the human mind, one that constantly wishes to own what already belongs to others and for this reason one must also acknowledge that communism would have to be vindicated to the human race as a whole.”</a:t>
            </a:r>
            <a:r>
              <a:rPr lang="en-HU" sz="2400" dirty="0">
                <a:solidFill>
                  <a:schemeClr val="bg1"/>
                </a:solidFill>
                <a:latin typeface="Avenir Book" panose="02000503020000020003" pitchFamily="2"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2" name="AutoShape 2"/>
          <p:cNvSpPr/>
          <p:nvPr/>
        </p:nvSpPr>
        <p:spPr>
          <a:xfrm flipV="1">
            <a:off x="1514296" y="7854301"/>
            <a:ext cx="7248704" cy="32399"/>
          </a:xfrm>
          <a:prstGeom prst="line">
            <a:avLst/>
          </a:prstGeom>
          <a:ln w="9525" cap="flat">
            <a:solidFill>
              <a:srgbClr val="BFBFBF"/>
            </a:solidFill>
            <a:prstDash val="solid"/>
            <a:headEnd type="none" w="sm" len="sm"/>
            <a:tailEnd type="none" w="sm" len="sm"/>
          </a:ln>
        </p:spPr>
      </p:sp>
      <p:sp>
        <p:nvSpPr>
          <p:cNvPr id="3" name="Freeform 3"/>
          <p:cNvSpPr/>
          <p:nvPr/>
        </p:nvSpPr>
        <p:spPr>
          <a:xfrm rot="5400000">
            <a:off x="11426673" y="3425673"/>
            <a:ext cx="10287000" cy="3435654"/>
          </a:xfrm>
          <a:custGeom>
            <a:avLst/>
            <a:gdLst/>
            <a:ahLst/>
            <a:cxnLst/>
            <a:rect l="l" t="t" r="r" b="b"/>
            <a:pathLst>
              <a:path w="10287000" h="3435654">
                <a:moveTo>
                  <a:pt x="0" y="0"/>
                </a:moveTo>
                <a:lnTo>
                  <a:pt x="10287000" y="0"/>
                </a:lnTo>
                <a:lnTo>
                  <a:pt x="10287000" y="3435654"/>
                </a:lnTo>
                <a:lnTo>
                  <a:pt x="0" y="3435654"/>
                </a:lnTo>
                <a:lnTo>
                  <a:pt x="0" y="0"/>
                </a:lnTo>
                <a:close/>
              </a:path>
            </a:pathLst>
          </a:custGeom>
          <a:blipFill>
            <a:blip r:embed="rId2"/>
            <a:stretch>
              <a:fillRect b="-50083"/>
            </a:stretch>
          </a:blipFill>
        </p:spPr>
      </p:sp>
      <p:sp>
        <p:nvSpPr>
          <p:cNvPr id="4" name="TextBox 4"/>
          <p:cNvSpPr txBox="1"/>
          <p:nvPr/>
        </p:nvSpPr>
        <p:spPr>
          <a:xfrm>
            <a:off x="1514296" y="495300"/>
            <a:ext cx="10144304" cy="5170646"/>
          </a:xfrm>
          <a:prstGeom prst="rect">
            <a:avLst/>
          </a:prstGeom>
        </p:spPr>
        <p:txBody>
          <a:bodyPr wrap="square" lIns="0" tIns="0" rIns="0" bIns="0" rtlCol="0" anchor="t">
            <a:spAutoFit/>
          </a:bodyPr>
          <a:lstStyle/>
          <a:p>
            <a:r>
              <a:rPr lang="en-US" sz="2800" dirty="0">
                <a:solidFill>
                  <a:srgbClr val="F6F6F6"/>
                </a:solidFill>
                <a:latin typeface="Avenir Book" panose="02000503020000020003" pitchFamily="2" charset="0"/>
              </a:rPr>
              <a:t>“From time immemorial, the society of bees has attracted attention with its extraordinary rectitude and harmony. ‘Let us go learn from the bees’ has been a very common phrase from the Greeks, from Pliny, and right up to the renaissance of the natural sciences. Then, whenever one wanted to look at the individual relations of this harmoniously whole, excellently organized society, it turned out that all the individual relations perfectly flow together as a whole, as a result of common labor, but all these particulars in themselves are purely paradoxical, </a:t>
            </a:r>
          </a:p>
          <a:p>
            <a:r>
              <a:rPr lang="en-US" sz="2800" dirty="0">
                <a:solidFill>
                  <a:srgbClr val="F6F6F6"/>
                </a:solidFill>
                <a:latin typeface="Avenir Book" panose="02000503020000020003" pitchFamily="2" charset="0"/>
              </a:rPr>
              <a:t>so that to a person who has not seen them, </a:t>
            </a:r>
          </a:p>
          <a:p>
            <a:r>
              <a:rPr lang="en-US" sz="2800" dirty="0">
                <a:solidFill>
                  <a:srgbClr val="F6F6F6"/>
                </a:solidFill>
                <a:latin typeface="Avenir Book" panose="02000503020000020003" pitchFamily="2" charset="0"/>
              </a:rPr>
              <a:t>it is difficult to believe in the reality of their </a:t>
            </a:r>
          </a:p>
          <a:p>
            <a:r>
              <a:rPr lang="en-US" sz="2800" dirty="0">
                <a:solidFill>
                  <a:srgbClr val="F6F6F6"/>
                </a:solidFill>
                <a:latin typeface="Avenir Book" panose="02000503020000020003" pitchFamily="2" charset="0"/>
              </a:rPr>
              <a:t>existence.” </a:t>
            </a:r>
          </a:p>
        </p:txBody>
      </p:sp>
      <p:sp>
        <p:nvSpPr>
          <p:cNvPr id="5" name="TextBox 5"/>
          <p:cNvSpPr txBox="1"/>
          <p:nvPr/>
        </p:nvSpPr>
        <p:spPr>
          <a:xfrm>
            <a:off x="1514296" y="8408720"/>
            <a:ext cx="7248704" cy="442301"/>
          </a:xfrm>
          <a:prstGeom prst="rect">
            <a:avLst/>
          </a:prstGeom>
        </p:spPr>
        <p:txBody>
          <a:bodyPr wrap="square" lIns="0" tIns="0" rIns="0" bIns="0" rtlCol="0" anchor="t">
            <a:spAutoFit/>
          </a:bodyPr>
          <a:lstStyle/>
          <a:p>
            <a:pPr>
              <a:lnSpc>
                <a:spcPts val="3500"/>
              </a:lnSpc>
            </a:pPr>
            <a:r>
              <a:rPr lang="en-US" sz="2800" dirty="0">
                <a:solidFill>
                  <a:srgbClr val="F6F6F6"/>
                </a:solidFill>
                <a:latin typeface="Avenir Book" panose="02000503020000020003" pitchFamily="2" charset="0"/>
              </a:rPr>
              <a:t>Moscow, 1857</a:t>
            </a:r>
          </a:p>
        </p:txBody>
      </p:sp>
      <p:sp>
        <p:nvSpPr>
          <p:cNvPr id="6" name="TextBox 6"/>
          <p:cNvSpPr txBox="1"/>
          <p:nvPr/>
        </p:nvSpPr>
        <p:spPr>
          <a:xfrm>
            <a:off x="1514296" y="6456316"/>
            <a:ext cx="7484364" cy="891141"/>
          </a:xfrm>
          <a:prstGeom prst="rect">
            <a:avLst/>
          </a:prstGeom>
        </p:spPr>
        <p:txBody>
          <a:bodyPr wrap="square" lIns="0" tIns="0" rIns="0" bIns="0" rtlCol="0" anchor="t">
            <a:spAutoFit/>
          </a:bodyPr>
          <a:lstStyle/>
          <a:p>
            <a:pPr>
              <a:lnSpc>
                <a:spcPts val="3500"/>
              </a:lnSpc>
            </a:pPr>
            <a:r>
              <a:rPr lang="en-US" sz="2800" dirty="0">
                <a:solidFill>
                  <a:srgbClr val="F6F6F6"/>
                </a:solidFill>
                <a:latin typeface="Avenir Book" panose="02000503020000020003" pitchFamily="2" charset="0"/>
              </a:rPr>
              <a:t>Karl </a:t>
            </a:r>
            <a:r>
              <a:rPr lang="en-US" sz="2800" dirty="0" err="1">
                <a:solidFill>
                  <a:srgbClr val="F6F6F6"/>
                </a:solidFill>
                <a:latin typeface="Avenir Book" panose="02000503020000020003" pitchFamily="2" charset="0"/>
              </a:rPr>
              <a:t>Rouillier</a:t>
            </a:r>
            <a:r>
              <a:rPr lang="en-US" sz="2800" dirty="0">
                <a:solidFill>
                  <a:srgbClr val="F6F6F6"/>
                </a:solidFill>
                <a:latin typeface="Avenir Book" panose="02000503020000020003" pitchFamily="2" charset="0"/>
              </a:rPr>
              <a:t>, </a:t>
            </a:r>
            <a:r>
              <a:rPr lang="en-US" sz="2800" i="1" dirty="0">
                <a:solidFill>
                  <a:srgbClr val="F6F6F6"/>
                </a:solidFill>
                <a:latin typeface="Avenir Book" panose="02000503020000020003" pitchFamily="2" charset="0"/>
              </a:rPr>
              <a:t>Three Discoveries in the Natural History of the Bee</a:t>
            </a:r>
          </a:p>
        </p:txBody>
      </p:sp>
      <p:pic>
        <p:nvPicPr>
          <p:cNvPr id="3074" name="Picture 2">
            <a:extLst>
              <a:ext uri="{FF2B5EF4-FFF2-40B4-BE49-F238E27FC236}">
                <a16:creationId xmlns:a16="http://schemas.microsoft.com/office/drawing/2014/main" id="{2B0A01B0-D6C2-AFCB-6CA5-DA5DB776D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7755" y="4749800"/>
            <a:ext cx="35560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6ABE701-4FD5-BAFE-1ABD-06CC3E1C3256}"/>
              </a:ext>
            </a:extLst>
          </p:cNvPr>
          <p:cNvPicPr>
            <a:picLocks noChangeAspect="1"/>
          </p:cNvPicPr>
          <p:nvPr/>
        </p:nvPicPr>
        <p:blipFill>
          <a:blip r:embed="rId4"/>
          <a:stretch>
            <a:fillRect/>
          </a:stretch>
        </p:blipFill>
        <p:spPr>
          <a:xfrm>
            <a:off x="12954000" y="457200"/>
            <a:ext cx="4876800" cy="9372600"/>
          </a:xfrm>
          <a:prstGeom prst="rect">
            <a:avLst/>
          </a:prstGeom>
        </p:spPr>
      </p:pic>
    </p:spTree>
    <p:extLst>
      <p:ext uri="{BB962C8B-B14F-4D97-AF65-F5344CB8AC3E}">
        <p14:creationId xmlns:p14="http://schemas.microsoft.com/office/powerpoint/2010/main" val="3221600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2" name="AutoShape 2"/>
          <p:cNvSpPr/>
          <p:nvPr/>
        </p:nvSpPr>
        <p:spPr>
          <a:xfrm flipV="1">
            <a:off x="1514296" y="7581900"/>
            <a:ext cx="7248704" cy="32399"/>
          </a:xfrm>
          <a:prstGeom prst="line">
            <a:avLst/>
          </a:prstGeom>
          <a:ln w="9525" cap="flat">
            <a:solidFill>
              <a:srgbClr val="BFBFBF"/>
            </a:solidFill>
            <a:prstDash val="solid"/>
            <a:headEnd type="none" w="sm" len="sm"/>
            <a:tailEnd type="none" w="sm" len="sm"/>
          </a:ln>
        </p:spPr>
      </p:sp>
      <p:sp>
        <p:nvSpPr>
          <p:cNvPr id="3" name="Freeform 3"/>
          <p:cNvSpPr/>
          <p:nvPr/>
        </p:nvSpPr>
        <p:spPr>
          <a:xfrm rot="5400000">
            <a:off x="11426673" y="3425673"/>
            <a:ext cx="10287000" cy="3435654"/>
          </a:xfrm>
          <a:custGeom>
            <a:avLst/>
            <a:gdLst/>
            <a:ahLst/>
            <a:cxnLst/>
            <a:rect l="l" t="t" r="r" b="b"/>
            <a:pathLst>
              <a:path w="10287000" h="3435654">
                <a:moveTo>
                  <a:pt x="0" y="0"/>
                </a:moveTo>
                <a:lnTo>
                  <a:pt x="10287000" y="0"/>
                </a:lnTo>
                <a:lnTo>
                  <a:pt x="10287000" y="3435654"/>
                </a:lnTo>
                <a:lnTo>
                  <a:pt x="0" y="3435654"/>
                </a:lnTo>
                <a:lnTo>
                  <a:pt x="0" y="0"/>
                </a:lnTo>
                <a:close/>
              </a:path>
            </a:pathLst>
          </a:custGeom>
          <a:blipFill>
            <a:blip r:embed="rId2"/>
            <a:stretch>
              <a:fillRect b="-50083"/>
            </a:stretch>
          </a:blipFill>
        </p:spPr>
      </p:sp>
      <p:sp>
        <p:nvSpPr>
          <p:cNvPr id="4" name="TextBox 4"/>
          <p:cNvSpPr txBox="1"/>
          <p:nvPr/>
        </p:nvSpPr>
        <p:spPr>
          <a:xfrm>
            <a:off x="1514296" y="1269777"/>
            <a:ext cx="10805586" cy="492443"/>
          </a:xfrm>
          <a:prstGeom prst="rect">
            <a:avLst/>
          </a:prstGeom>
        </p:spPr>
        <p:txBody>
          <a:bodyPr lIns="0" tIns="0" rIns="0" bIns="0" rtlCol="0" anchor="t">
            <a:spAutoFit/>
          </a:bodyPr>
          <a:lstStyle/>
          <a:p>
            <a:r>
              <a:rPr lang="en-US" sz="3200" dirty="0">
                <a:solidFill>
                  <a:srgbClr val="F6F6F6"/>
                </a:solidFill>
                <a:latin typeface="Avenir Book" panose="02000503020000020003" pitchFamily="2" charset="0"/>
              </a:rPr>
              <a:t>Theory and practice of the new beekeeping</a:t>
            </a:r>
            <a:endParaRPr lang="en-US" sz="2800" dirty="0">
              <a:solidFill>
                <a:srgbClr val="F6F6F6"/>
              </a:solidFill>
              <a:latin typeface="Avenir Book" panose="02000503020000020003" pitchFamily="2" charset="0"/>
            </a:endParaRPr>
          </a:p>
        </p:txBody>
      </p:sp>
      <p:sp>
        <p:nvSpPr>
          <p:cNvPr id="5" name="TextBox 5"/>
          <p:cNvSpPr txBox="1"/>
          <p:nvPr/>
        </p:nvSpPr>
        <p:spPr>
          <a:xfrm>
            <a:off x="1514296" y="8408720"/>
            <a:ext cx="7248704" cy="442301"/>
          </a:xfrm>
          <a:prstGeom prst="rect">
            <a:avLst/>
          </a:prstGeom>
        </p:spPr>
        <p:txBody>
          <a:bodyPr wrap="square" lIns="0" tIns="0" rIns="0" bIns="0" rtlCol="0" anchor="t">
            <a:spAutoFit/>
          </a:bodyPr>
          <a:lstStyle/>
          <a:p>
            <a:pPr>
              <a:lnSpc>
                <a:spcPts val="3500"/>
              </a:lnSpc>
            </a:pPr>
            <a:r>
              <a:rPr lang="en-US" sz="2800" dirty="0">
                <a:solidFill>
                  <a:srgbClr val="F6F6F6"/>
                </a:solidFill>
                <a:latin typeface="Avenir Book" panose="02000503020000020003" pitchFamily="2" charset="0"/>
              </a:rPr>
              <a:t>1848</a:t>
            </a:r>
          </a:p>
        </p:txBody>
      </p:sp>
      <p:sp>
        <p:nvSpPr>
          <p:cNvPr id="6" name="TextBox 6"/>
          <p:cNvSpPr txBox="1"/>
          <p:nvPr/>
        </p:nvSpPr>
        <p:spPr>
          <a:xfrm>
            <a:off x="1514296" y="6456316"/>
            <a:ext cx="7484364" cy="442301"/>
          </a:xfrm>
          <a:prstGeom prst="rect">
            <a:avLst/>
          </a:prstGeom>
        </p:spPr>
        <p:txBody>
          <a:bodyPr wrap="square" lIns="0" tIns="0" rIns="0" bIns="0" rtlCol="0" anchor="t">
            <a:spAutoFit/>
          </a:bodyPr>
          <a:lstStyle/>
          <a:p>
            <a:pPr>
              <a:lnSpc>
                <a:spcPts val="3500"/>
              </a:lnSpc>
            </a:pPr>
            <a:r>
              <a:rPr lang="en-US" sz="2800" dirty="0">
                <a:solidFill>
                  <a:srgbClr val="F6F6F6"/>
                </a:solidFill>
                <a:latin typeface="Avenir Book" panose="02000503020000020003" pitchFamily="2" charset="0"/>
              </a:rPr>
              <a:t>Jan </a:t>
            </a:r>
            <a:r>
              <a:rPr lang="en-US" sz="2800" dirty="0" err="1">
                <a:solidFill>
                  <a:srgbClr val="F6F6F6"/>
                </a:solidFill>
                <a:latin typeface="Avenir Book" panose="02000503020000020003" pitchFamily="2" charset="0"/>
              </a:rPr>
              <a:t>Dzierżon</a:t>
            </a:r>
            <a:r>
              <a:rPr lang="en-US" sz="2800" dirty="0">
                <a:solidFill>
                  <a:srgbClr val="F6F6F6"/>
                </a:solidFill>
                <a:latin typeface="Avenir Book" panose="02000503020000020003" pitchFamily="2" charset="0"/>
              </a:rPr>
              <a:t> </a:t>
            </a:r>
          </a:p>
        </p:txBody>
      </p:sp>
      <p:pic>
        <p:nvPicPr>
          <p:cNvPr id="7" name="Picture 6">
            <a:extLst>
              <a:ext uri="{FF2B5EF4-FFF2-40B4-BE49-F238E27FC236}">
                <a16:creationId xmlns:a16="http://schemas.microsoft.com/office/drawing/2014/main" id="{8908E423-812C-4401-0BD3-C048157857F6}"/>
              </a:ext>
            </a:extLst>
          </p:cNvPr>
          <p:cNvPicPr>
            <a:picLocks noChangeAspect="1"/>
          </p:cNvPicPr>
          <p:nvPr/>
        </p:nvPicPr>
        <p:blipFill>
          <a:blip r:embed="rId3"/>
          <a:stretch>
            <a:fillRect/>
          </a:stretch>
        </p:blipFill>
        <p:spPr>
          <a:xfrm>
            <a:off x="4191000" y="2710954"/>
            <a:ext cx="6146800" cy="6306269"/>
          </a:xfrm>
          <a:prstGeom prst="rect">
            <a:avLst/>
          </a:prstGeom>
        </p:spPr>
      </p:pic>
      <p:pic>
        <p:nvPicPr>
          <p:cNvPr id="8" name="Picture 7">
            <a:extLst>
              <a:ext uri="{FF2B5EF4-FFF2-40B4-BE49-F238E27FC236}">
                <a16:creationId xmlns:a16="http://schemas.microsoft.com/office/drawing/2014/main" id="{6713C93B-0B9D-1029-E6E6-055C63C44878}"/>
              </a:ext>
            </a:extLst>
          </p:cNvPr>
          <p:cNvPicPr>
            <a:picLocks noChangeAspect="1"/>
          </p:cNvPicPr>
          <p:nvPr/>
        </p:nvPicPr>
        <p:blipFill>
          <a:blip r:embed="rId4"/>
          <a:stretch>
            <a:fillRect/>
          </a:stretch>
        </p:blipFill>
        <p:spPr>
          <a:xfrm>
            <a:off x="10770412" y="248787"/>
            <a:ext cx="7288988" cy="8768436"/>
          </a:xfrm>
          <a:prstGeom prst="rect">
            <a:avLst/>
          </a:prstGeom>
        </p:spPr>
      </p:pic>
    </p:spTree>
    <p:extLst>
      <p:ext uri="{BB962C8B-B14F-4D97-AF65-F5344CB8AC3E}">
        <p14:creationId xmlns:p14="http://schemas.microsoft.com/office/powerpoint/2010/main" val="1121611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80484" y="1028700"/>
            <a:ext cx="10978816" cy="0"/>
          </a:xfrm>
          <a:prstGeom prst="line">
            <a:avLst/>
          </a:prstGeom>
          <a:ln w="9525" cap="flat">
            <a:solidFill>
              <a:srgbClr val="BFBFBF"/>
            </a:solidFill>
            <a:prstDash val="solid"/>
            <a:headEnd type="none" w="sm" len="sm"/>
            <a:tailEnd type="none" w="sm" len="sm"/>
          </a:ln>
        </p:spPr>
      </p:sp>
      <p:sp>
        <p:nvSpPr>
          <p:cNvPr id="3" name="AutoShape 3"/>
          <p:cNvSpPr/>
          <p:nvPr/>
        </p:nvSpPr>
        <p:spPr>
          <a:xfrm>
            <a:off x="6280484" y="2013492"/>
            <a:ext cx="10978816"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3491854" y="3491854"/>
            <a:ext cx="10287000" cy="3303292"/>
          </a:xfrm>
          <a:custGeom>
            <a:avLst/>
            <a:gdLst/>
            <a:ahLst/>
            <a:cxnLst/>
            <a:rect l="l" t="t" r="r" b="b"/>
            <a:pathLst>
              <a:path w="10287000" h="3303292">
                <a:moveTo>
                  <a:pt x="0" y="0"/>
                </a:moveTo>
                <a:lnTo>
                  <a:pt x="10287000" y="0"/>
                </a:lnTo>
                <a:lnTo>
                  <a:pt x="10287000" y="3303292"/>
                </a:lnTo>
                <a:lnTo>
                  <a:pt x="0" y="3303292"/>
                </a:lnTo>
                <a:lnTo>
                  <a:pt x="0" y="0"/>
                </a:lnTo>
                <a:close/>
              </a:path>
            </a:pathLst>
          </a:custGeom>
          <a:blipFill>
            <a:blip r:embed="rId2"/>
            <a:stretch>
              <a:fillRect b="-56097"/>
            </a:stretch>
          </a:blipFill>
        </p:spPr>
      </p:sp>
      <p:sp>
        <p:nvSpPr>
          <p:cNvPr id="6" name="TextBox 6"/>
          <p:cNvSpPr txBox="1"/>
          <p:nvPr/>
        </p:nvSpPr>
        <p:spPr>
          <a:xfrm>
            <a:off x="10668001" y="1330173"/>
            <a:ext cx="6591300" cy="344774"/>
          </a:xfrm>
          <a:prstGeom prst="rect">
            <a:avLst/>
          </a:prstGeom>
        </p:spPr>
        <p:txBody>
          <a:bodyPr wrap="square" lIns="0" tIns="0" rIns="0" bIns="0" rtlCol="0" anchor="t">
            <a:spAutoFit/>
          </a:bodyPr>
          <a:lstStyle/>
          <a:p>
            <a:pPr algn="r">
              <a:lnSpc>
                <a:spcPts val="2800"/>
              </a:lnSpc>
            </a:pPr>
            <a:r>
              <a:rPr lang="en-US" sz="2000" dirty="0">
                <a:solidFill>
                  <a:srgbClr val="000000"/>
                </a:solidFill>
                <a:latin typeface="Avenir Book" panose="02000503020000020003" pitchFamily="2" charset="0"/>
              </a:rPr>
              <a:t>Beekeeping periodicals in the nineteenth century</a:t>
            </a:r>
          </a:p>
        </p:txBody>
      </p:sp>
      <p:pic>
        <p:nvPicPr>
          <p:cNvPr id="10" name="Picture 9">
            <a:extLst>
              <a:ext uri="{FF2B5EF4-FFF2-40B4-BE49-F238E27FC236}">
                <a16:creationId xmlns:a16="http://schemas.microsoft.com/office/drawing/2014/main" id="{DAA25C2F-ED7B-C315-3AEF-A7A5CB42C1AE}"/>
              </a:ext>
            </a:extLst>
          </p:cNvPr>
          <p:cNvPicPr>
            <a:picLocks noChangeAspect="1"/>
          </p:cNvPicPr>
          <p:nvPr/>
        </p:nvPicPr>
        <p:blipFill>
          <a:blip r:embed="rId3"/>
          <a:stretch>
            <a:fillRect/>
          </a:stretch>
        </p:blipFill>
        <p:spPr>
          <a:xfrm>
            <a:off x="152400" y="114300"/>
            <a:ext cx="7772400" cy="5729271"/>
          </a:xfrm>
          <a:prstGeom prst="rect">
            <a:avLst/>
          </a:prstGeom>
        </p:spPr>
      </p:pic>
      <p:sp>
        <p:nvSpPr>
          <p:cNvPr id="5" name="TextBox 5"/>
          <p:cNvSpPr txBox="1"/>
          <p:nvPr/>
        </p:nvSpPr>
        <p:spPr>
          <a:xfrm>
            <a:off x="3531892" y="2123599"/>
            <a:ext cx="14451308" cy="8125301"/>
          </a:xfrm>
          <a:prstGeom prst="rect">
            <a:avLst/>
          </a:prstGeom>
        </p:spPr>
        <p:txBody>
          <a:bodyPr wrap="square" lIns="0" tIns="0" rIns="0" bIns="0" numCol="3" rtlCol="0" anchor="t">
            <a:spAutoFit/>
          </a:bodyPr>
          <a:lstStyle/>
          <a:p>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r>
              <a:rPr lang="en-US" sz="1600" dirty="0">
                <a:solidFill>
                  <a:srgbClr val="000000"/>
                </a:solidFill>
                <a:latin typeface="Avenir Book" panose="02000503020000020003" pitchFamily="2" charset="0"/>
              </a:rPr>
              <a:t>Die </a:t>
            </a:r>
            <a:r>
              <a:rPr lang="en-US" sz="1600" dirty="0" err="1">
                <a:solidFill>
                  <a:srgbClr val="000000"/>
                </a:solidFill>
                <a:latin typeface="Avenir Book" panose="02000503020000020003" pitchFamily="2" charset="0"/>
              </a:rPr>
              <a:t>Biene</a:t>
            </a:r>
            <a:r>
              <a:rPr lang="en-US" sz="1600" dirty="0">
                <a:solidFill>
                  <a:srgbClr val="000000"/>
                </a:solidFill>
                <a:latin typeface="Avenir Book" panose="02000503020000020003" pitchFamily="2" charset="0"/>
              </a:rPr>
              <a:t>. Organ des </a:t>
            </a:r>
            <a:r>
              <a:rPr lang="en-US" sz="1600" dirty="0" err="1">
                <a:solidFill>
                  <a:srgbClr val="000000"/>
                </a:solidFill>
                <a:latin typeface="Avenir Book" panose="02000503020000020003" pitchFamily="2" charset="0"/>
              </a:rPr>
              <a:t>unterfränkischen</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Bienzüchter</a:t>
            </a:r>
            <a:r>
              <a:rPr lang="en-US" sz="1600" dirty="0">
                <a:solidFill>
                  <a:srgbClr val="000000"/>
                </a:solidFill>
                <a:latin typeface="Avenir Book" panose="02000503020000020003" pitchFamily="2" charset="0"/>
              </a:rPr>
              <a:t>-Vereins (Aschaffenburg)</a:t>
            </a:r>
          </a:p>
          <a:p>
            <a:r>
              <a:rPr lang="en-US" sz="1600" dirty="0" err="1">
                <a:solidFill>
                  <a:srgbClr val="000000"/>
                </a:solidFill>
                <a:latin typeface="Avenir Book" panose="02000503020000020003" pitchFamily="2" charset="0"/>
              </a:rPr>
              <a:t>Bienen</a:t>
            </a:r>
            <a:r>
              <a:rPr lang="en-US" sz="1600" dirty="0">
                <a:solidFill>
                  <a:srgbClr val="000000"/>
                </a:solidFill>
                <a:latin typeface="Avenir Book" panose="02000503020000020003" pitchFamily="2" charset="0"/>
              </a:rPr>
              <a:t>-Zeitung, Organ des Vereins der </a:t>
            </a:r>
            <a:r>
              <a:rPr lang="en-US" sz="1600" dirty="0" err="1">
                <a:solidFill>
                  <a:srgbClr val="000000"/>
                </a:solidFill>
                <a:latin typeface="Avenir Book" panose="02000503020000020003" pitchFamily="2" charset="0"/>
              </a:rPr>
              <a:t>deutschen</a:t>
            </a:r>
            <a:r>
              <a:rPr lang="en-US" sz="1600" dirty="0">
                <a:solidFill>
                  <a:srgbClr val="000000"/>
                </a:solidFill>
                <a:latin typeface="Avenir Book" panose="02000503020000020003" pitchFamily="2" charset="0"/>
              </a:rPr>
              <a:t> und </a:t>
            </a:r>
            <a:r>
              <a:rPr lang="en-US" sz="1600" dirty="0" err="1">
                <a:solidFill>
                  <a:srgbClr val="000000"/>
                </a:solidFill>
                <a:latin typeface="Avenir Book" panose="02000503020000020003" pitchFamily="2" charset="0"/>
              </a:rPr>
              <a:t>österreichischen</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Bienenwirthe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Nördlingen</a:t>
            </a:r>
            <a:r>
              <a:rPr lang="en-US" sz="1600" dirty="0">
                <a:solidFill>
                  <a:srgbClr val="000000"/>
                </a:solidFill>
                <a:latin typeface="Avenir Book" panose="02000503020000020003" pitchFamily="2" charset="0"/>
              </a:rPr>
              <a:t>)</a:t>
            </a:r>
          </a:p>
          <a:p>
            <a:r>
              <a:rPr lang="en-US" sz="1600" dirty="0" err="1">
                <a:solidFill>
                  <a:srgbClr val="000000"/>
                </a:solidFill>
                <a:latin typeface="Avenir Book" panose="02000503020000020003" pitchFamily="2" charset="0"/>
              </a:rPr>
              <a:t>Sächsicher</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Bienenfreund</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Schlesische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a:t>
            </a:r>
            <a:r>
              <a:rPr lang="en-US" sz="1600" dirty="0">
                <a:solidFill>
                  <a:srgbClr val="000000"/>
                </a:solidFill>
                <a:latin typeface="Avenir Book" panose="02000503020000020003" pitchFamily="2" charset="0"/>
              </a:rPr>
              <a:t>-Zeitung</a:t>
            </a:r>
          </a:p>
          <a:p>
            <a:r>
              <a:rPr lang="en-US" sz="1600" dirty="0" err="1">
                <a:solidFill>
                  <a:srgbClr val="000000"/>
                </a:solidFill>
                <a:latin typeface="Avenir Book" panose="02000503020000020003" pitchFamily="2" charset="0"/>
              </a:rPr>
              <a:t>Oesterreichische-ungarische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a:t>
            </a:r>
            <a:r>
              <a:rPr lang="en-US" sz="1600" dirty="0">
                <a:solidFill>
                  <a:srgbClr val="000000"/>
                </a:solidFill>
                <a:latin typeface="Avenir Book" panose="02000503020000020003" pitchFamily="2" charset="0"/>
              </a:rPr>
              <a:t>-Zeitung</a:t>
            </a:r>
          </a:p>
          <a:p>
            <a:r>
              <a:rPr lang="en-US" sz="1600" dirty="0" err="1">
                <a:solidFill>
                  <a:srgbClr val="000000"/>
                </a:solidFill>
                <a:latin typeface="Avenir Book" panose="02000503020000020003" pitchFamily="2" charset="0"/>
              </a:rPr>
              <a:t>Bienenwirthschaftliches</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Centralblatt</a:t>
            </a:r>
            <a:r>
              <a:rPr lang="en-US" sz="1600" dirty="0">
                <a:solidFill>
                  <a:srgbClr val="000000"/>
                </a:solidFill>
                <a:latin typeface="Avenir Book" panose="02000503020000020003" pitchFamily="2" charset="0"/>
              </a:rPr>
              <a:t> für Hannover</a:t>
            </a:r>
          </a:p>
          <a:p>
            <a:r>
              <a:rPr lang="en-US" sz="1600" dirty="0">
                <a:solidFill>
                  <a:srgbClr val="000000"/>
                </a:solidFill>
                <a:latin typeface="Avenir Book" panose="02000503020000020003" pitchFamily="2" charset="0"/>
              </a:rPr>
              <a:t>Der </a:t>
            </a:r>
            <a:r>
              <a:rPr lang="en-US" sz="1600" dirty="0" err="1">
                <a:solidFill>
                  <a:srgbClr val="000000"/>
                </a:solidFill>
                <a:latin typeface="Avenir Book" panose="02000503020000020003" pitchFamily="2" charset="0"/>
              </a:rPr>
              <a:t>Bienen</a:t>
            </a:r>
            <a:r>
              <a:rPr lang="en-US" sz="1600" dirty="0">
                <a:solidFill>
                  <a:srgbClr val="000000"/>
                </a:solidFill>
                <a:latin typeface="Avenir Book" panose="02000503020000020003" pitchFamily="2" charset="0"/>
              </a:rPr>
              <a:t>-Freund an der </a:t>
            </a:r>
            <a:r>
              <a:rPr lang="en-US" sz="1600" dirty="0" err="1">
                <a:solidFill>
                  <a:srgbClr val="000000"/>
                </a:solidFill>
                <a:latin typeface="Avenir Book" panose="02000503020000020003" pitchFamily="2" charset="0"/>
              </a:rPr>
              <a:t>Salzach</a:t>
            </a:r>
            <a:r>
              <a:rPr lang="en-US" sz="1600" dirty="0">
                <a:solidFill>
                  <a:srgbClr val="000000"/>
                </a:solidFill>
                <a:latin typeface="Avenir Book" panose="02000503020000020003" pitchFamily="2" charset="0"/>
              </a:rPr>
              <a:t> und am Inn</a:t>
            </a:r>
          </a:p>
          <a:p>
            <a:r>
              <a:rPr lang="en-US" sz="1600" dirty="0">
                <a:solidFill>
                  <a:srgbClr val="000000"/>
                </a:solidFill>
                <a:latin typeface="Avenir Book" panose="02000503020000020003" pitchFamily="2" charset="0"/>
              </a:rPr>
              <a:t>Der </a:t>
            </a:r>
            <a:r>
              <a:rPr lang="en-US" sz="1600" dirty="0" err="1">
                <a:solidFill>
                  <a:srgbClr val="000000"/>
                </a:solidFill>
                <a:latin typeface="Avenir Book" panose="02000503020000020003" pitchFamily="2" charset="0"/>
              </a:rPr>
              <a:t>schlesische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Imker</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Deutscher</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Bienenfreund</a:t>
            </a:r>
            <a:endParaRPr lang="en-US" sz="1600" dirty="0">
              <a:solidFill>
                <a:srgbClr val="000000"/>
              </a:solidFill>
              <a:latin typeface="Avenir Book" panose="02000503020000020003" pitchFamily="2" charset="0"/>
            </a:endParaRPr>
          </a:p>
          <a:p>
            <a:r>
              <a:rPr lang="en-US" sz="1600" dirty="0">
                <a:solidFill>
                  <a:srgbClr val="000000"/>
                </a:solidFill>
                <a:latin typeface="Avenir Book" panose="02000503020000020003" pitchFamily="2" charset="0"/>
              </a:rPr>
              <a:t>Vereins-Blatt des </a:t>
            </a:r>
            <a:r>
              <a:rPr lang="en-US" sz="1600" dirty="0" err="1">
                <a:solidFill>
                  <a:srgbClr val="000000"/>
                </a:solidFill>
                <a:latin typeface="Avenir Book" panose="02000503020000020003" pitchFamily="2" charset="0"/>
              </a:rPr>
              <a:t>Westfälisch-Rheinischen</a:t>
            </a:r>
            <a:r>
              <a:rPr lang="en-US" sz="1600" dirty="0">
                <a:solidFill>
                  <a:srgbClr val="000000"/>
                </a:solidFill>
                <a:latin typeface="Avenir Book" panose="02000503020000020003" pitchFamily="2" charset="0"/>
              </a:rPr>
              <a:t> Vereins für </a:t>
            </a:r>
            <a:r>
              <a:rPr lang="en-US" sz="1600" dirty="0" err="1">
                <a:solidFill>
                  <a:srgbClr val="000000"/>
                </a:solidFill>
                <a:latin typeface="Avenir Book" panose="02000503020000020003" pitchFamily="2" charset="0"/>
              </a:rPr>
              <a:t>Bienen</a:t>
            </a:r>
            <a:r>
              <a:rPr lang="en-US" sz="1600" dirty="0">
                <a:solidFill>
                  <a:srgbClr val="000000"/>
                </a:solidFill>
                <a:latin typeface="Avenir Book" panose="02000503020000020003" pitchFamily="2" charset="0"/>
              </a:rPr>
              <a:t>- und </a:t>
            </a:r>
            <a:r>
              <a:rPr lang="en-US" sz="1600" dirty="0" err="1">
                <a:solidFill>
                  <a:srgbClr val="000000"/>
                </a:solidFill>
                <a:latin typeface="Avenir Book" panose="02000503020000020003" pitchFamily="2" charset="0"/>
              </a:rPr>
              <a:t>Seidenzucht</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Münchener</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a:t>
            </a:r>
            <a:r>
              <a:rPr lang="en-US" sz="1600" dirty="0">
                <a:solidFill>
                  <a:srgbClr val="000000"/>
                </a:solidFill>
                <a:latin typeface="Avenir Book" panose="02000503020000020003" pitchFamily="2" charset="0"/>
              </a:rPr>
              <a:t>-Zeitung</a:t>
            </a:r>
          </a:p>
          <a:p>
            <a:r>
              <a:rPr lang="en-US" sz="1600" dirty="0" err="1">
                <a:solidFill>
                  <a:srgbClr val="000000"/>
                </a:solidFill>
                <a:latin typeface="Avenir Book" panose="02000503020000020003" pitchFamily="2" charset="0"/>
              </a:rPr>
              <a:t>Bienenwirthschaftliches</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Centralblatt</a:t>
            </a:r>
            <a:endParaRPr lang="en-US" sz="1600" dirty="0">
              <a:solidFill>
                <a:srgbClr val="000000"/>
              </a:solidFill>
              <a:latin typeface="Avenir Book" panose="02000503020000020003" pitchFamily="2" charset="0"/>
            </a:endParaRPr>
          </a:p>
          <a:p>
            <a:r>
              <a:rPr lang="en-US" sz="1600" dirty="0">
                <a:solidFill>
                  <a:srgbClr val="000000"/>
                </a:solidFill>
                <a:latin typeface="Avenir Book" panose="02000503020000020003" pitchFamily="2" charset="0"/>
              </a:rPr>
              <a:t>Die </a:t>
            </a:r>
            <a:r>
              <a:rPr lang="en-US" sz="1600" dirty="0" err="1">
                <a:solidFill>
                  <a:srgbClr val="000000"/>
                </a:solidFill>
                <a:latin typeface="Avenir Book" panose="02000503020000020003" pitchFamily="2" charset="0"/>
              </a:rPr>
              <a:t>Biene</a:t>
            </a:r>
            <a:r>
              <a:rPr lang="en-US" sz="1600" dirty="0">
                <a:solidFill>
                  <a:srgbClr val="000000"/>
                </a:solidFill>
                <a:latin typeface="Avenir Book" panose="02000503020000020003" pitchFamily="2" charset="0"/>
              </a:rPr>
              <a:t> und </a:t>
            </a:r>
            <a:r>
              <a:rPr lang="en-US" sz="1600" dirty="0" err="1">
                <a:solidFill>
                  <a:srgbClr val="000000"/>
                </a:solidFill>
                <a:latin typeface="Avenir Book" panose="02000503020000020003" pitchFamily="2" charset="0"/>
              </a:rPr>
              <a:t>ihre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Zucht</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Monatsblatt</a:t>
            </a:r>
            <a:r>
              <a:rPr lang="en-US" sz="1600" dirty="0">
                <a:solidFill>
                  <a:srgbClr val="000000"/>
                </a:solidFill>
                <a:latin typeface="Avenir Book" panose="02000503020000020003" pitchFamily="2" charset="0"/>
              </a:rPr>
              <a:t> des </a:t>
            </a:r>
            <a:r>
              <a:rPr lang="en-US" sz="1600" dirty="0" err="1">
                <a:solidFill>
                  <a:srgbClr val="000000"/>
                </a:solidFill>
                <a:latin typeface="Avenir Book" panose="02000503020000020003" pitchFamily="2" charset="0"/>
              </a:rPr>
              <a:t>badischen</a:t>
            </a:r>
            <a:r>
              <a:rPr lang="en-US" sz="1600" dirty="0">
                <a:solidFill>
                  <a:srgbClr val="000000"/>
                </a:solidFill>
                <a:latin typeface="Avenir Book" panose="02000503020000020003" pitchFamily="2" charset="0"/>
              </a:rPr>
              <a:t> Vereins für </a:t>
            </a:r>
            <a:r>
              <a:rPr lang="en-US" sz="1600" dirty="0" err="1">
                <a:solidFill>
                  <a:srgbClr val="000000"/>
                </a:solidFill>
                <a:latin typeface="Avenir Book" panose="02000503020000020003" pitchFamily="2" charset="0"/>
              </a:rPr>
              <a:t>Bienenzucht</a:t>
            </a:r>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r>
              <a:rPr lang="en-US" sz="1600" dirty="0">
                <a:solidFill>
                  <a:srgbClr val="000000"/>
                </a:solidFill>
                <a:latin typeface="Avenir Book" panose="02000503020000020003" pitchFamily="2" charset="0"/>
              </a:rPr>
              <a:t>Der </a:t>
            </a:r>
            <a:r>
              <a:rPr lang="en-US" sz="1600" dirty="0" err="1">
                <a:solidFill>
                  <a:srgbClr val="000000"/>
                </a:solidFill>
                <a:latin typeface="Avenir Book" panose="02000503020000020003" pitchFamily="2" charset="0"/>
              </a:rPr>
              <a:t>Bienenvater</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aus</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Böhmen</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Blätter</a:t>
            </a:r>
            <a:r>
              <a:rPr lang="en-US" sz="1600" dirty="0">
                <a:solidFill>
                  <a:srgbClr val="000000"/>
                </a:solidFill>
                <a:latin typeface="Avenir Book" panose="02000503020000020003" pitchFamily="2" charset="0"/>
              </a:rPr>
              <a:t> für </a:t>
            </a:r>
            <a:r>
              <a:rPr lang="en-US" sz="1600" dirty="0" err="1">
                <a:solidFill>
                  <a:srgbClr val="000000"/>
                </a:solidFill>
                <a:latin typeface="Avenir Book" panose="02000503020000020003" pitchFamily="2" charset="0"/>
              </a:rPr>
              <a:t>Bienenzucht</a:t>
            </a:r>
            <a:r>
              <a:rPr lang="en-US" sz="1600" dirty="0">
                <a:solidFill>
                  <a:srgbClr val="000000"/>
                </a:solidFill>
                <a:latin typeface="Avenir Book" panose="02000503020000020003" pitchFamily="2" charset="0"/>
              </a:rPr>
              <a:t>, Haus- &amp; </a:t>
            </a:r>
            <a:r>
              <a:rPr lang="en-US" sz="1600" dirty="0" err="1">
                <a:solidFill>
                  <a:srgbClr val="000000"/>
                </a:solidFill>
                <a:latin typeface="Avenir Book" panose="02000503020000020003" pitchFamily="2" charset="0"/>
              </a:rPr>
              <a:t>Landwirthschaft</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Oberdorf</a:t>
            </a:r>
            <a:r>
              <a:rPr lang="en-US" sz="1600" dirty="0">
                <a:solidFill>
                  <a:srgbClr val="000000"/>
                </a:solidFill>
                <a:latin typeface="Avenir Book" panose="02000503020000020003" pitchFamily="2" charset="0"/>
              </a:rPr>
              <a:t>)</a:t>
            </a:r>
          </a:p>
          <a:p>
            <a:r>
              <a:rPr lang="en-US" sz="1600" dirty="0" err="1">
                <a:solidFill>
                  <a:srgbClr val="000000"/>
                </a:solidFill>
                <a:latin typeface="Avenir Book" panose="02000503020000020003" pitchFamily="2" charset="0"/>
              </a:rPr>
              <a:t>Jahrbuch</a:t>
            </a:r>
            <a:r>
              <a:rPr lang="en-US" sz="1600" dirty="0">
                <a:solidFill>
                  <a:srgbClr val="000000"/>
                </a:solidFill>
                <a:latin typeface="Avenir Book" panose="02000503020000020003" pitchFamily="2" charset="0"/>
              </a:rPr>
              <a:t> der </a:t>
            </a:r>
            <a:r>
              <a:rPr lang="en-US" sz="1600" dirty="0" err="1">
                <a:solidFill>
                  <a:srgbClr val="000000"/>
                </a:solidFill>
                <a:latin typeface="Avenir Book" panose="02000503020000020003" pitchFamily="2" charset="0"/>
              </a:rPr>
              <a:t>Bienen-Zucht</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zugleich</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Bienenkalender</a:t>
            </a:r>
            <a:r>
              <a:rPr lang="en-US" sz="1600" dirty="0">
                <a:solidFill>
                  <a:srgbClr val="000000"/>
                </a:solidFill>
                <a:latin typeface="Avenir Book" panose="02000503020000020003" pitchFamily="2" charset="0"/>
              </a:rPr>
              <a:t> und </a:t>
            </a:r>
            <a:r>
              <a:rPr lang="en-US" sz="1600" dirty="0" err="1">
                <a:solidFill>
                  <a:srgbClr val="000000"/>
                </a:solidFill>
                <a:latin typeface="Avenir Book" panose="02000503020000020003" pitchFamily="2" charset="0"/>
              </a:rPr>
              <a:t>Notizbuch</a:t>
            </a:r>
            <a:r>
              <a:rPr lang="en-US" sz="1600" dirty="0">
                <a:solidFill>
                  <a:srgbClr val="000000"/>
                </a:solidFill>
                <a:latin typeface="Avenir Book" panose="02000503020000020003" pitchFamily="2" charset="0"/>
              </a:rPr>
              <a:t> (Mannheim)</a:t>
            </a:r>
          </a:p>
          <a:p>
            <a:r>
              <a:rPr lang="en-US" sz="1600" dirty="0">
                <a:solidFill>
                  <a:srgbClr val="000000"/>
                </a:solidFill>
                <a:latin typeface="Avenir Book" panose="02000503020000020003" pitchFamily="2" charset="0"/>
              </a:rPr>
              <a:t>Die </a:t>
            </a:r>
            <a:r>
              <a:rPr lang="en-US" sz="1600" dirty="0" err="1">
                <a:solidFill>
                  <a:srgbClr val="000000"/>
                </a:solidFill>
                <a:latin typeface="Avenir Book" panose="02000503020000020003" pitchFamily="2" charset="0"/>
              </a:rPr>
              <a:t>Bienenplfege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Württembergische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Monatsschrift</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zur</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Verbreitung</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bienenwirthschaftlicher</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Kenntnisse</a:t>
            </a:r>
            <a:endParaRPr lang="en-US" sz="1600" dirty="0">
              <a:solidFill>
                <a:srgbClr val="000000"/>
              </a:solidFill>
              <a:latin typeface="Avenir Book" panose="02000503020000020003" pitchFamily="2" charset="0"/>
            </a:endParaRPr>
          </a:p>
          <a:p>
            <a:r>
              <a:rPr lang="en-US" sz="1600" dirty="0">
                <a:solidFill>
                  <a:srgbClr val="000000"/>
                </a:solidFill>
                <a:latin typeface="Avenir Book" panose="02000503020000020003" pitchFamily="2" charset="0"/>
              </a:rPr>
              <a:t>Die </a:t>
            </a:r>
            <a:r>
              <a:rPr lang="en-US" sz="1600" dirty="0" err="1">
                <a:solidFill>
                  <a:srgbClr val="000000"/>
                </a:solidFill>
                <a:latin typeface="Avenir Book" panose="02000503020000020003" pitchFamily="2" charset="0"/>
              </a:rPr>
              <a:t>niederbayerische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Bienenfreund</a:t>
            </a:r>
            <a:endParaRPr lang="en-US" sz="1600" dirty="0">
              <a:solidFill>
                <a:srgbClr val="000000"/>
              </a:solidFill>
              <a:latin typeface="Avenir Book" panose="02000503020000020003" pitchFamily="2" charset="0"/>
            </a:endParaRPr>
          </a:p>
          <a:p>
            <a:r>
              <a:rPr lang="en-US" sz="1600" dirty="0">
                <a:solidFill>
                  <a:srgbClr val="000000"/>
                </a:solidFill>
                <a:latin typeface="Avenir Book" panose="02000503020000020003" pitchFamily="2" charset="0"/>
              </a:rPr>
              <a:t>Der </a:t>
            </a:r>
            <a:r>
              <a:rPr lang="en-US" sz="1600" dirty="0" err="1">
                <a:solidFill>
                  <a:srgbClr val="000000"/>
                </a:solidFill>
                <a:latin typeface="Avenir Book" panose="02000503020000020003" pitchFamily="2" charset="0"/>
              </a:rPr>
              <a:t>Elsässisch-lothringische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Bienenzüchter</a:t>
            </a:r>
            <a:endParaRPr lang="en-US" sz="1600" dirty="0">
              <a:solidFill>
                <a:srgbClr val="000000"/>
              </a:solidFill>
              <a:latin typeface="Avenir Book" panose="02000503020000020003" pitchFamily="2" charset="0"/>
            </a:endParaRPr>
          </a:p>
          <a:p>
            <a:r>
              <a:rPr lang="en-US" sz="1600" dirty="0">
                <a:solidFill>
                  <a:srgbClr val="000000"/>
                </a:solidFill>
                <a:latin typeface="Avenir Book" panose="02000503020000020003" pitchFamily="2" charset="0"/>
              </a:rPr>
              <a:t>Die </a:t>
            </a:r>
            <a:r>
              <a:rPr lang="en-US" sz="1600" dirty="0" err="1">
                <a:solidFill>
                  <a:srgbClr val="000000"/>
                </a:solidFill>
                <a:latin typeface="Avenir Book" panose="02000503020000020003" pitchFamily="2" charset="0"/>
              </a:rPr>
              <a:t>Honigbiene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Mittheilungen</a:t>
            </a:r>
            <a:r>
              <a:rPr lang="en-US" sz="1600" dirty="0">
                <a:solidFill>
                  <a:srgbClr val="000000"/>
                </a:solidFill>
                <a:latin typeface="Avenir Book" panose="02000503020000020003" pitchFamily="2" charset="0"/>
              </a:rPr>
              <a:t> der </a:t>
            </a:r>
            <a:r>
              <a:rPr lang="en-US" sz="1600" dirty="0" err="1">
                <a:solidFill>
                  <a:srgbClr val="000000"/>
                </a:solidFill>
                <a:latin typeface="Avenir Book" panose="02000503020000020003" pitchFamily="2" charset="0"/>
              </a:rPr>
              <a:t>Vereine</a:t>
            </a:r>
            <a:r>
              <a:rPr lang="en-US" sz="1600" dirty="0">
                <a:solidFill>
                  <a:srgbClr val="000000"/>
                </a:solidFill>
                <a:latin typeface="Avenir Book" panose="02000503020000020003" pitchFamily="2" charset="0"/>
              </a:rPr>
              <a:t> für </a:t>
            </a:r>
            <a:r>
              <a:rPr lang="en-US" sz="1600" dirty="0" err="1">
                <a:solidFill>
                  <a:srgbClr val="000000"/>
                </a:solidFill>
                <a:latin typeface="Avenir Book" panose="02000503020000020003" pitchFamily="2" charset="0"/>
              </a:rPr>
              <a:t>Bienenzucht</a:t>
            </a:r>
            <a:r>
              <a:rPr lang="en-US" sz="1600" dirty="0">
                <a:solidFill>
                  <a:srgbClr val="000000"/>
                </a:solidFill>
                <a:latin typeface="Avenir Book" panose="02000503020000020003" pitchFamily="2" charset="0"/>
              </a:rPr>
              <a:t> in den </a:t>
            </a:r>
            <a:r>
              <a:rPr lang="en-US" sz="1600" dirty="0" err="1">
                <a:solidFill>
                  <a:srgbClr val="000000"/>
                </a:solidFill>
                <a:latin typeface="Avenir Book" panose="02000503020000020003" pitchFamily="2" charset="0"/>
              </a:rPr>
              <a:t>Provinzen</a:t>
            </a:r>
            <a:r>
              <a:rPr lang="en-US" sz="1600" dirty="0">
                <a:solidFill>
                  <a:srgbClr val="000000"/>
                </a:solidFill>
                <a:latin typeface="Avenir Book" panose="02000503020000020003" pitchFamily="2" charset="0"/>
              </a:rPr>
              <a:t> Brandenburg, </a:t>
            </a:r>
            <a:r>
              <a:rPr lang="en-US" sz="1600" dirty="0" err="1">
                <a:solidFill>
                  <a:srgbClr val="000000"/>
                </a:solidFill>
                <a:latin typeface="Avenir Book" panose="02000503020000020003" pitchFamily="2" charset="0"/>
              </a:rPr>
              <a:t>Pommern</a:t>
            </a:r>
            <a:r>
              <a:rPr lang="en-US" sz="1600" dirty="0">
                <a:solidFill>
                  <a:srgbClr val="000000"/>
                </a:solidFill>
                <a:latin typeface="Avenir Book" panose="02000503020000020003" pitchFamily="2" charset="0"/>
              </a:rPr>
              <a:t>, Preussen und Schlesien</a:t>
            </a:r>
          </a:p>
          <a:p>
            <a:r>
              <a:rPr lang="en-US" sz="1600" dirty="0" err="1">
                <a:solidFill>
                  <a:srgbClr val="000000"/>
                </a:solidFill>
                <a:latin typeface="Avenir Book" panose="02000503020000020003" pitchFamily="2" charset="0"/>
              </a:rPr>
              <a:t>Honigbiene</a:t>
            </a:r>
            <a:r>
              <a:rPr lang="en-US" sz="1600" dirty="0">
                <a:solidFill>
                  <a:srgbClr val="000000"/>
                </a:solidFill>
                <a:latin typeface="Avenir Book" panose="02000503020000020003" pitchFamily="2" charset="0"/>
              </a:rPr>
              <a:t> von </a:t>
            </a:r>
            <a:r>
              <a:rPr lang="en-US" sz="1600" dirty="0" err="1">
                <a:solidFill>
                  <a:srgbClr val="000000"/>
                </a:solidFill>
                <a:latin typeface="Avenir Book" panose="02000503020000020003" pitchFamily="2" charset="0"/>
              </a:rPr>
              <a:t>Brünn</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Illustrirte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Dorfzeitung</a:t>
            </a:r>
            <a:r>
              <a:rPr lang="en-US" sz="1600" dirty="0">
                <a:solidFill>
                  <a:srgbClr val="000000"/>
                </a:solidFill>
                <a:latin typeface="Avenir Book" panose="02000503020000020003" pitchFamily="2" charset="0"/>
              </a:rPr>
              <a:t> für </a:t>
            </a:r>
            <a:r>
              <a:rPr lang="en-US" sz="1600" dirty="0" err="1">
                <a:solidFill>
                  <a:srgbClr val="000000"/>
                </a:solidFill>
                <a:latin typeface="Avenir Book" panose="02000503020000020003" pitchFamily="2" charset="0"/>
              </a:rPr>
              <a:t>pracktische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Bienenzucht</a:t>
            </a:r>
            <a:r>
              <a:rPr lang="en-US" sz="1600" dirty="0">
                <a:solidFill>
                  <a:srgbClr val="000000"/>
                </a:solidFill>
                <a:latin typeface="Avenir Book" panose="02000503020000020003" pitchFamily="2" charset="0"/>
              </a:rPr>
              <a:t> (Ravensburg)</a:t>
            </a:r>
          </a:p>
          <a:p>
            <a:r>
              <a:rPr lang="en-US" sz="1600" dirty="0" err="1">
                <a:solidFill>
                  <a:srgbClr val="000000"/>
                </a:solidFill>
                <a:latin typeface="Avenir Book" panose="02000503020000020003" pitchFamily="2" charset="0"/>
              </a:rPr>
              <a:t>Mittheilungen</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über</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Bienenzucht</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Vereinsblatt</a:t>
            </a:r>
            <a:r>
              <a:rPr lang="en-US" sz="1600" dirty="0">
                <a:solidFill>
                  <a:srgbClr val="000000"/>
                </a:solidFill>
                <a:latin typeface="Avenir Book" panose="02000503020000020003" pitchFamily="2" charset="0"/>
              </a:rPr>
              <a:t> für die </a:t>
            </a:r>
            <a:r>
              <a:rPr lang="en-US" sz="1600" dirty="0" err="1">
                <a:solidFill>
                  <a:srgbClr val="000000"/>
                </a:solidFill>
                <a:latin typeface="Avenir Book" panose="02000503020000020003" pitchFamily="2" charset="0"/>
              </a:rPr>
              <a:t>Bienenzüchtervereine</a:t>
            </a:r>
            <a:r>
              <a:rPr lang="en-US" sz="1600" dirty="0">
                <a:solidFill>
                  <a:srgbClr val="000000"/>
                </a:solidFill>
                <a:latin typeface="Avenir Book" panose="02000503020000020003" pitchFamily="2" charset="0"/>
              </a:rPr>
              <a:t> des </a:t>
            </a:r>
            <a:r>
              <a:rPr lang="en-US" sz="1600" dirty="0" err="1">
                <a:solidFill>
                  <a:srgbClr val="000000"/>
                </a:solidFill>
                <a:latin typeface="Avenir Book" panose="02000503020000020003" pitchFamily="2" charset="0"/>
              </a:rPr>
              <a:t>Grossherzogthums</a:t>
            </a:r>
            <a:r>
              <a:rPr lang="en-US" sz="1600" dirty="0">
                <a:solidFill>
                  <a:srgbClr val="000000"/>
                </a:solidFill>
                <a:latin typeface="Avenir Book" panose="02000503020000020003" pitchFamily="2" charset="0"/>
              </a:rPr>
              <a:t> Hessen</a:t>
            </a:r>
          </a:p>
          <a:p>
            <a:r>
              <a:rPr lang="en-US" sz="1600" dirty="0" err="1">
                <a:solidFill>
                  <a:srgbClr val="000000"/>
                </a:solidFill>
                <a:latin typeface="Avenir Book" panose="02000503020000020003" pitchFamily="2" charset="0"/>
              </a:rPr>
              <a:t>Bienenvater</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Fachblatt</a:t>
            </a:r>
            <a:r>
              <a:rPr lang="en-US" sz="1600" dirty="0">
                <a:solidFill>
                  <a:srgbClr val="000000"/>
                </a:solidFill>
                <a:latin typeface="Avenir Book" panose="02000503020000020003" pitchFamily="2" charset="0"/>
              </a:rPr>
              <a:t> des </a:t>
            </a:r>
            <a:r>
              <a:rPr lang="en-US" sz="1600" dirty="0" err="1">
                <a:solidFill>
                  <a:srgbClr val="000000"/>
                </a:solidFill>
                <a:latin typeface="Avenir Book" panose="02000503020000020003" pitchFamily="2" charset="0"/>
              </a:rPr>
              <a:t>Österreichischen</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Imkerbundes</a:t>
            </a:r>
            <a:endParaRPr lang="en-US" sz="1600" dirty="0">
              <a:solidFill>
                <a:srgbClr val="000000"/>
              </a:solidFill>
              <a:latin typeface="Avenir Book" panose="02000503020000020003" pitchFamily="2" charset="0"/>
            </a:endParaRPr>
          </a:p>
          <a:p>
            <a:r>
              <a:rPr lang="en-US" sz="1600" dirty="0">
                <a:solidFill>
                  <a:srgbClr val="000000"/>
                </a:solidFill>
                <a:latin typeface="Avenir Book" panose="02000503020000020003" pitchFamily="2" charset="0"/>
              </a:rPr>
              <a:t>Die </a:t>
            </a:r>
            <a:r>
              <a:rPr lang="en-US" sz="1600" dirty="0" err="1">
                <a:solidFill>
                  <a:srgbClr val="000000"/>
                </a:solidFill>
                <a:latin typeface="Avenir Book" panose="02000503020000020003" pitchFamily="2" charset="0"/>
              </a:rPr>
              <a:t>Krainer</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Leipziger</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a:t>
            </a:r>
            <a:r>
              <a:rPr lang="en-US" sz="1600" dirty="0">
                <a:solidFill>
                  <a:srgbClr val="000000"/>
                </a:solidFill>
                <a:latin typeface="Avenir Book" panose="02000503020000020003" pitchFamily="2" charset="0"/>
              </a:rPr>
              <a:t>-Zeitung</a:t>
            </a:r>
          </a:p>
          <a:p>
            <a:r>
              <a:rPr lang="en-US" sz="1600" dirty="0" err="1">
                <a:solidFill>
                  <a:srgbClr val="000000"/>
                </a:solidFill>
                <a:latin typeface="Avenir Book" panose="02000503020000020003" pitchFamily="2" charset="0"/>
              </a:rPr>
              <a:t>Ostdeutsche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Bienenzeitung</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Schweizerische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a:t>
            </a:r>
            <a:r>
              <a:rPr lang="en-US" sz="1600" dirty="0">
                <a:solidFill>
                  <a:srgbClr val="000000"/>
                </a:solidFill>
                <a:latin typeface="Avenir Book" panose="02000503020000020003" pitchFamily="2" charset="0"/>
              </a:rPr>
              <a:t>-Zeitung</a:t>
            </a:r>
          </a:p>
          <a:p>
            <a:r>
              <a:rPr lang="en-US" sz="1600" dirty="0" err="1">
                <a:solidFill>
                  <a:srgbClr val="000000"/>
                </a:solidFill>
                <a:latin typeface="Avenir Book" panose="02000503020000020003" pitchFamily="2" charset="0"/>
              </a:rPr>
              <a:t>Bienen</a:t>
            </a:r>
            <a:r>
              <a:rPr lang="en-US" sz="1600" dirty="0">
                <a:solidFill>
                  <a:srgbClr val="000000"/>
                </a:solidFill>
                <a:latin typeface="Avenir Book" panose="02000503020000020003" pitchFamily="2" charset="0"/>
              </a:rPr>
              <a:t>-Zeitung für die Schweiz</a:t>
            </a:r>
          </a:p>
          <a:p>
            <a:r>
              <a:rPr lang="en-US" sz="1600" dirty="0" err="1">
                <a:solidFill>
                  <a:srgbClr val="000000"/>
                </a:solidFill>
                <a:latin typeface="Avenir Book" panose="02000503020000020003" pitchFamily="2" charset="0"/>
              </a:rPr>
              <a:t>Mährische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Ungarische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a:t>
            </a:r>
            <a:endParaRPr lang="en-US" sz="1600" dirty="0">
              <a:solidFill>
                <a:srgbClr val="000000"/>
              </a:solidFill>
              <a:latin typeface="Avenir Book" panose="02000503020000020003" pitchFamily="2" charset="0"/>
            </a:endParaRPr>
          </a:p>
          <a:p>
            <a:r>
              <a:rPr lang="en-US" sz="1600" dirty="0">
                <a:solidFill>
                  <a:srgbClr val="000000"/>
                </a:solidFill>
                <a:latin typeface="Avenir Book" panose="02000503020000020003" pitchFamily="2" charset="0"/>
              </a:rPr>
              <a:t>Die </a:t>
            </a:r>
            <a:r>
              <a:rPr lang="en-US" sz="1600" dirty="0" err="1">
                <a:solidFill>
                  <a:srgbClr val="000000"/>
                </a:solidFill>
                <a:latin typeface="Avenir Book" panose="02000503020000020003" pitchFamily="2" charset="0"/>
              </a:rPr>
              <a:t>Bienenpflege</a:t>
            </a:r>
            <a:endParaRPr lang="en-US" sz="1600" dirty="0">
              <a:solidFill>
                <a:srgbClr val="000000"/>
              </a:solidFill>
              <a:latin typeface="Avenir Book" panose="02000503020000020003" pitchFamily="2" charset="0"/>
            </a:endParaRPr>
          </a:p>
          <a:p>
            <a:r>
              <a:rPr lang="en-US" sz="1600" dirty="0">
                <a:solidFill>
                  <a:srgbClr val="000000"/>
                </a:solidFill>
                <a:latin typeface="Avenir Book" panose="02000503020000020003" pitchFamily="2" charset="0"/>
              </a:rPr>
              <a:t>Deutsche </a:t>
            </a:r>
            <a:r>
              <a:rPr lang="en-US" sz="1600" dirty="0" err="1">
                <a:solidFill>
                  <a:srgbClr val="000000"/>
                </a:solidFill>
                <a:latin typeface="Avenir Book" panose="02000503020000020003" pitchFamily="2" charset="0"/>
              </a:rPr>
              <a:t>Illustrierte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Bienenzeitung</a:t>
            </a:r>
            <a:r>
              <a:rPr lang="en-US" sz="1600" dirty="0">
                <a:solidFill>
                  <a:srgbClr val="000000"/>
                </a:solidFill>
                <a:latin typeface="Avenir Book" panose="02000503020000020003" pitchFamily="2" charset="0"/>
              </a:rPr>
              <a:t> (Braunschweig)</a:t>
            </a:r>
          </a:p>
          <a:p>
            <a:r>
              <a:rPr lang="en-US" sz="1600" dirty="0" err="1">
                <a:solidFill>
                  <a:srgbClr val="000000"/>
                </a:solidFill>
                <a:latin typeface="Avenir Book" panose="02000503020000020003" pitchFamily="2" charset="0"/>
              </a:rPr>
              <a:t>Zeitschrift</a:t>
            </a:r>
            <a:r>
              <a:rPr lang="en-US" sz="1600" dirty="0">
                <a:solidFill>
                  <a:srgbClr val="000000"/>
                </a:solidFill>
                <a:latin typeface="Avenir Book" panose="02000503020000020003" pitchFamily="2" charset="0"/>
              </a:rPr>
              <a:t> für </a:t>
            </a:r>
            <a:r>
              <a:rPr lang="en-US" sz="1600" dirty="0" err="1">
                <a:solidFill>
                  <a:srgbClr val="000000"/>
                </a:solidFill>
                <a:latin typeface="Avenir Book" panose="02000503020000020003" pitchFamily="2" charset="0"/>
              </a:rPr>
              <a:t>Bienenzucht</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Bienenwirthschaftliches</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Centralblatt</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Bartnik</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Postępowy</a:t>
            </a:r>
            <a:r>
              <a:rPr lang="en-US" sz="1600" dirty="0">
                <a:solidFill>
                  <a:srgbClr val="000000"/>
                </a:solidFill>
                <a:latin typeface="Avenir Book" panose="02000503020000020003" pitchFamily="2" charset="0"/>
              </a:rPr>
              <a:t>. Pismo </a:t>
            </a:r>
            <a:r>
              <a:rPr lang="en-US" sz="1600" dirty="0" err="1">
                <a:solidFill>
                  <a:srgbClr val="000000"/>
                </a:solidFill>
                <a:latin typeface="Avenir Book" panose="02000503020000020003" pitchFamily="2" charset="0"/>
              </a:rPr>
              <a:t>poświęcone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pszczelnistwu</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i</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ogrodnictwu</a:t>
            </a:r>
            <a:endParaRPr lang="en-US" sz="1600" dirty="0">
              <a:solidFill>
                <a:srgbClr val="000000"/>
              </a:solidFill>
              <a:latin typeface="Avenir Book" panose="02000503020000020003" pitchFamily="2" charset="0"/>
            </a:endParaRPr>
          </a:p>
          <a:p>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Sbornik</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vcelarský</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Včelařské</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Listy</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časopis</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včelařského</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spolku</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Výroční</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zpráva</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odboru</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včelařského</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c.k</a:t>
            </a:r>
            <a:r>
              <a:rPr lang="en-US" sz="1600" dirty="0">
                <a:solidFill>
                  <a:srgbClr val="000000"/>
                </a:solidFill>
                <a:latin typeface="Avenir Book" panose="02000503020000020003" pitchFamily="2" charset="0"/>
              </a:rPr>
              <a:t>. mor. </a:t>
            </a:r>
            <a:r>
              <a:rPr lang="en-US" sz="1600" dirty="0" err="1">
                <a:solidFill>
                  <a:srgbClr val="000000"/>
                </a:solidFill>
                <a:latin typeface="Avenir Book" panose="02000503020000020003" pitchFamily="2" charset="0"/>
              </a:rPr>
              <a:t>slez</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společnosti</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ku</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zvelebení</a:t>
            </a:r>
            <a:r>
              <a:rPr lang="en-US" sz="1600" dirty="0">
                <a:solidFill>
                  <a:srgbClr val="000000"/>
                </a:solidFill>
                <a:latin typeface="Avenir Book" panose="02000503020000020003" pitchFamily="2" charset="0"/>
              </a:rPr>
              <a:t> orby, </a:t>
            </a:r>
            <a:r>
              <a:rPr lang="en-US" sz="1600" dirty="0" err="1">
                <a:solidFill>
                  <a:srgbClr val="000000"/>
                </a:solidFill>
                <a:latin typeface="Avenir Book" panose="02000503020000020003" pitchFamily="2" charset="0"/>
              </a:rPr>
              <a:t>znalosti</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přírody</a:t>
            </a:r>
            <a:r>
              <a:rPr lang="en-US" sz="1600" dirty="0">
                <a:solidFill>
                  <a:srgbClr val="000000"/>
                </a:solidFill>
                <a:latin typeface="Avenir Book" panose="02000503020000020003" pitchFamily="2" charset="0"/>
              </a:rPr>
              <a:t> a </a:t>
            </a:r>
            <a:r>
              <a:rPr lang="en-US" sz="1600" dirty="0" err="1">
                <a:solidFill>
                  <a:srgbClr val="000000"/>
                </a:solidFill>
                <a:latin typeface="Avenir Book" panose="02000503020000020003" pitchFamily="2" charset="0"/>
              </a:rPr>
              <a:t>vlasti</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Vcela</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brnenska</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Casopis</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pratel</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vcelarstvi</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na</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Morave</a:t>
            </a:r>
            <a:r>
              <a:rPr lang="en-US" sz="1600" dirty="0">
                <a:solidFill>
                  <a:srgbClr val="000000"/>
                </a:solidFill>
                <a:latin typeface="Avenir Book" panose="02000503020000020003" pitchFamily="2" charset="0"/>
              </a:rPr>
              <a:t> a </a:t>
            </a:r>
            <a:r>
              <a:rPr lang="en-US" sz="1600" dirty="0" err="1">
                <a:solidFill>
                  <a:srgbClr val="000000"/>
                </a:solidFill>
                <a:latin typeface="Avenir Book" panose="02000503020000020003" pitchFamily="2" charset="0"/>
              </a:rPr>
              <a:t>Slezsku</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Méhészeti</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közlöny</a:t>
            </a:r>
            <a:endParaRPr lang="en-US" sz="1600" dirty="0">
              <a:solidFill>
                <a:srgbClr val="000000"/>
              </a:solidFill>
              <a:latin typeface="Avenir Book" panose="02000503020000020003" pitchFamily="2" charset="0"/>
            </a:endParaRPr>
          </a:p>
          <a:p>
            <a:r>
              <a:rPr lang="en-US" sz="1600" dirty="0" err="1">
                <a:solidFill>
                  <a:srgbClr val="000000"/>
                </a:solidFill>
                <a:latin typeface="Avenir Book" panose="02000503020000020003" pitchFamily="2" charset="0"/>
              </a:rPr>
              <a:t>Méhészeti</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lapok</a:t>
            </a:r>
            <a:endParaRPr lang="en-US" sz="1600" dirty="0">
              <a:solidFill>
                <a:srgbClr val="000000"/>
              </a:solidFill>
              <a:latin typeface="Avenir Book" panose="02000503020000020003" pitchFamily="2" charset="0"/>
            </a:endParaRPr>
          </a:p>
          <a:p>
            <a:r>
              <a:rPr lang="en-US" sz="1600" dirty="0">
                <a:solidFill>
                  <a:srgbClr val="000000"/>
                </a:solidFill>
                <a:latin typeface="Avenir Book" panose="02000503020000020003" pitchFamily="2" charset="0"/>
              </a:rPr>
              <a:t>Magyar </a:t>
            </a:r>
            <a:r>
              <a:rPr lang="en-US" sz="1600" dirty="0" err="1">
                <a:solidFill>
                  <a:srgbClr val="000000"/>
                </a:solidFill>
                <a:latin typeface="Avenir Book" panose="02000503020000020003" pitchFamily="2" charset="0"/>
              </a:rPr>
              <a:t>méh</a:t>
            </a:r>
            <a:br>
              <a:rPr lang="en-US" sz="1600" dirty="0">
                <a:solidFill>
                  <a:srgbClr val="000000"/>
                </a:solidFill>
                <a:latin typeface="Avenir Book" panose="02000503020000020003" pitchFamily="2" charset="0"/>
              </a:rPr>
            </a:br>
            <a:r>
              <a:rPr lang="en-US" sz="1600" dirty="0" err="1">
                <a:solidFill>
                  <a:srgbClr val="000000"/>
                </a:solidFill>
                <a:latin typeface="Avenir Book" panose="02000503020000020003" pitchFamily="2" charset="0"/>
              </a:rPr>
              <a:t>Slovenska</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čbela</a:t>
            </a:r>
            <a:endParaRPr lang="en-US" sz="1600" dirty="0">
              <a:solidFill>
                <a:srgbClr val="000000"/>
              </a:solidFill>
              <a:latin typeface="Avenir Book" panose="02000503020000020003" pitchFamily="2" charset="0"/>
            </a:endParaRPr>
          </a:p>
          <a:p>
            <a:r>
              <a:rPr lang="en-US" sz="1600" dirty="0">
                <a:solidFill>
                  <a:srgbClr val="000000"/>
                </a:solidFill>
                <a:latin typeface="Avenir Book" panose="02000503020000020003" pitchFamily="2" charset="0"/>
              </a:rPr>
              <a:t>Revue </a:t>
            </a:r>
            <a:r>
              <a:rPr lang="en-US" sz="1600" dirty="0" err="1">
                <a:solidFill>
                  <a:srgbClr val="000000"/>
                </a:solidFill>
                <a:latin typeface="Avenir Book" panose="02000503020000020003" pitchFamily="2" charset="0"/>
              </a:rPr>
              <a:t>internationale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d’apiculture</a:t>
            </a:r>
            <a:r>
              <a:rPr lang="en-US" sz="1600" dirty="0">
                <a:solidFill>
                  <a:srgbClr val="000000"/>
                </a:solidFill>
                <a:latin typeface="Avenir Book" panose="02000503020000020003" pitchFamily="2" charset="0"/>
              </a:rPr>
              <a:t> (Swiss)</a:t>
            </a:r>
          </a:p>
          <a:p>
            <a:r>
              <a:rPr lang="en-US" sz="1600" dirty="0" err="1">
                <a:solidFill>
                  <a:srgbClr val="000000"/>
                </a:solidFill>
                <a:latin typeface="Avenir Book" panose="02000503020000020003" pitchFamily="2" charset="0"/>
              </a:rPr>
              <a:t>L’Apiculteur</a:t>
            </a:r>
            <a:r>
              <a:rPr lang="en-US" sz="1600" dirty="0">
                <a:solidFill>
                  <a:srgbClr val="000000"/>
                </a:solidFill>
                <a:latin typeface="Avenir Book" panose="02000503020000020003" pitchFamily="2" charset="0"/>
              </a:rPr>
              <a:t> (Paris)</a:t>
            </a:r>
          </a:p>
          <a:p>
            <a:r>
              <a:rPr lang="en-US" sz="1600" dirty="0">
                <a:solidFill>
                  <a:srgbClr val="000000"/>
                </a:solidFill>
                <a:latin typeface="Avenir Book" panose="02000503020000020003" pitchFamily="2" charset="0"/>
              </a:rPr>
              <a:t>L' </a:t>
            </a:r>
            <a:r>
              <a:rPr lang="en-US" sz="1600" dirty="0" err="1">
                <a:solidFill>
                  <a:srgbClr val="000000"/>
                </a:solidFill>
                <a:latin typeface="Avenir Book" panose="02000503020000020003" pitchFamily="2" charset="0"/>
              </a:rPr>
              <a:t>apicoltura</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razionale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risorta</a:t>
            </a:r>
            <a:r>
              <a:rPr lang="en-US" sz="1600" dirty="0">
                <a:solidFill>
                  <a:srgbClr val="000000"/>
                </a:solidFill>
                <a:latin typeface="Avenir Book" panose="02000503020000020003" pitchFamily="2" charset="0"/>
              </a:rPr>
              <a:t> in Italia</a:t>
            </a:r>
          </a:p>
          <a:p>
            <a:r>
              <a:rPr lang="en-US" sz="1600" dirty="0" err="1">
                <a:solidFill>
                  <a:srgbClr val="000000"/>
                </a:solidFill>
                <a:latin typeface="Avenir Book" panose="02000503020000020003" pitchFamily="2" charset="0"/>
              </a:rPr>
              <a:t>L'Apicoltore</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periodico</a:t>
            </a:r>
            <a:r>
              <a:rPr lang="en-US" sz="1600" dirty="0">
                <a:solidFill>
                  <a:srgbClr val="000000"/>
                </a:solidFill>
                <a:latin typeface="Avenir Book" panose="02000503020000020003" pitchFamily="2" charset="0"/>
              </a:rPr>
              <a:t> </a:t>
            </a:r>
            <a:r>
              <a:rPr lang="en-US" sz="1600" dirty="0" err="1">
                <a:solidFill>
                  <a:srgbClr val="000000"/>
                </a:solidFill>
                <a:latin typeface="Avenir Book" panose="02000503020000020003" pitchFamily="2" charset="0"/>
              </a:rPr>
              <a:t>dell'Associazione</a:t>
            </a:r>
            <a:r>
              <a:rPr lang="en-US" sz="1600" dirty="0">
                <a:solidFill>
                  <a:srgbClr val="000000"/>
                </a:solidFill>
                <a:latin typeface="Avenir Book" panose="02000503020000020003" pitchFamily="2" charset="0"/>
              </a:rPr>
              <a:t> centrale </a:t>
            </a:r>
            <a:r>
              <a:rPr lang="en-US" sz="1600" dirty="0" err="1">
                <a:solidFill>
                  <a:srgbClr val="000000"/>
                </a:solidFill>
                <a:latin typeface="Avenir Book" panose="02000503020000020003" pitchFamily="2" charset="0"/>
              </a:rPr>
              <a:t>d'incoraggiamento</a:t>
            </a:r>
            <a:r>
              <a:rPr lang="en-US" sz="1600" dirty="0">
                <a:solidFill>
                  <a:srgbClr val="000000"/>
                </a:solidFill>
                <a:latin typeface="Avenir Book" panose="02000503020000020003" pitchFamily="2" charset="0"/>
              </a:rPr>
              <a:t> per </a:t>
            </a:r>
            <a:r>
              <a:rPr lang="en-US" sz="1600" dirty="0" err="1">
                <a:solidFill>
                  <a:srgbClr val="000000"/>
                </a:solidFill>
                <a:latin typeface="Avenir Book" panose="02000503020000020003" pitchFamily="2" charset="0"/>
              </a:rPr>
              <a:t>l'apicoltura</a:t>
            </a:r>
            <a:r>
              <a:rPr lang="en-US" sz="1600" dirty="0">
                <a:solidFill>
                  <a:srgbClr val="000000"/>
                </a:solidFill>
                <a:latin typeface="Avenir Book" panose="02000503020000020003" pitchFamily="2" charset="0"/>
              </a:rPr>
              <a:t> in Italia</a:t>
            </a:r>
          </a:p>
          <a:p>
            <a:r>
              <a:rPr lang="en-US" sz="1600" dirty="0">
                <a:solidFill>
                  <a:srgbClr val="000000"/>
                </a:solidFill>
                <a:latin typeface="Avenir Book" panose="02000503020000020003" pitchFamily="2" charset="0"/>
              </a:rPr>
              <a:t>British Bee Journal, and Bee Keeper’s Adviser</a:t>
            </a:r>
          </a:p>
          <a:p>
            <a:r>
              <a:rPr lang="en-US" sz="1600" dirty="0">
                <a:solidFill>
                  <a:srgbClr val="000000"/>
                </a:solidFill>
                <a:latin typeface="Avenir Book" panose="02000503020000020003" pitchFamily="2" charset="0"/>
              </a:rPr>
              <a:t>Bee-keeper’s Magazine</a:t>
            </a:r>
          </a:p>
          <a:p>
            <a:r>
              <a:rPr lang="en-US" sz="1600" dirty="0">
                <a:solidFill>
                  <a:srgbClr val="000000"/>
                </a:solidFill>
                <a:latin typeface="Avenir Book" panose="02000503020000020003" pitchFamily="2" charset="0"/>
              </a:rPr>
              <a:t>American Bee Journal</a:t>
            </a:r>
          </a:p>
          <a:p>
            <a:r>
              <a:rPr lang="en-US" sz="1600" dirty="0">
                <a:solidFill>
                  <a:srgbClr val="000000"/>
                </a:solidFill>
                <a:latin typeface="Avenir Book" panose="02000503020000020003" pitchFamily="2" charset="0"/>
              </a:rPr>
              <a:t>The American Bee Keeper</a:t>
            </a:r>
          </a:p>
          <a:p>
            <a:r>
              <a:rPr lang="en-US" sz="1600" dirty="0">
                <a:solidFill>
                  <a:srgbClr val="000000"/>
                </a:solidFill>
                <a:latin typeface="Avenir Book" panose="02000503020000020003" pitchFamily="2" charset="0"/>
              </a:rPr>
              <a:t>National Bee Journal</a:t>
            </a:r>
          </a:p>
          <a:p>
            <a:r>
              <a:rPr lang="en-US" sz="1600" dirty="0">
                <a:solidFill>
                  <a:srgbClr val="000000"/>
                </a:solidFill>
                <a:latin typeface="Avenir Book" panose="02000503020000020003" pitchFamily="2" charset="0"/>
              </a:rPr>
              <a:t>The Bee Keepers Exchange</a:t>
            </a:r>
          </a:p>
          <a:p>
            <a:r>
              <a:rPr lang="en-US" sz="1600" dirty="0">
                <a:solidFill>
                  <a:srgbClr val="000000"/>
                </a:solidFill>
                <a:latin typeface="Avenir Book" panose="02000503020000020003" pitchFamily="2" charset="0"/>
              </a:rPr>
              <a:t>Moon’s Bee World</a:t>
            </a:r>
          </a:p>
          <a:p>
            <a:r>
              <a:rPr lang="en-US" sz="1600" dirty="0">
                <a:solidFill>
                  <a:srgbClr val="000000"/>
                </a:solidFill>
                <a:latin typeface="Avenir Book" panose="02000503020000020003" pitchFamily="2" charset="0"/>
              </a:rPr>
              <a:t>The Kansas Bee Keeper</a:t>
            </a:r>
          </a:p>
          <a:p>
            <a:r>
              <a:rPr lang="en-US" sz="1600" dirty="0">
                <a:solidFill>
                  <a:srgbClr val="000000"/>
                </a:solidFill>
                <a:latin typeface="Avenir Book" panose="02000503020000020003" pitchFamily="2" charset="0"/>
              </a:rPr>
              <a:t>Progressive Bee-keeper</a:t>
            </a:r>
          </a:p>
          <a:p>
            <a:r>
              <a:rPr lang="en-US" sz="1600" dirty="0">
                <a:solidFill>
                  <a:srgbClr val="000000"/>
                </a:solidFill>
                <a:latin typeface="Avenir Book" panose="02000503020000020003" pitchFamily="2" charset="0"/>
              </a:rPr>
              <a:t>The Bee-hive, Published for and in the Interest of Bee-keepers</a:t>
            </a:r>
          </a:p>
          <a:p>
            <a:r>
              <a:rPr lang="en-US" sz="1600" dirty="0">
                <a:solidFill>
                  <a:srgbClr val="000000"/>
                </a:solidFill>
                <a:latin typeface="Avenir Book" panose="02000503020000020003" pitchFamily="2" charset="0"/>
              </a:rPr>
              <a:t>Gleanings in Bee Culture</a:t>
            </a:r>
          </a:p>
          <a:p>
            <a:r>
              <a:rPr lang="en-US" sz="1600" dirty="0">
                <a:solidFill>
                  <a:srgbClr val="000000"/>
                </a:solidFill>
                <a:latin typeface="Avenir Book" panose="02000503020000020003" pitchFamily="2" charset="0"/>
              </a:rPr>
              <a:t>Canadian Horticulturist and Beekeeper</a:t>
            </a:r>
          </a:p>
        </p:txBody>
      </p:sp>
    </p:spTree>
    <p:extLst>
      <p:ext uri="{BB962C8B-B14F-4D97-AF65-F5344CB8AC3E}">
        <p14:creationId xmlns:p14="http://schemas.microsoft.com/office/powerpoint/2010/main" val="279608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6280484" y="1028700"/>
            <a:ext cx="10978816" cy="0"/>
          </a:xfrm>
          <a:prstGeom prst="line">
            <a:avLst/>
          </a:prstGeom>
          <a:ln w="9525" cap="flat">
            <a:solidFill>
              <a:srgbClr val="BFBFBF"/>
            </a:solidFill>
            <a:prstDash val="solid"/>
            <a:headEnd type="none" w="sm" len="sm"/>
            <a:tailEnd type="none" w="sm" len="sm"/>
          </a:ln>
        </p:spPr>
      </p:sp>
      <p:sp>
        <p:nvSpPr>
          <p:cNvPr id="3" name="AutoShape 3"/>
          <p:cNvSpPr/>
          <p:nvPr/>
        </p:nvSpPr>
        <p:spPr>
          <a:xfrm>
            <a:off x="6280484" y="2013492"/>
            <a:ext cx="10978816"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3491854" y="3491854"/>
            <a:ext cx="10287000" cy="3303292"/>
          </a:xfrm>
          <a:custGeom>
            <a:avLst/>
            <a:gdLst/>
            <a:ahLst/>
            <a:cxnLst/>
            <a:rect l="l" t="t" r="r" b="b"/>
            <a:pathLst>
              <a:path w="10287000" h="3303292">
                <a:moveTo>
                  <a:pt x="0" y="0"/>
                </a:moveTo>
                <a:lnTo>
                  <a:pt x="10287000" y="0"/>
                </a:lnTo>
                <a:lnTo>
                  <a:pt x="10287000" y="3303292"/>
                </a:lnTo>
                <a:lnTo>
                  <a:pt x="0" y="3303292"/>
                </a:lnTo>
                <a:lnTo>
                  <a:pt x="0" y="0"/>
                </a:lnTo>
                <a:close/>
              </a:path>
            </a:pathLst>
          </a:custGeom>
          <a:blipFill>
            <a:blip r:embed="rId2"/>
            <a:stretch>
              <a:fillRect b="-56097"/>
            </a:stretch>
          </a:blipFill>
        </p:spPr>
      </p:sp>
      <p:sp>
        <p:nvSpPr>
          <p:cNvPr id="6" name="TextBox 6"/>
          <p:cNvSpPr txBox="1"/>
          <p:nvPr/>
        </p:nvSpPr>
        <p:spPr>
          <a:xfrm>
            <a:off x="6096001" y="1330173"/>
            <a:ext cx="11163300" cy="335156"/>
          </a:xfrm>
          <a:prstGeom prst="rect">
            <a:avLst/>
          </a:prstGeom>
        </p:spPr>
        <p:txBody>
          <a:bodyPr wrap="square" lIns="0" tIns="0" rIns="0" bIns="0" rtlCol="0" anchor="t">
            <a:spAutoFit/>
          </a:bodyPr>
          <a:lstStyle/>
          <a:p>
            <a:pPr algn="r">
              <a:lnSpc>
                <a:spcPts val="2800"/>
              </a:lnSpc>
            </a:pPr>
            <a:r>
              <a:rPr lang="en-US" sz="2000" dirty="0">
                <a:solidFill>
                  <a:srgbClr val="000000"/>
                </a:solidFill>
                <a:latin typeface="Avenir Book" panose="02000503020000020003" pitchFamily="2" charset="0"/>
              </a:rPr>
              <a:t>N. A. Nekrasov and I. I. </a:t>
            </a:r>
            <a:r>
              <a:rPr lang="en-US" sz="2000" dirty="0" err="1">
                <a:solidFill>
                  <a:srgbClr val="000000"/>
                </a:solidFill>
                <a:latin typeface="Avenir Book" panose="02000503020000020003" pitchFamily="2" charset="0"/>
              </a:rPr>
              <a:t>Panaev</a:t>
            </a:r>
            <a:r>
              <a:rPr lang="en-US" sz="2000" dirty="0">
                <a:solidFill>
                  <a:srgbClr val="000000"/>
                </a:solidFill>
                <a:latin typeface="Avenir Book" panose="02000503020000020003" pitchFamily="2" charset="0"/>
              </a:rPr>
              <a:t> with the ailing V. G. </a:t>
            </a:r>
            <a:r>
              <a:rPr lang="en-US" sz="2000" dirty="0" err="1">
                <a:solidFill>
                  <a:srgbClr val="000000"/>
                </a:solidFill>
                <a:latin typeface="Avenir Book" panose="02000503020000020003" pitchFamily="2" charset="0"/>
              </a:rPr>
              <a:t>Belinskii</a:t>
            </a:r>
            <a:r>
              <a:rPr lang="en-US" sz="2000" dirty="0">
                <a:solidFill>
                  <a:srgbClr val="000000"/>
                </a:solidFill>
                <a:latin typeface="Avenir Book" panose="02000503020000020003" pitchFamily="2" charset="0"/>
              </a:rPr>
              <a:t>, 1840s (A. Naumov, 1881)</a:t>
            </a:r>
          </a:p>
        </p:txBody>
      </p:sp>
      <p:pic>
        <p:nvPicPr>
          <p:cNvPr id="5" name="Picture 6">
            <a:extLst>
              <a:ext uri="{FF2B5EF4-FFF2-40B4-BE49-F238E27FC236}">
                <a16:creationId xmlns:a16="http://schemas.microsoft.com/office/drawing/2014/main" id="{6F8B6912-B2BD-A89B-CF06-7DE27A202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12646"/>
            <a:ext cx="10181810" cy="64082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5075205-9E0A-D0F3-3FCD-8E001F5DCA6E}"/>
              </a:ext>
            </a:extLst>
          </p:cNvPr>
          <p:cNvSpPr txBox="1"/>
          <p:nvPr/>
        </p:nvSpPr>
        <p:spPr>
          <a:xfrm>
            <a:off x="10744200" y="2289393"/>
            <a:ext cx="6515100" cy="6740307"/>
          </a:xfrm>
          <a:prstGeom prst="rect">
            <a:avLst/>
          </a:prstGeom>
          <a:noFill/>
        </p:spPr>
        <p:txBody>
          <a:bodyPr wrap="square">
            <a:spAutoFit/>
          </a:bodyPr>
          <a:lstStyle/>
          <a:p>
            <a:r>
              <a:rPr lang="en-US" sz="2400" dirty="0">
                <a:latin typeface="Avenir Book" panose="02000503020000020003" pitchFamily="2" charset="0"/>
                <a:ea typeface="Calibri" panose="020F0502020204030204" pitchFamily="34" charset="0"/>
              </a:rPr>
              <a:t>“From this point of view there is nothing more entertaining than Russian philosophy and Russian books on philosophy. No one here has troubled with philosophy as a science; but all our philosophers think that in order to become a philosopher one has only to wish it.</a:t>
            </a:r>
            <a:r>
              <a:rPr lang="en-HU" sz="2400" dirty="0">
                <a:latin typeface="Avenir Book" panose="02000503020000020003" pitchFamily="2" charset="0"/>
              </a:rPr>
              <a:t> </a:t>
            </a:r>
            <a:r>
              <a:rPr lang="en-US" sz="2400" dirty="0">
                <a:latin typeface="Avenir Book" panose="02000503020000020003" pitchFamily="2" charset="0"/>
                <a:ea typeface="Calibri" panose="020F0502020204030204" pitchFamily="34" charset="0"/>
              </a:rPr>
              <a:t>They do not regard it as necessary to study philosophy; it is easier to declare that all German philosophers are lying than to read through even one of them. Our philosophers do not understand that in Russia there is not yet either soil or need for philosophy. Our philosopher is suddenly overcome by the urge to philosophize, and since there are no tariffs for chatter, the outcome of this unexpected attack of philosophizing is a small book in which everything is said, everything explained, everything solved, except for one thing—why and for whom all this nonsense was written…” </a:t>
            </a:r>
            <a:endParaRPr lang="en-HU" sz="2400" dirty="0">
              <a:latin typeface="Avenir Book" panose="02000503020000020003" pitchFamily="2" charset="0"/>
            </a:endParaRPr>
          </a:p>
          <a:p>
            <a:endParaRPr lang="en-HU" sz="2400" dirty="0">
              <a:latin typeface="Avenir Book" panose="02000503020000020003" pitchFamily="2" charset="0"/>
            </a:endParaRPr>
          </a:p>
        </p:txBody>
      </p:sp>
    </p:spTree>
    <p:extLst>
      <p:ext uri="{BB962C8B-B14F-4D97-AF65-F5344CB8AC3E}">
        <p14:creationId xmlns:p14="http://schemas.microsoft.com/office/powerpoint/2010/main" val="766342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6280484" y="1028700"/>
            <a:ext cx="10978816" cy="0"/>
          </a:xfrm>
          <a:prstGeom prst="line">
            <a:avLst/>
          </a:prstGeom>
          <a:ln w="9525" cap="flat">
            <a:solidFill>
              <a:srgbClr val="BFBFBF"/>
            </a:solidFill>
            <a:prstDash val="solid"/>
            <a:headEnd type="none" w="sm" len="sm"/>
            <a:tailEnd type="none" w="sm" len="sm"/>
          </a:ln>
        </p:spPr>
      </p:sp>
      <p:sp>
        <p:nvSpPr>
          <p:cNvPr id="3" name="AutoShape 3"/>
          <p:cNvSpPr/>
          <p:nvPr/>
        </p:nvSpPr>
        <p:spPr>
          <a:xfrm>
            <a:off x="6280484" y="2013492"/>
            <a:ext cx="10978816"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3491854" y="3491854"/>
            <a:ext cx="10287000" cy="3303292"/>
          </a:xfrm>
          <a:custGeom>
            <a:avLst/>
            <a:gdLst/>
            <a:ahLst/>
            <a:cxnLst/>
            <a:rect l="l" t="t" r="r" b="b"/>
            <a:pathLst>
              <a:path w="10287000" h="3303292">
                <a:moveTo>
                  <a:pt x="0" y="0"/>
                </a:moveTo>
                <a:lnTo>
                  <a:pt x="10287000" y="0"/>
                </a:lnTo>
                <a:lnTo>
                  <a:pt x="10287000" y="3303292"/>
                </a:lnTo>
                <a:lnTo>
                  <a:pt x="0" y="3303292"/>
                </a:lnTo>
                <a:lnTo>
                  <a:pt x="0" y="0"/>
                </a:lnTo>
                <a:close/>
              </a:path>
            </a:pathLst>
          </a:custGeom>
          <a:blipFill>
            <a:blip r:embed="rId2"/>
            <a:stretch>
              <a:fillRect b="-56097"/>
            </a:stretch>
          </a:blipFill>
        </p:spPr>
      </p:sp>
      <p:sp>
        <p:nvSpPr>
          <p:cNvPr id="6" name="TextBox 6"/>
          <p:cNvSpPr txBox="1"/>
          <p:nvPr/>
        </p:nvSpPr>
        <p:spPr>
          <a:xfrm>
            <a:off x="13475377" y="1330173"/>
            <a:ext cx="3783923" cy="349250"/>
          </a:xfrm>
          <a:prstGeom prst="rect">
            <a:avLst/>
          </a:prstGeom>
        </p:spPr>
        <p:txBody>
          <a:bodyPr lIns="0" tIns="0" rIns="0" bIns="0" rtlCol="0" anchor="t">
            <a:spAutoFit/>
          </a:bodyPr>
          <a:lstStyle/>
          <a:p>
            <a:pPr algn="r">
              <a:lnSpc>
                <a:spcPts val="2800"/>
              </a:lnSpc>
            </a:pPr>
            <a:r>
              <a:rPr lang="en-US" sz="2000" dirty="0">
                <a:solidFill>
                  <a:srgbClr val="000000"/>
                </a:solidFill>
                <a:latin typeface="Avenir Book" panose="02000503020000020003" pitchFamily="2" charset="0"/>
              </a:rPr>
              <a:t>Turgenev</a:t>
            </a:r>
          </a:p>
        </p:txBody>
      </p:sp>
      <p:sp>
        <p:nvSpPr>
          <p:cNvPr id="7" name="TextBox 7"/>
          <p:cNvSpPr txBox="1"/>
          <p:nvPr/>
        </p:nvSpPr>
        <p:spPr>
          <a:xfrm>
            <a:off x="6280484" y="1330173"/>
            <a:ext cx="8045116" cy="344774"/>
          </a:xfrm>
          <a:prstGeom prst="rect">
            <a:avLst/>
          </a:prstGeom>
        </p:spPr>
        <p:txBody>
          <a:bodyPr wrap="square" lIns="0" tIns="0" rIns="0" bIns="0" rtlCol="0" anchor="t">
            <a:spAutoFit/>
          </a:bodyPr>
          <a:lstStyle/>
          <a:p>
            <a:pPr>
              <a:lnSpc>
                <a:spcPts val="2800"/>
              </a:lnSpc>
            </a:pPr>
            <a:r>
              <a:rPr lang="en-US" sz="2000" dirty="0" err="1">
                <a:solidFill>
                  <a:srgbClr val="000000"/>
                </a:solidFill>
                <a:latin typeface="Avenir Book" panose="02000503020000020003" pitchFamily="2" charset="0"/>
              </a:rPr>
              <a:t>Dobroliubov</a:t>
            </a:r>
            <a:r>
              <a:rPr lang="en-US" sz="2000" dirty="0">
                <a:solidFill>
                  <a:srgbClr val="000000"/>
                </a:solidFill>
                <a:latin typeface="Avenir Book" panose="02000503020000020003" pitchFamily="2" charset="0"/>
              </a:rPr>
              <a:t>				</a:t>
            </a:r>
            <a:r>
              <a:rPr lang="en-US" sz="2000" dirty="0" err="1">
                <a:solidFill>
                  <a:srgbClr val="000000"/>
                </a:solidFill>
                <a:latin typeface="Avenir Book" panose="02000503020000020003" pitchFamily="2" charset="0"/>
              </a:rPr>
              <a:t>Chernyshevskii</a:t>
            </a:r>
            <a:endParaRPr lang="en-US" sz="2000" dirty="0">
              <a:solidFill>
                <a:srgbClr val="000000"/>
              </a:solidFill>
              <a:latin typeface="Avenir Book" panose="02000503020000020003" pitchFamily="2" charset="0"/>
            </a:endParaRPr>
          </a:p>
        </p:txBody>
      </p:sp>
      <p:pic>
        <p:nvPicPr>
          <p:cNvPr id="8" name="Picture 7">
            <a:extLst>
              <a:ext uri="{FF2B5EF4-FFF2-40B4-BE49-F238E27FC236}">
                <a16:creationId xmlns:a16="http://schemas.microsoft.com/office/drawing/2014/main" id="{82C1036E-CD08-F827-E7AA-D2A0F3941403}"/>
              </a:ext>
            </a:extLst>
          </p:cNvPr>
          <p:cNvPicPr>
            <a:picLocks noChangeAspect="1"/>
          </p:cNvPicPr>
          <p:nvPr/>
        </p:nvPicPr>
        <p:blipFill>
          <a:blip r:embed="rId3"/>
          <a:stretch>
            <a:fillRect/>
          </a:stretch>
        </p:blipFill>
        <p:spPr>
          <a:xfrm>
            <a:off x="13510119" y="3052068"/>
            <a:ext cx="3749181" cy="5203393"/>
          </a:xfrm>
          <a:prstGeom prst="rect">
            <a:avLst/>
          </a:prstGeom>
        </p:spPr>
      </p:pic>
      <p:pic>
        <p:nvPicPr>
          <p:cNvPr id="9" name="Picture 8">
            <a:extLst>
              <a:ext uri="{FF2B5EF4-FFF2-40B4-BE49-F238E27FC236}">
                <a16:creationId xmlns:a16="http://schemas.microsoft.com/office/drawing/2014/main" id="{DD4F9DBA-487D-04F1-5334-A7C1D7A5C733}"/>
              </a:ext>
            </a:extLst>
          </p:cNvPr>
          <p:cNvPicPr>
            <a:picLocks noChangeAspect="1"/>
          </p:cNvPicPr>
          <p:nvPr/>
        </p:nvPicPr>
        <p:blipFill>
          <a:blip r:embed="rId4"/>
          <a:stretch>
            <a:fillRect/>
          </a:stretch>
        </p:blipFill>
        <p:spPr>
          <a:xfrm>
            <a:off x="9392654" y="3052067"/>
            <a:ext cx="3354205" cy="5203393"/>
          </a:xfrm>
          <a:prstGeom prst="rect">
            <a:avLst/>
          </a:prstGeom>
        </p:spPr>
      </p:pic>
      <p:pic>
        <p:nvPicPr>
          <p:cNvPr id="10" name="Picture 9">
            <a:extLst>
              <a:ext uri="{FF2B5EF4-FFF2-40B4-BE49-F238E27FC236}">
                <a16:creationId xmlns:a16="http://schemas.microsoft.com/office/drawing/2014/main" id="{B3B5CA1D-8CAE-77CF-40DB-42B08D537CB5}"/>
              </a:ext>
            </a:extLst>
          </p:cNvPr>
          <p:cNvPicPr>
            <a:picLocks noChangeAspect="1"/>
          </p:cNvPicPr>
          <p:nvPr/>
        </p:nvPicPr>
        <p:blipFill>
          <a:blip r:embed="rId5"/>
          <a:stretch>
            <a:fillRect/>
          </a:stretch>
        </p:blipFill>
        <p:spPr>
          <a:xfrm>
            <a:off x="3984671" y="3052066"/>
            <a:ext cx="4591625" cy="5203393"/>
          </a:xfrm>
          <a:prstGeom prst="rect">
            <a:avLst/>
          </a:prstGeom>
        </p:spPr>
      </p:pic>
    </p:spTree>
    <p:extLst>
      <p:ext uri="{BB962C8B-B14F-4D97-AF65-F5344CB8AC3E}">
        <p14:creationId xmlns:p14="http://schemas.microsoft.com/office/powerpoint/2010/main" val="3975698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2" name="AutoShape 2"/>
          <p:cNvSpPr/>
          <p:nvPr/>
        </p:nvSpPr>
        <p:spPr>
          <a:xfrm flipV="1">
            <a:off x="1514296" y="7930501"/>
            <a:ext cx="7248704" cy="32399"/>
          </a:xfrm>
          <a:prstGeom prst="line">
            <a:avLst/>
          </a:prstGeom>
          <a:ln w="9525" cap="flat">
            <a:solidFill>
              <a:srgbClr val="BFBFBF"/>
            </a:solidFill>
            <a:prstDash val="solid"/>
            <a:headEnd type="none" w="sm" len="sm"/>
            <a:tailEnd type="none" w="sm" len="sm"/>
          </a:ln>
        </p:spPr>
      </p:sp>
      <p:sp>
        <p:nvSpPr>
          <p:cNvPr id="3" name="Freeform 3"/>
          <p:cNvSpPr/>
          <p:nvPr/>
        </p:nvSpPr>
        <p:spPr>
          <a:xfrm rot="5400000">
            <a:off x="11426673" y="3425673"/>
            <a:ext cx="10287000" cy="3435654"/>
          </a:xfrm>
          <a:custGeom>
            <a:avLst/>
            <a:gdLst/>
            <a:ahLst/>
            <a:cxnLst/>
            <a:rect l="l" t="t" r="r" b="b"/>
            <a:pathLst>
              <a:path w="10287000" h="3435654">
                <a:moveTo>
                  <a:pt x="0" y="0"/>
                </a:moveTo>
                <a:lnTo>
                  <a:pt x="10287000" y="0"/>
                </a:lnTo>
                <a:lnTo>
                  <a:pt x="10287000" y="3435654"/>
                </a:lnTo>
                <a:lnTo>
                  <a:pt x="0" y="3435654"/>
                </a:lnTo>
                <a:lnTo>
                  <a:pt x="0" y="0"/>
                </a:lnTo>
                <a:close/>
              </a:path>
            </a:pathLst>
          </a:custGeom>
          <a:blipFill>
            <a:blip r:embed="rId2"/>
            <a:stretch>
              <a:fillRect b="-50083"/>
            </a:stretch>
          </a:blipFill>
        </p:spPr>
      </p:sp>
      <p:sp>
        <p:nvSpPr>
          <p:cNvPr id="4" name="TextBox 4"/>
          <p:cNvSpPr txBox="1"/>
          <p:nvPr/>
        </p:nvSpPr>
        <p:spPr>
          <a:xfrm>
            <a:off x="1514296" y="1269777"/>
            <a:ext cx="8925104" cy="4001095"/>
          </a:xfrm>
          <a:prstGeom prst="rect">
            <a:avLst/>
          </a:prstGeom>
        </p:spPr>
        <p:txBody>
          <a:bodyPr wrap="square" lIns="0" tIns="0" rIns="0" bIns="0" rtlCol="0" anchor="t">
            <a:spAutoFit/>
          </a:bodyPr>
          <a:lstStyle/>
          <a:p>
            <a:r>
              <a:rPr lang="en-US" sz="3200" dirty="0">
                <a:solidFill>
                  <a:srgbClr val="F6F6F6"/>
                </a:solidFill>
                <a:latin typeface="Avenir Book" panose="02000503020000020003" pitchFamily="2" charset="0"/>
              </a:rPr>
              <a:t>The scientific hobby of an organic chemist</a:t>
            </a:r>
          </a:p>
          <a:p>
            <a:endParaRPr lang="en-US" sz="3200" dirty="0">
              <a:solidFill>
                <a:srgbClr val="F6F6F6"/>
              </a:solidFill>
              <a:latin typeface="Avenir Book" panose="02000503020000020003" pitchFamily="2" charset="0"/>
            </a:endParaRPr>
          </a:p>
          <a:p>
            <a:r>
              <a:rPr lang="en-US" sz="2800" dirty="0">
                <a:solidFill>
                  <a:srgbClr val="F6F6F6"/>
                </a:solidFill>
                <a:latin typeface="Avenir Book" panose="02000503020000020003" pitchFamily="2" charset="0"/>
              </a:rPr>
              <a:t>“Bee science is not a very tricky business, you just need a firm knowledge how a bee lives, how it reproduces and manages in the hive, and to work with a savvy mind so that you can apply your knowledge to business when needed. And after all, the peasant won’t have a problem with this: ’Just because the tunic is threadbare doesn’t mean somebody has eaten his mind’.” </a:t>
            </a:r>
          </a:p>
        </p:txBody>
      </p:sp>
      <p:sp>
        <p:nvSpPr>
          <p:cNvPr id="5" name="TextBox 5"/>
          <p:cNvSpPr txBox="1"/>
          <p:nvPr/>
        </p:nvSpPr>
        <p:spPr>
          <a:xfrm>
            <a:off x="1514296" y="8408720"/>
            <a:ext cx="7248704" cy="442301"/>
          </a:xfrm>
          <a:prstGeom prst="rect">
            <a:avLst/>
          </a:prstGeom>
        </p:spPr>
        <p:txBody>
          <a:bodyPr wrap="square" lIns="0" tIns="0" rIns="0" bIns="0" rtlCol="0" anchor="t">
            <a:spAutoFit/>
          </a:bodyPr>
          <a:lstStyle/>
          <a:p>
            <a:pPr>
              <a:lnSpc>
                <a:spcPts val="3500"/>
              </a:lnSpc>
            </a:pPr>
            <a:r>
              <a:rPr lang="en-US" sz="2800" dirty="0">
                <a:solidFill>
                  <a:srgbClr val="F6F6F6"/>
                </a:solidFill>
                <a:latin typeface="Avenir Book" panose="02000503020000020003" pitchFamily="2" charset="0"/>
              </a:rPr>
              <a:t>St Petersburg, 1871</a:t>
            </a:r>
          </a:p>
        </p:txBody>
      </p:sp>
      <p:sp>
        <p:nvSpPr>
          <p:cNvPr id="6" name="TextBox 6"/>
          <p:cNvSpPr txBox="1"/>
          <p:nvPr/>
        </p:nvSpPr>
        <p:spPr>
          <a:xfrm>
            <a:off x="1514295" y="6134100"/>
            <a:ext cx="8620305" cy="1339982"/>
          </a:xfrm>
          <a:prstGeom prst="rect">
            <a:avLst/>
          </a:prstGeom>
        </p:spPr>
        <p:txBody>
          <a:bodyPr wrap="square" lIns="0" tIns="0" rIns="0" bIns="0" rtlCol="0" anchor="t">
            <a:spAutoFit/>
          </a:bodyPr>
          <a:lstStyle/>
          <a:p>
            <a:pPr>
              <a:lnSpc>
                <a:spcPts val="3500"/>
              </a:lnSpc>
            </a:pPr>
            <a:r>
              <a:rPr lang="en-US" sz="2800" dirty="0">
                <a:solidFill>
                  <a:srgbClr val="F6F6F6"/>
                </a:solidFill>
                <a:latin typeface="Avenir Book" panose="02000503020000020003" pitchFamily="2" charset="0"/>
              </a:rPr>
              <a:t>Aleksandr </a:t>
            </a:r>
            <a:r>
              <a:rPr lang="en-US" sz="2800" dirty="0" err="1">
                <a:solidFill>
                  <a:srgbClr val="F6F6F6"/>
                </a:solidFill>
                <a:latin typeface="Avenir Book" panose="02000503020000020003" pitchFamily="2" charset="0"/>
              </a:rPr>
              <a:t>Butlerov</a:t>
            </a:r>
            <a:r>
              <a:rPr lang="en-US" sz="2800" dirty="0">
                <a:solidFill>
                  <a:srgbClr val="F6F6F6"/>
                </a:solidFill>
                <a:latin typeface="Avenir Book" panose="02000503020000020003" pitchFamily="2" charset="0"/>
              </a:rPr>
              <a:t>, </a:t>
            </a:r>
            <a:r>
              <a:rPr lang="en-US" sz="2800" i="1" dirty="0">
                <a:solidFill>
                  <a:srgbClr val="F6F6F6"/>
                </a:solidFill>
                <a:latin typeface="Avenir Book" panose="02000503020000020003" pitchFamily="2" charset="0"/>
              </a:rPr>
              <a:t>The Bee, its Life and the Chief Rules of Intelligent Beekeeping.</a:t>
            </a:r>
          </a:p>
          <a:p>
            <a:pPr>
              <a:lnSpc>
                <a:spcPts val="3500"/>
              </a:lnSpc>
            </a:pPr>
            <a:r>
              <a:rPr lang="en-US" sz="2800" i="1" dirty="0">
                <a:solidFill>
                  <a:srgbClr val="F6F6F6"/>
                </a:solidFill>
                <a:latin typeface="Avenir Book" panose="02000503020000020003" pitchFamily="2" charset="0"/>
              </a:rPr>
              <a:t>A Brief Guide for Beekeepers, primarily for Peasants</a:t>
            </a:r>
          </a:p>
        </p:txBody>
      </p:sp>
      <p:pic>
        <p:nvPicPr>
          <p:cNvPr id="7" name="Picture 6">
            <a:extLst>
              <a:ext uri="{FF2B5EF4-FFF2-40B4-BE49-F238E27FC236}">
                <a16:creationId xmlns:a16="http://schemas.microsoft.com/office/drawing/2014/main" id="{5ADB7A04-6844-F0D0-7939-9CB91F47947C}"/>
              </a:ext>
            </a:extLst>
          </p:cNvPr>
          <p:cNvPicPr>
            <a:picLocks noChangeAspect="1"/>
          </p:cNvPicPr>
          <p:nvPr/>
        </p:nvPicPr>
        <p:blipFill>
          <a:blip r:embed="rId3"/>
          <a:stretch>
            <a:fillRect/>
          </a:stretch>
        </p:blipFill>
        <p:spPr>
          <a:xfrm>
            <a:off x="11049000" y="266700"/>
            <a:ext cx="7016201" cy="9725582"/>
          </a:xfrm>
          <a:prstGeom prst="rect">
            <a:avLst/>
          </a:prstGeom>
        </p:spPr>
      </p:pic>
    </p:spTree>
    <p:extLst>
      <p:ext uri="{BB962C8B-B14F-4D97-AF65-F5344CB8AC3E}">
        <p14:creationId xmlns:p14="http://schemas.microsoft.com/office/powerpoint/2010/main" val="2053175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6280484" y="1028700"/>
            <a:ext cx="10978816" cy="0"/>
          </a:xfrm>
          <a:prstGeom prst="line">
            <a:avLst/>
          </a:prstGeom>
          <a:ln w="9525" cap="flat">
            <a:solidFill>
              <a:srgbClr val="BFBFBF"/>
            </a:solidFill>
            <a:prstDash val="solid"/>
            <a:headEnd type="none" w="sm" len="sm"/>
            <a:tailEnd type="none" w="sm" len="sm"/>
          </a:ln>
        </p:spPr>
      </p:sp>
      <p:sp>
        <p:nvSpPr>
          <p:cNvPr id="3" name="AutoShape 3"/>
          <p:cNvSpPr/>
          <p:nvPr/>
        </p:nvSpPr>
        <p:spPr>
          <a:xfrm>
            <a:off x="6280484" y="2013492"/>
            <a:ext cx="10978816"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3491854" y="3491854"/>
            <a:ext cx="10287000" cy="3303292"/>
          </a:xfrm>
          <a:custGeom>
            <a:avLst/>
            <a:gdLst/>
            <a:ahLst/>
            <a:cxnLst/>
            <a:rect l="l" t="t" r="r" b="b"/>
            <a:pathLst>
              <a:path w="10287000" h="3303292">
                <a:moveTo>
                  <a:pt x="0" y="0"/>
                </a:moveTo>
                <a:lnTo>
                  <a:pt x="10287000" y="0"/>
                </a:lnTo>
                <a:lnTo>
                  <a:pt x="10287000" y="3303292"/>
                </a:lnTo>
                <a:lnTo>
                  <a:pt x="0" y="3303292"/>
                </a:lnTo>
                <a:lnTo>
                  <a:pt x="0" y="0"/>
                </a:lnTo>
                <a:close/>
              </a:path>
            </a:pathLst>
          </a:custGeom>
          <a:blipFill>
            <a:blip r:embed="rId2"/>
            <a:stretch>
              <a:fillRect b="-56097"/>
            </a:stretch>
          </a:blipFill>
        </p:spPr>
      </p:sp>
      <p:sp>
        <p:nvSpPr>
          <p:cNvPr id="5" name="TextBox 5"/>
          <p:cNvSpPr txBox="1"/>
          <p:nvPr/>
        </p:nvSpPr>
        <p:spPr>
          <a:xfrm>
            <a:off x="6280484" y="2781300"/>
            <a:ext cx="10978816" cy="6647974"/>
          </a:xfrm>
          <a:prstGeom prst="rect">
            <a:avLst/>
          </a:prstGeom>
        </p:spPr>
        <p:txBody>
          <a:bodyPr lIns="0" tIns="0" rIns="0" bIns="0" rtlCol="0" anchor="t">
            <a:spAutoFit/>
          </a:bodyPr>
          <a:lstStyle/>
          <a:p>
            <a:r>
              <a:rPr lang="en-US" sz="2400" dirty="0">
                <a:solidFill>
                  <a:srgbClr val="000000"/>
                </a:solidFill>
                <a:latin typeface="Avenir Book" panose="02000503020000020003" pitchFamily="2" charset="0"/>
              </a:rPr>
              <a:t>“It is not without foundation that people complain about the decline of ideals, about the predominance of crude materialism, but it is completely unfounded that they blame positive knowledge for this. It teaches one to strictly distinguish fact from conclusion; it indicates only what exists, limiting itself to the field of observation and experience; it does not at all talk about the non-existence or impossibility of existence of anything. It is not the fault of positive knowledge if some of its overzealous and insufficiently rigorous adepts take things too far. The best sure cure for their delusions may be the same positive knowledge: any denial falls before reality and common sense, provided the deluded person is truly a man of knowledge, and not a fanatic inaccessible to the discourse of facts. That fanaticism is not uncommon in denial is beyond any doubt. The facts, we think, are beginning to speak louder and louder against denial. Now it is the turn of materialism: it must, bowing before reality, sacrifice its ideal, if the desire to reduce everything that exists, without exception, to something that people can see, feel, smell, measure, weigh, and lock in a jar can be called an “ideal.” Observing impartially, from the outside, you clearly notice how, little by little, step by step, scientific facts accumulate, lowering the pedestal on which matter has been elevated, and the predominant importance of force comes forward.” </a:t>
            </a:r>
          </a:p>
        </p:txBody>
      </p:sp>
      <p:sp>
        <p:nvSpPr>
          <p:cNvPr id="6" name="TextBox 6"/>
          <p:cNvSpPr txBox="1"/>
          <p:nvPr/>
        </p:nvSpPr>
        <p:spPr>
          <a:xfrm>
            <a:off x="10744201" y="1330173"/>
            <a:ext cx="6515100" cy="344774"/>
          </a:xfrm>
          <a:prstGeom prst="rect">
            <a:avLst/>
          </a:prstGeom>
        </p:spPr>
        <p:txBody>
          <a:bodyPr wrap="square" lIns="0" tIns="0" rIns="0" bIns="0" rtlCol="0" anchor="t">
            <a:spAutoFit/>
          </a:bodyPr>
          <a:lstStyle/>
          <a:p>
            <a:pPr algn="r">
              <a:lnSpc>
                <a:spcPts val="2800"/>
              </a:lnSpc>
            </a:pPr>
            <a:r>
              <a:rPr lang="en-US" sz="2000" dirty="0">
                <a:solidFill>
                  <a:srgbClr val="000000"/>
                </a:solidFill>
                <a:latin typeface="Avenir Book" panose="02000503020000020003" pitchFamily="2" charset="0"/>
              </a:rPr>
              <a:t>Aleksandr </a:t>
            </a:r>
            <a:r>
              <a:rPr lang="en-US" sz="2000" dirty="0" err="1">
                <a:solidFill>
                  <a:srgbClr val="000000"/>
                </a:solidFill>
                <a:latin typeface="Avenir Book" panose="02000503020000020003" pitchFamily="2" charset="0"/>
              </a:rPr>
              <a:t>Butlerov’s</a:t>
            </a:r>
            <a:r>
              <a:rPr lang="en-US" sz="2000" dirty="0">
                <a:solidFill>
                  <a:srgbClr val="000000"/>
                </a:solidFill>
                <a:latin typeface="Avenir Book" panose="02000503020000020003" pitchFamily="2" charset="0"/>
              </a:rPr>
              <a:t> version of materialism (1884)</a:t>
            </a:r>
          </a:p>
        </p:txBody>
      </p:sp>
      <p:pic>
        <p:nvPicPr>
          <p:cNvPr id="1026" name="Picture 2">
            <a:extLst>
              <a:ext uri="{FF2B5EF4-FFF2-40B4-BE49-F238E27FC236}">
                <a16:creationId xmlns:a16="http://schemas.microsoft.com/office/drawing/2014/main" id="{67A93194-B4AD-47C8-87A7-96F917B92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46" y="1982319"/>
            <a:ext cx="4698354" cy="74532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3067</TotalTime>
  <Words>1454</Words>
  <Application>Microsoft Macintosh PowerPoint</Application>
  <PresentationFormat>Custom</PresentationFormat>
  <Paragraphs>132</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Libre Franklin Thin</vt:lpstr>
      <vt:lpstr>Arial</vt:lpstr>
      <vt:lpstr>Avenir Book</vt:lpstr>
      <vt:lpstr>Calibri</vt:lpstr>
      <vt:lpstr>Avenir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Simple and Basic Science Course Syllabus Education Presentation</dc:title>
  <cp:lastModifiedBy>Karl Hall</cp:lastModifiedBy>
  <cp:revision>12</cp:revision>
  <dcterms:created xsi:type="dcterms:W3CDTF">2006-08-16T00:00:00Z</dcterms:created>
  <dcterms:modified xsi:type="dcterms:W3CDTF">2023-11-02T18:04:25Z</dcterms:modified>
  <dc:identifier>DAFmYBTdu18</dc:identifier>
</cp:coreProperties>
</file>