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302" r:id="rId3"/>
    <p:sldId id="303" r:id="rId4"/>
    <p:sldId id="274" r:id="rId5"/>
    <p:sldId id="282" r:id="rId6"/>
    <p:sldId id="308" r:id="rId7"/>
    <p:sldId id="267" r:id="rId8"/>
    <p:sldId id="268" r:id="rId9"/>
    <p:sldId id="258" r:id="rId10"/>
    <p:sldId id="293" r:id="rId11"/>
    <p:sldId id="285" r:id="rId12"/>
    <p:sldId id="291" r:id="rId13"/>
    <p:sldId id="313" r:id="rId14"/>
    <p:sldId id="306" r:id="rId15"/>
    <p:sldId id="312" r:id="rId16"/>
    <p:sldId id="311" r:id="rId17"/>
    <p:sldId id="259" r:id="rId18"/>
  </p:sldIdLst>
  <p:sldSz cx="18288000" cy="10287000"/>
  <p:notesSz cx="6794500" cy="9906000"/>
  <p:embeddedFontLst>
    <p:embeddedFont>
      <p:font typeface="Avenir Book" panose="02000503020000020003" pitchFamily="2" charset="0"/>
      <p:regular r:id="rId20"/>
      <p:italic r:id="rId21"/>
    </p:embeddedFont>
    <p:embeddedFont>
      <p:font typeface="Avenir Heavy" panose="02000503020000020003" pitchFamily="2" charset="0"/>
      <p:bold r:id="rId22"/>
      <p:italic r:id="rId23"/>
      <p:boldItalic r:id="rId24"/>
    </p:embeddedFont>
    <p:embeddedFont>
      <p:font typeface="Calibri" panose="020F0502020204030204" pitchFamily="34" charset="0"/>
      <p:regular r:id="rId25"/>
      <p:bold r:id="rId26"/>
      <p:italic r:id="rId27"/>
      <p:boldItalic r:id="rId28"/>
    </p:embeddedFont>
    <p:embeddedFont>
      <p:font typeface="Libre Franklin Thin" pitchFamily="2" charset="77"/>
      <p:regular r:id="rId29"/>
      <p:italic r:id="rId30"/>
    </p:embeddedFont>
    <p:embeddedFont>
      <p:font typeface="Open Sans" panose="020B0606030504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4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4" autoAdjust="0"/>
    <p:restoredTop sz="94558" autoAdjust="0"/>
  </p:normalViewPr>
  <p:slideViewPr>
    <p:cSldViewPr>
      <p:cViewPr varScale="1">
        <p:scale>
          <a:sx n="80" d="100"/>
          <a:sy n="80" d="100"/>
        </p:scale>
        <p:origin x="60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9B0E9E89-0615-294A-A4FC-0C4B5C706FE2}" type="datetimeFigureOut">
              <a:rPr lang="en-US" smtClean="0"/>
              <a:t>10/16/23</a:t>
            </a:fld>
            <a:endParaRPr lang="en-US"/>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BE28D337-4033-2945-978E-67F8A223E29D}" type="slidenum">
              <a:rPr lang="en-US" smtClean="0"/>
              <a:t>‹#›</a:t>
            </a:fld>
            <a:endParaRPr lang="en-US"/>
          </a:p>
        </p:txBody>
      </p:sp>
    </p:spTree>
    <p:extLst>
      <p:ext uri="{BB962C8B-B14F-4D97-AF65-F5344CB8AC3E}">
        <p14:creationId xmlns:p14="http://schemas.microsoft.com/office/powerpoint/2010/main" val="116927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
        <p:nvSpPr>
          <p:cNvPr id="4" name="Slide Number Placeholder 3"/>
          <p:cNvSpPr>
            <a:spLocks noGrp="1"/>
          </p:cNvSpPr>
          <p:nvPr>
            <p:ph type="sldNum" sz="quarter" idx="5"/>
          </p:nvPr>
        </p:nvSpPr>
        <p:spPr/>
        <p:txBody>
          <a:bodyPr/>
          <a:lstStyle/>
          <a:p>
            <a:fld id="{BE28D337-4033-2945-978E-67F8A223E29D}" type="slidenum">
              <a:rPr lang="en-US" smtClean="0"/>
              <a:t>10</a:t>
            </a:fld>
            <a:endParaRPr lang="en-US"/>
          </a:p>
        </p:txBody>
      </p:sp>
    </p:spTree>
    <p:extLst>
      <p:ext uri="{BB962C8B-B14F-4D97-AF65-F5344CB8AC3E}">
        <p14:creationId xmlns:p14="http://schemas.microsoft.com/office/powerpoint/2010/main" val="376148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80EA2-C0A5-5245-9870-4119313C48A7}" type="slidenum">
              <a:rPr kumimoji="0" lang="en-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03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AutoShape 2"/>
          <p:cNvSpPr/>
          <p:nvPr/>
        </p:nvSpPr>
        <p:spPr>
          <a:xfrm>
            <a:off x="1514296" y="7962900"/>
            <a:ext cx="4446467" cy="0"/>
          </a:xfrm>
          <a:prstGeom prst="line">
            <a:avLst/>
          </a:prstGeom>
          <a:ln w="9525" cap="flat">
            <a:solidFill>
              <a:srgbClr val="BFBFBF"/>
            </a:solidFill>
            <a:prstDash val="solid"/>
            <a:headEnd type="none" w="sm" len="sm"/>
            <a:tailEnd type="none" w="sm" len="sm"/>
          </a:ln>
        </p:spPr>
      </p:sp>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2"/>
            <a:stretch>
              <a:fillRect b="-50083"/>
            </a:stretch>
          </a:blipFill>
        </p:spPr>
      </p:sp>
      <p:sp>
        <p:nvSpPr>
          <p:cNvPr id="4" name="TextBox 4"/>
          <p:cNvSpPr txBox="1"/>
          <p:nvPr/>
        </p:nvSpPr>
        <p:spPr>
          <a:xfrm>
            <a:off x="1514296" y="1269777"/>
            <a:ext cx="8163104" cy="3822072"/>
          </a:xfrm>
          <a:prstGeom prst="rect">
            <a:avLst/>
          </a:prstGeom>
        </p:spPr>
        <p:txBody>
          <a:bodyPr wrap="square" lIns="0" tIns="0" rIns="0" bIns="0" rtlCol="0" anchor="t">
            <a:spAutoFit/>
          </a:bodyPr>
          <a:lstStyle/>
          <a:p>
            <a:pPr>
              <a:lnSpc>
                <a:spcPct val="150000"/>
              </a:lnSpc>
            </a:pPr>
            <a:r>
              <a:rPr lang="en-US" sz="2800" dirty="0">
                <a:solidFill>
                  <a:srgbClr val="F6F6F6"/>
                </a:solidFill>
                <a:latin typeface="Avenir Book" panose="02000503020000020003" pitchFamily="2" charset="0"/>
              </a:rPr>
              <a:t>Optimistic </a:t>
            </a:r>
            <a:r>
              <a:rPr lang="en-US" sz="2800" dirty="0" err="1">
                <a:solidFill>
                  <a:srgbClr val="F6F6F6"/>
                </a:solidFill>
                <a:latin typeface="Avenir Book" panose="02000503020000020003" pitchFamily="2" charset="0"/>
              </a:rPr>
              <a:t>Hobbesianism</a:t>
            </a:r>
            <a:r>
              <a:rPr lang="en-US" sz="2800" dirty="0">
                <a:solidFill>
                  <a:srgbClr val="F6F6F6"/>
                </a:solidFill>
                <a:latin typeface="Avenir Book" panose="02000503020000020003" pitchFamily="2" charset="0"/>
              </a:rPr>
              <a:t>:</a:t>
            </a:r>
          </a:p>
          <a:p>
            <a:pPr>
              <a:lnSpc>
                <a:spcPct val="150000"/>
              </a:lnSpc>
            </a:pPr>
            <a:endParaRPr lang="en-US" sz="2800" dirty="0">
              <a:solidFill>
                <a:srgbClr val="F6F6F6"/>
              </a:solidFill>
              <a:latin typeface="Avenir Book" panose="02000503020000020003" pitchFamily="2" charset="0"/>
            </a:endParaRPr>
          </a:p>
          <a:p>
            <a:pPr>
              <a:lnSpc>
                <a:spcPct val="150000"/>
              </a:lnSpc>
            </a:pPr>
            <a:r>
              <a:rPr lang="en-US" sz="2800" dirty="0">
                <a:solidFill>
                  <a:srgbClr val="F6F6F6"/>
                </a:solidFill>
                <a:latin typeface="Avenir Book" panose="02000503020000020003" pitchFamily="2" charset="0"/>
              </a:rPr>
              <a:t>The Dutch Republic as a contract imposed to avoid conflict, yet men (sic!) in their natural state are able to calculate from self-interest to achieve the best collective institutions</a:t>
            </a:r>
          </a:p>
        </p:txBody>
      </p:sp>
      <p:sp>
        <p:nvSpPr>
          <p:cNvPr id="5" name="TextBox 5"/>
          <p:cNvSpPr txBox="1"/>
          <p:nvPr/>
        </p:nvSpPr>
        <p:spPr>
          <a:xfrm>
            <a:off x="1514296" y="8408720"/>
            <a:ext cx="5402793" cy="442301"/>
          </a:xfrm>
          <a:prstGeom prst="rect">
            <a:avLst/>
          </a:prstGeom>
        </p:spPr>
        <p:txBody>
          <a:bodyPr lIns="0" tIns="0" rIns="0" bIns="0" rtlCol="0" anchor="t">
            <a:spAutoFit/>
          </a:bodyPr>
          <a:lstStyle/>
          <a:p>
            <a:pPr>
              <a:lnSpc>
                <a:spcPts val="3500"/>
              </a:lnSpc>
            </a:pPr>
            <a:r>
              <a:rPr lang="en-US" sz="2400" dirty="0">
                <a:solidFill>
                  <a:srgbClr val="F6F6F6"/>
                </a:solidFill>
                <a:latin typeface="Avenir Book" panose="02000503020000020003" pitchFamily="2" charset="0"/>
              </a:rPr>
              <a:t>Amsterdam, 1662</a:t>
            </a:r>
          </a:p>
        </p:txBody>
      </p:sp>
      <p:sp>
        <p:nvSpPr>
          <p:cNvPr id="6" name="TextBox 6"/>
          <p:cNvSpPr txBox="1"/>
          <p:nvPr/>
        </p:nvSpPr>
        <p:spPr>
          <a:xfrm>
            <a:off x="1514296" y="6134100"/>
            <a:ext cx="5402793" cy="1339982"/>
          </a:xfrm>
          <a:prstGeom prst="rect">
            <a:avLst/>
          </a:prstGeom>
        </p:spPr>
        <p:txBody>
          <a:bodyPr lIns="0" tIns="0" rIns="0" bIns="0" rtlCol="0" anchor="t">
            <a:spAutoFit/>
          </a:bodyPr>
          <a:lstStyle/>
          <a:p>
            <a:pPr>
              <a:lnSpc>
                <a:spcPts val="3500"/>
              </a:lnSpc>
            </a:pPr>
            <a:r>
              <a:rPr lang="en-US" sz="2400" dirty="0">
                <a:solidFill>
                  <a:srgbClr val="F6F6F6"/>
                </a:solidFill>
                <a:latin typeface="Avenir Book" panose="02000503020000020003" pitchFamily="2" charset="0"/>
              </a:rPr>
              <a:t>Johan de la Court </a:t>
            </a:r>
            <a:br>
              <a:rPr lang="en-US" sz="2400" dirty="0">
                <a:solidFill>
                  <a:srgbClr val="F6F6F6"/>
                </a:solidFill>
                <a:latin typeface="Avenir Book" panose="02000503020000020003" pitchFamily="2" charset="0"/>
              </a:rPr>
            </a:br>
            <a:r>
              <a:rPr lang="en-US" sz="2400" i="1" dirty="0">
                <a:solidFill>
                  <a:srgbClr val="F6F6F6"/>
                </a:solidFill>
                <a:latin typeface="Avenir Book" panose="02000503020000020003" pitchFamily="2" charset="0"/>
              </a:rPr>
              <a:t>Political discourses dealing… with cities, countries, wars, churches…</a:t>
            </a:r>
          </a:p>
        </p:txBody>
      </p:sp>
      <p:pic>
        <p:nvPicPr>
          <p:cNvPr id="7" name="Picture 6">
            <a:extLst>
              <a:ext uri="{FF2B5EF4-FFF2-40B4-BE49-F238E27FC236}">
                <a16:creationId xmlns:a16="http://schemas.microsoft.com/office/drawing/2014/main" id="{33E9C84E-299D-6877-F5F7-438D03CAFF0E}"/>
              </a:ext>
            </a:extLst>
          </p:cNvPr>
          <p:cNvPicPr>
            <a:picLocks noChangeAspect="1"/>
          </p:cNvPicPr>
          <p:nvPr/>
        </p:nvPicPr>
        <p:blipFill>
          <a:blip r:embed="rId3"/>
          <a:stretch>
            <a:fillRect/>
          </a:stretch>
        </p:blipFill>
        <p:spPr>
          <a:xfrm>
            <a:off x="12344400" y="120650"/>
            <a:ext cx="5803900" cy="100457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3"/>
            <a:stretch>
              <a:fillRect b="-56097"/>
            </a:stretch>
          </a:blipFill>
        </p:spPr>
      </p:sp>
      <p:sp>
        <p:nvSpPr>
          <p:cNvPr id="6" name="TextBox 6"/>
          <p:cNvSpPr txBox="1"/>
          <p:nvPr/>
        </p:nvSpPr>
        <p:spPr>
          <a:xfrm>
            <a:off x="11201400" y="1330173"/>
            <a:ext cx="6057901" cy="344774"/>
          </a:xfrm>
          <a:prstGeom prst="rect">
            <a:avLst/>
          </a:prstGeom>
        </p:spPr>
        <p:txBody>
          <a:bodyPr wrap="square"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venir Book" panose="02000503020000020003" pitchFamily="2" charset="0"/>
                <a:ea typeface="+mn-ea"/>
                <a:cs typeface="+mn-cs"/>
              </a:rPr>
              <a:t>Algarotti</a:t>
            </a:r>
            <a:r>
              <a:rPr kumimoji="0" lang="en-US" sz="20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a:t>
            </a:r>
            <a:r>
              <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Newtonianism for the Ladies</a:t>
            </a:r>
          </a:p>
        </p:txBody>
      </p:sp>
      <p:sp>
        <p:nvSpPr>
          <p:cNvPr id="10" name="TextBox 9">
            <a:extLst>
              <a:ext uri="{FF2B5EF4-FFF2-40B4-BE49-F238E27FC236}">
                <a16:creationId xmlns:a16="http://schemas.microsoft.com/office/drawing/2014/main" id="{B3621B6B-1849-C018-D70E-07A0E9172BB9}"/>
              </a:ext>
            </a:extLst>
          </p:cNvPr>
          <p:cNvSpPr txBox="1"/>
          <p:nvPr/>
        </p:nvSpPr>
        <p:spPr>
          <a:xfrm>
            <a:off x="14424192" y="8724900"/>
            <a:ext cx="3222792" cy="1323439"/>
          </a:xfrm>
          <a:prstGeom prst="rect">
            <a:avLst/>
          </a:prstGeom>
          <a:noFill/>
        </p:spPr>
        <p:txBody>
          <a:bodyPr wrap="square" rtlCol="0">
            <a:spAutoFit/>
          </a:bodyPr>
          <a:lstStyle/>
          <a:p>
            <a:pPr algn="r">
              <a:defRPr/>
            </a:pPr>
            <a:r>
              <a:rPr kumimoji="0" lang="en-US" sz="2000" b="0" i="0" u="none" strike="noStrike" kern="1200" cap="none" spc="0" normalizeH="0" baseline="0" noProof="0" dirty="0" err="1">
                <a:ln>
                  <a:noFill/>
                </a:ln>
                <a:solidFill>
                  <a:prstClr val="black"/>
                </a:solidFill>
                <a:effectLst/>
                <a:uLnTx/>
                <a:uFillTx/>
                <a:latin typeface="Avenir Book" charset="0"/>
                <a:ea typeface="Avenir Book" charset="0"/>
                <a:cs typeface="Avenir Book" charset="0"/>
              </a:rPr>
              <a:t>Frontis</a:t>
            </a:r>
            <a:r>
              <a:rPr lang="en-US" sz="2000" dirty="0">
                <a:solidFill>
                  <a:prstClr val="black"/>
                </a:solidFill>
                <a:latin typeface="Avenir Book" charset="0"/>
                <a:ea typeface="Avenir Book" charset="0"/>
                <a:cs typeface="Avenir Book" charset="0"/>
              </a:rPr>
              <a:t>piece likely modeled on </a:t>
            </a:r>
            <a:br>
              <a:rPr lang="en-US" sz="2000" dirty="0">
                <a:solidFill>
                  <a:prstClr val="black"/>
                </a:solidFill>
                <a:latin typeface="Avenir Book" charset="0"/>
                <a:ea typeface="Avenir Book" charset="0"/>
                <a:cs typeface="Avenir Book" charset="0"/>
              </a:rPr>
            </a:br>
            <a:r>
              <a:rPr lang="en-US" sz="2000" dirty="0">
                <a:solidFill>
                  <a:prstClr val="black"/>
                </a:solidFill>
                <a:latin typeface="Avenir Book" charset="0"/>
                <a:ea typeface="Avenir Book" charset="0"/>
                <a:cs typeface="Avenir Book" charset="0"/>
              </a:rPr>
              <a:t>Emilie Du Châtelet</a:t>
            </a:r>
            <a:endPar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(1737)</a:t>
            </a:r>
          </a:p>
        </p:txBody>
      </p:sp>
      <p:pic>
        <p:nvPicPr>
          <p:cNvPr id="1026" name="Picture 2" descr="IL NEWTONIANISMO PER LE DAME. Ovvero Dialoghi sopra la Luce e i Colori. - 0">
            <a:extLst>
              <a:ext uri="{FF2B5EF4-FFF2-40B4-BE49-F238E27FC236}">
                <a16:creationId xmlns:a16="http://schemas.microsoft.com/office/drawing/2014/main" id="{7B8642A9-7549-2454-E365-12B39C7C3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192" y="2352038"/>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0D440E-F635-80E7-FA99-D3F4E268F603}"/>
              </a:ext>
            </a:extLst>
          </p:cNvPr>
          <p:cNvPicPr>
            <a:picLocks noChangeAspect="1"/>
          </p:cNvPicPr>
          <p:nvPr/>
        </p:nvPicPr>
        <p:blipFill>
          <a:blip r:embed="rId5"/>
          <a:stretch>
            <a:fillRect/>
          </a:stretch>
        </p:blipFill>
        <p:spPr>
          <a:xfrm>
            <a:off x="138251" y="114300"/>
            <a:ext cx="6948349" cy="10058400"/>
          </a:xfrm>
          <a:prstGeom prst="rect">
            <a:avLst/>
          </a:prstGeom>
        </p:spPr>
      </p:pic>
    </p:spTree>
    <p:extLst>
      <p:ext uri="{BB962C8B-B14F-4D97-AF65-F5344CB8AC3E}">
        <p14:creationId xmlns:p14="http://schemas.microsoft.com/office/powerpoint/2010/main" val="470076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AutoShape 2"/>
          <p:cNvSpPr/>
          <p:nvPr/>
        </p:nvSpPr>
        <p:spPr>
          <a:xfrm flipV="1">
            <a:off x="1514296" y="7581900"/>
            <a:ext cx="7248704" cy="32399"/>
          </a:xfrm>
          <a:prstGeom prst="line">
            <a:avLst/>
          </a:prstGeom>
          <a:ln w="9525" cap="flat">
            <a:solidFill>
              <a:srgbClr val="BFBFBF"/>
            </a:solidFill>
            <a:prstDash val="solid"/>
            <a:headEnd type="none" w="sm" len="sm"/>
            <a:tailEnd type="none" w="sm" len="sm"/>
          </a:ln>
        </p:spPr>
      </p:sp>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3"/>
            <a:stretch>
              <a:fillRect b="-50083"/>
            </a:stretch>
          </a:blipFill>
        </p:spPr>
      </p:sp>
      <p:sp>
        <p:nvSpPr>
          <p:cNvPr id="4" name="TextBox 4"/>
          <p:cNvSpPr txBox="1"/>
          <p:nvPr/>
        </p:nvSpPr>
        <p:spPr>
          <a:xfrm>
            <a:off x="1514296" y="635317"/>
            <a:ext cx="2905304" cy="4431983"/>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400" b="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An idealized French Republic of Letters, including Fontenelle, Montesquieu, Diderot</a:t>
            </a:r>
          </a:p>
          <a:p>
            <a:pPr marL="0" marR="0" lvl="0" indent="0" algn="l" defTabSz="914400" rtl="0" eaLnBrk="1" fontAlgn="auto" latinLnBrk="0" hangingPunct="1">
              <a:spcBef>
                <a:spcPts val="0"/>
              </a:spcBef>
              <a:spcAft>
                <a:spcPts val="0"/>
              </a:spcAft>
              <a:buClrTx/>
              <a:buSzTx/>
              <a:buFontTx/>
              <a:buNone/>
              <a:tabLst/>
              <a:defRPr/>
            </a:pPr>
            <a:endParaRPr kumimoji="0" lang="en-US" sz="2400" b="0" u="none" strike="noStrike" kern="1200" cap="none" spc="0" normalizeH="0" baseline="0" noProof="0" dirty="0">
              <a:ln>
                <a:noFill/>
              </a:ln>
              <a:solidFill>
                <a:srgbClr val="F6F6F6"/>
              </a:solidFill>
              <a:effectLst/>
              <a:uLnTx/>
              <a:uFillTx/>
              <a:latin typeface="Avenir Book" panose="02000503020000020003" pitchFamily="2" charset="0"/>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en-US" sz="2400" b="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Depicting a reading of Voltaire’s tragedy of the </a:t>
            </a:r>
            <a:r>
              <a:rPr kumimoji="0" lang="en-US" sz="2400" b="0" i="1"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Orphan of China </a:t>
            </a:r>
            <a:r>
              <a:rPr kumimoji="0" lang="en-US" sz="2400" b="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in the salon of Marie Thérèse </a:t>
            </a:r>
            <a:r>
              <a:rPr kumimoji="0" lang="en-US" sz="2400" b="0"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Rodet</a:t>
            </a:r>
            <a:r>
              <a:rPr kumimoji="0" lang="en-US" sz="2400" b="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a:t>
            </a:r>
            <a:r>
              <a:rPr kumimoji="0" lang="en-US" sz="2400" b="0"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Geoffrin</a:t>
            </a:r>
            <a:endParaRPr kumimoji="0" lang="en-US" sz="2400" b="0" u="none" strike="noStrike" kern="1200" cap="none" spc="0" normalizeH="0" baseline="0" noProof="0" dirty="0">
              <a:ln>
                <a:noFill/>
              </a:ln>
              <a:solidFill>
                <a:srgbClr val="F6F6F6"/>
              </a:solidFill>
              <a:effectLst/>
              <a:uLnTx/>
              <a:uFillTx/>
              <a:latin typeface="Avenir Book" panose="02000503020000020003" pitchFamily="2" charset="0"/>
              <a:ea typeface="+mn-ea"/>
              <a:cs typeface="+mn-cs"/>
            </a:endParaRPr>
          </a:p>
        </p:txBody>
      </p:sp>
      <p:sp>
        <p:nvSpPr>
          <p:cNvPr id="5" name="TextBox 5"/>
          <p:cNvSpPr txBox="1"/>
          <p:nvPr/>
        </p:nvSpPr>
        <p:spPr>
          <a:xfrm>
            <a:off x="1514296" y="8408720"/>
            <a:ext cx="7248704" cy="442301"/>
          </a:xfrm>
          <a:prstGeom prst="rect">
            <a:avLst/>
          </a:prstGeom>
        </p:spPr>
        <p:txBody>
          <a:bodyPr wrap="square" lIns="0" tIns="0" rIns="0" bIns="0" rtlCol="0" anchor="t">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1812</a:t>
            </a:r>
            <a:endParaRPr kumimoji="0" lang="en-US" sz="28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endParaRPr>
          </a:p>
        </p:txBody>
      </p:sp>
      <p:sp>
        <p:nvSpPr>
          <p:cNvPr id="6" name="TextBox 6"/>
          <p:cNvSpPr txBox="1"/>
          <p:nvPr/>
        </p:nvSpPr>
        <p:spPr>
          <a:xfrm>
            <a:off x="1514296" y="6456316"/>
            <a:ext cx="7484364" cy="442301"/>
          </a:xfrm>
          <a:prstGeom prst="rect">
            <a:avLst/>
          </a:prstGeom>
        </p:spPr>
        <p:txBody>
          <a:bodyPr wrap="square" lIns="0" tIns="0" rIns="0" bIns="0" rtlCol="0" anchor="t">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Lemonnier</a:t>
            </a:r>
            <a:endParaRPr kumimoji="0" lang="en-US" sz="24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endParaRPr>
          </a:p>
        </p:txBody>
      </p:sp>
      <p:pic>
        <p:nvPicPr>
          <p:cNvPr id="8" name="Picture 7">
            <a:extLst>
              <a:ext uri="{FF2B5EF4-FFF2-40B4-BE49-F238E27FC236}">
                <a16:creationId xmlns:a16="http://schemas.microsoft.com/office/drawing/2014/main" id="{2FDFCE91-A9A4-86B9-55C8-77950450AC9E}"/>
              </a:ext>
            </a:extLst>
          </p:cNvPr>
          <p:cNvPicPr>
            <a:picLocks noChangeAspect="1"/>
          </p:cNvPicPr>
          <p:nvPr/>
        </p:nvPicPr>
        <p:blipFill>
          <a:blip r:embed="rId4"/>
          <a:stretch>
            <a:fillRect/>
          </a:stretch>
        </p:blipFill>
        <p:spPr>
          <a:xfrm>
            <a:off x="4419600" y="620893"/>
            <a:ext cx="13719717" cy="9045213"/>
          </a:xfrm>
          <a:prstGeom prst="rect">
            <a:avLst/>
          </a:prstGeom>
        </p:spPr>
      </p:pic>
    </p:spTree>
    <p:extLst>
      <p:ext uri="{BB962C8B-B14F-4D97-AF65-F5344CB8AC3E}">
        <p14:creationId xmlns:p14="http://schemas.microsoft.com/office/powerpoint/2010/main" val="47814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AutoShape 2"/>
          <p:cNvSpPr/>
          <p:nvPr/>
        </p:nvSpPr>
        <p:spPr>
          <a:xfrm flipV="1">
            <a:off x="1514296" y="8692501"/>
            <a:ext cx="9382304" cy="32399"/>
          </a:xfrm>
          <a:prstGeom prst="line">
            <a:avLst/>
          </a:prstGeom>
          <a:ln w="9525" cap="flat">
            <a:solidFill>
              <a:srgbClr val="BFBFBF"/>
            </a:solidFill>
            <a:prstDash val="solid"/>
            <a:headEnd type="none" w="sm" len="sm"/>
            <a:tailEnd type="none" w="sm" len="sm"/>
          </a:ln>
        </p:spPr>
      </p:sp>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2"/>
            <a:stretch>
              <a:fillRect b="-50083"/>
            </a:stretch>
          </a:blipFill>
        </p:spPr>
      </p:sp>
      <p:sp>
        <p:nvSpPr>
          <p:cNvPr id="4" name="TextBox 4"/>
          <p:cNvSpPr txBox="1"/>
          <p:nvPr/>
        </p:nvSpPr>
        <p:spPr>
          <a:xfrm>
            <a:off x="1514296" y="571500"/>
            <a:ext cx="9209122" cy="5555367"/>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sz="24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A chicken-run is visibly the most perfect monarchic state… </a:t>
            </a:r>
          </a:p>
          <a:p>
            <a:pPr marL="0" marR="0" lvl="0" indent="0" algn="l" defTabSz="914400" rtl="0" eaLnBrk="1" fontAlgn="auto" latinLnBrk="0" hangingPunct="1">
              <a:spcBef>
                <a:spcPts val="0"/>
              </a:spcBef>
              <a:spcAft>
                <a:spcPts val="600"/>
              </a:spcAft>
              <a:buClrTx/>
              <a:buSzTx/>
              <a:buFontTx/>
              <a:buNone/>
              <a:tabLst/>
              <a:defRPr/>
            </a:pPr>
            <a:r>
              <a:rPr kumimoji="0" lang="en-US" sz="24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If it be true that the bees are governed by a queen to whom all her subjects make love, that is a still more perfect government.</a:t>
            </a:r>
          </a:p>
          <a:p>
            <a:pPr marL="0" marR="0" lvl="0" indent="0" algn="l" defTabSz="914400" rtl="0" eaLnBrk="1" fontAlgn="auto" latinLnBrk="0" hangingPunct="1">
              <a:spcBef>
                <a:spcPts val="0"/>
              </a:spcBef>
              <a:spcAft>
                <a:spcPts val="600"/>
              </a:spcAft>
              <a:buClrTx/>
              <a:buSzTx/>
              <a:buFontTx/>
              <a:buNone/>
              <a:tabLst/>
              <a:defRPr/>
            </a:pPr>
            <a:r>
              <a:rPr kumimoji="0" lang="en-US" sz="24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The ants are considered to be an excellent democracy. Democracy is above all the other States, because there everyone is equal, and each individual works for the good of all.</a:t>
            </a:r>
          </a:p>
          <a:p>
            <a:pPr marL="0" marR="0" lvl="0" indent="0" algn="l" defTabSz="914400" rtl="0" eaLnBrk="1" fontAlgn="auto" latinLnBrk="0" hangingPunct="1">
              <a:spcBef>
                <a:spcPts val="0"/>
              </a:spcBef>
              <a:spcAft>
                <a:spcPts val="600"/>
              </a:spcAft>
              <a:buClrTx/>
              <a:buSzTx/>
              <a:buFontTx/>
              <a:buNone/>
              <a:tabLst/>
              <a:defRPr/>
            </a:pPr>
            <a:r>
              <a:rPr kumimoji="0" lang="en-US" sz="24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The republic of the beavers is still superior to that of the ants, at least if we judge by their masonry work.</a:t>
            </a:r>
          </a:p>
          <a:p>
            <a:pPr marL="0" marR="0" lvl="0" indent="0" algn="l" defTabSz="914400" rtl="0" eaLnBrk="1" fontAlgn="auto" latinLnBrk="0" hangingPunct="1">
              <a:spcBef>
                <a:spcPts val="0"/>
              </a:spcBef>
              <a:spcAft>
                <a:spcPts val="600"/>
              </a:spcAft>
              <a:buClrTx/>
              <a:buSzTx/>
              <a:buFontTx/>
              <a:buNone/>
              <a:tabLst/>
              <a:defRPr/>
            </a:pPr>
            <a:r>
              <a:rPr kumimoji="0" lang="en-US" sz="24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The monkeys resemble strolling players rather than a civilized people; and they do not appear to be gathered together under fixed, fundamental laws, like the preceding species.</a:t>
            </a:r>
          </a:p>
          <a:p>
            <a:pPr marL="0" marR="0" lvl="0" indent="0" algn="l" defTabSz="914400" rtl="0" eaLnBrk="1" fontAlgn="auto" latinLnBrk="0" hangingPunct="1">
              <a:spcBef>
                <a:spcPts val="0"/>
              </a:spcBef>
              <a:spcAft>
                <a:spcPts val="600"/>
              </a:spcAft>
              <a:buClrTx/>
              <a:buSzTx/>
              <a:buFontTx/>
              <a:buNone/>
              <a:tabLst/>
              <a:defRPr/>
            </a:pPr>
            <a:r>
              <a:rPr kumimoji="0" lang="en-US" sz="24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We resemble the monkeys more than any other animal by the gift of imitation, the frivolity of our ideas, and by our inconstancy which has never allowed us to have uniform and durable laws.</a:t>
            </a:r>
          </a:p>
        </p:txBody>
      </p:sp>
      <p:sp>
        <p:nvSpPr>
          <p:cNvPr id="5" name="TextBox 5"/>
          <p:cNvSpPr txBox="1"/>
          <p:nvPr/>
        </p:nvSpPr>
        <p:spPr>
          <a:xfrm>
            <a:off x="1514296" y="9147473"/>
            <a:ext cx="7248704" cy="415627"/>
          </a:xfrm>
          <a:prstGeom prst="rect">
            <a:avLst/>
          </a:prstGeom>
        </p:spPr>
        <p:txBody>
          <a:bodyPr wrap="square" lIns="0" tIns="0" rIns="0" bIns="0" rtlCol="0" anchor="t">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London, 1764</a:t>
            </a:r>
          </a:p>
        </p:txBody>
      </p:sp>
      <p:sp>
        <p:nvSpPr>
          <p:cNvPr id="6" name="TextBox 6"/>
          <p:cNvSpPr txBox="1"/>
          <p:nvPr/>
        </p:nvSpPr>
        <p:spPr>
          <a:xfrm>
            <a:off x="1514296" y="7699673"/>
            <a:ext cx="9534704" cy="415627"/>
          </a:xfrm>
          <a:prstGeom prst="rect">
            <a:avLst/>
          </a:prstGeom>
        </p:spPr>
        <p:txBody>
          <a:bodyPr wrap="square" lIns="0" tIns="0" rIns="0" bIns="0" rtlCol="0" anchor="t">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Voltaire, </a:t>
            </a:r>
            <a:r>
              <a:rPr kumimoji="0" lang="en-US" sz="2400" b="0" i="1"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Philosophical Dictionary</a:t>
            </a:r>
          </a:p>
        </p:txBody>
      </p:sp>
      <p:pic>
        <p:nvPicPr>
          <p:cNvPr id="9" name="Picture 8">
            <a:extLst>
              <a:ext uri="{FF2B5EF4-FFF2-40B4-BE49-F238E27FC236}">
                <a16:creationId xmlns:a16="http://schemas.microsoft.com/office/drawing/2014/main" id="{D6FBD736-1EE9-7023-A65A-40A23DFFFE8D}"/>
              </a:ext>
            </a:extLst>
          </p:cNvPr>
          <p:cNvPicPr>
            <a:picLocks noChangeAspect="1"/>
          </p:cNvPicPr>
          <p:nvPr/>
        </p:nvPicPr>
        <p:blipFill>
          <a:blip r:embed="rId3"/>
          <a:stretch>
            <a:fillRect/>
          </a:stretch>
        </p:blipFill>
        <p:spPr>
          <a:xfrm>
            <a:off x="11131728" y="2041690"/>
            <a:ext cx="7062134" cy="5665603"/>
          </a:xfrm>
          <a:prstGeom prst="rect">
            <a:avLst/>
          </a:prstGeom>
        </p:spPr>
      </p:pic>
    </p:spTree>
    <p:extLst>
      <p:ext uri="{BB962C8B-B14F-4D97-AF65-F5344CB8AC3E}">
        <p14:creationId xmlns:p14="http://schemas.microsoft.com/office/powerpoint/2010/main" val="2064921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6" name="TextBox 6"/>
          <p:cNvSpPr txBox="1"/>
          <p:nvPr/>
        </p:nvSpPr>
        <p:spPr>
          <a:xfrm>
            <a:off x="9144000" y="1330173"/>
            <a:ext cx="8115301" cy="344774"/>
          </a:xfrm>
          <a:prstGeom prst="rect">
            <a:avLst/>
          </a:prstGeom>
        </p:spPr>
        <p:txBody>
          <a:bodyPr wrap="square"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lang="en-US" sz="2000" i="1" dirty="0">
                <a:solidFill>
                  <a:srgbClr val="000000"/>
                </a:solidFill>
                <a:latin typeface="Avenir Book" panose="02000503020000020003" pitchFamily="2" charset="0"/>
              </a:rPr>
              <a:t>Essay on Politics and Moral Calculus </a:t>
            </a:r>
            <a:r>
              <a:rPr lang="en-US" sz="2000" dirty="0">
                <a:solidFill>
                  <a:srgbClr val="000000"/>
                </a:solidFill>
                <a:latin typeface="Avenir Book" panose="02000503020000020003" pitchFamily="2" charset="0"/>
              </a:rPr>
              <a:t>(1759)</a:t>
            </a:r>
            <a:endPar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10" name="TextBox 9">
            <a:extLst>
              <a:ext uri="{FF2B5EF4-FFF2-40B4-BE49-F238E27FC236}">
                <a16:creationId xmlns:a16="http://schemas.microsoft.com/office/drawing/2014/main" id="{B3621B6B-1849-C018-D70E-07A0E9172BB9}"/>
              </a:ext>
            </a:extLst>
          </p:cNvPr>
          <p:cNvSpPr txBox="1"/>
          <p:nvPr/>
        </p:nvSpPr>
        <p:spPr>
          <a:xfrm>
            <a:off x="7946614" y="5600700"/>
            <a:ext cx="9312686" cy="224676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“In morality, as in physics, one movement always causes another, which produces new relationships between the beings on which it acts. It is these relationships that luxury gives rise to in ideas, which form what we call the spirit of different centuries.” </a:t>
            </a:r>
          </a:p>
        </p:txBody>
      </p:sp>
      <p:pic>
        <p:nvPicPr>
          <p:cNvPr id="5" name="Picture 4">
            <a:extLst>
              <a:ext uri="{FF2B5EF4-FFF2-40B4-BE49-F238E27FC236}">
                <a16:creationId xmlns:a16="http://schemas.microsoft.com/office/drawing/2014/main" id="{F33E2043-062F-1A4A-99C2-12F5CF47279E}"/>
              </a:ext>
            </a:extLst>
          </p:cNvPr>
          <p:cNvPicPr>
            <a:picLocks noChangeAspect="1"/>
          </p:cNvPicPr>
          <p:nvPr/>
        </p:nvPicPr>
        <p:blipFill>
          <a:blip r:embed="rId3"/>
          <a:stretch>
            <a:fillRect/>
          </a:stretch>
        </p:blipFill>
        <p:spPr>
          <a:xfrm>
            <a:off x="152400" y="114300"/>
            <a:ext cx="6578689" cy="10058400"/>
          </a:xfrm>
          <a:prstGeom prst="rect">
            <a:avLst/>
          </a:prstGeom>
        </p:spPr>
      </p:pic>
    </p:spTree>
    <p:extLst>
      <p:ext uri="{BB962C8B-B14F-4D97-AF65-F5344CB8AC3E}">
        <p14:creationId xmlns:p14="http://schemas.microsoft.com/office/powerpoint/2010/main" val="1616355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6" name="TextBox 6"/>
          <p:cNvSpPr txBox="1"/>
          <p:nvPr/>
        </p:nvSpPr>
        <p:spPr>
          <a:xfrm>
            <a:off x="9144000" y="1330173"/>
            <a:ext cx="8115301" cy="344774"/>
          </a:xfrm>
          <a:prstGeom prst="rect">
            <a:avLst/>
          </a:prstGeom>
        </p:spPr>
        <p:txBody>
          <a:bodyPr wrap="square"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lang="en-US" sz="2000" dirty="0" err="1">
                <a:solidFill>
                  <a:srgbClr val="000000"/>
                </a:solidFill>
                <a:latin typeface="Avenir Book" panose="02000503020000020003" pitchFamily="2" charset="0"/>
              </a:rPr>
              <a:t>Fenélon</a:t>
            </a:r>
            <a:r>
              <a:rPr lang="en-US" sz="2000" dirty="0">
                <a:solidFill>
                  <a:srgbClr val="000000"/>
                </a:solidFill>
                <a:latin typeface="Avenir Book" panose="02000503020000020003" pitchFamily="2" charset="0"/>
              </a:rPr>
              <a:t>, </a:t>
            </a:r>
            <a:r>
              <a:rPr lang="en-US" sz="2000" i="1" dirty="0">
                <a:solidFill>
                  <a:srgbClr val="000000"/>
                </a:solidFill>
                <a:latin typeface="Avenir Book" panose="02000503020000020003" pitchFamily="2" charset="0"/>
              </a:rPr>
              <a:t>The Adventures of Telemachus</a:t>
            </a:r>
            <a:r>
              <a:rPr lang="en-US" sz="2000" dirty="0">
                <a:solidFill>
                  <a:srgbClr val="000000"/>
                </a:solidFill>
                <a:latin typeface="Avenir Book" panose="02000503020000020003" pitchFamily="2" charset="0"/>
              </a:rPr>
              <a:t> </a:t>
            </a:r>
            <a:r>
              <a:rPr kumimoji="0" lang="en-US" sz="2000" b="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(1699)</a:t>
            </a:r>
            <a:endPar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10" name="TextBox 9">
            <a:extLst>
              <a:ext uri="{FF2B5EF4-FFF2-40B4-BE49-F238E27FC236}">
                <a16:creationId xmlns:a16="http://schemas.microsoft.com/office/drawing/2014/main" id="{B3621B6B-1849-C018-D70E-07A0E9172BB9}"/>
              </a:ext>
            </a:extLst>
          </p:cNvPr>
          <p:cNvSpPr txBox="1"/>
          <p:nvPr/>
        </p:nvSpPr>
        <p:spPr>
          <a:xfrm>
            <a:off x="11506199" y="5609586"/>
            <a:ext cx="626468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Revisiting classical mythology as a vehicle for moralizing: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Primitive society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venir Book" charset="0"/>
                <a:ea typeface="Avenir Book" charset="0"/>
                <a:cs typeface="Avenir Book" charset="0"/>
              </a:rPr>
              <a:t>i</a:t>
            </a:r>
            <a:r>
              <a:rPr kumimoji="0" lang="en-US" sz="2800" b="0" i="0" u="none" strike="noStrike" kern="1200" cap="none" spc="0" normalizeH="0" baseline="0" noProof="0" dirty="0" err="1">
                <a:ln>
                  <a:noFill/>
                </a:ln>
                <a:solidFill>
                  <a:prstClr val="black"/>
                </a:solidFill>
                <a:effectLst/>
                <a:uLnTx/>
                <a:uFillTx/>
                <a:latin typeface="Avenir Book" charset="0"/>
                <a:ea typeface="Avenir Book" charset="0"/>
                <a:cs typeface="Avenir Book" charset="0"/>
              </a:rPr>
              <a:t>nnocent</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 honest, virtuous, poor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Commercial society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 polite, corrupt, given to vice, luxury, and the passions</a:t>
            </a:r>
          </a:p>
        </p:txBody>
      </p:sp>
      <p:pic>
        <p:nvPicPr>
          <p:cNvPr id="11" name="Picture 10">
            <a:extLst>
              <a:ext uri="{FF2B5EF4-FFF2-40B4-BE49-F238E27FC236}">
                <a16:creationId xmlns:a16="http://schemas.microsoft.com/office/drawing/2014/main" id="{0E9E4E01-4B0B-2738-AFF6-93B4BC3B2DEE}"/>
              </a:ext>
            </a:extLst>
          </p:cNvPr>
          <p:cNvPicPr>
            <a:picLocks noChangeAspect="1"/>
          </p:cNvPicPr>
          <p:nvPr/>
        </p:nvPicPr>
        <p:blipFill>
          <a:blip r:embed="rId3"/>
          <a:stretch>
            <a:fillRect/>
          </a:stretch>
        </p:blipFill>
        <p:spPr>
          <a:xfrm>
            <a:off x="152400" y="571500"/>
            <a:ext cx="11080900" cy="9143994"/>
          </a:xfrm>
          <a:prstGeom prst="rect">
            <a:avLst/>
          </a:prstGeom>
        </p:spPr>
      </p:pic>
    </p:spTree>
    <p:extLst>
      <p:ext uri="{BB962C8B-B14F-4D97-AF65-F5344CB8AC3E}">
        <p14:creationId xmlns:p14="http://schemas.microsoft.com/office/powerpoint/2010/main" val="3769083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6" name="TextBox 6"/>
          <p:cNvSpPr txBox="1"/>
          <p:nvPr/>
        </p:nvSpPr>
        <p:spPr>
          <a:xfrm>
            <a:off x="9144000" y="1330173"/>
            <a:ext cx="8115301" cy="344774"/>
          </a:xfrm>
          <a:prstGeom prst="rect">
            <a:avLst/>
          </a:prstGeom>
        </p:spPr>
        <p:txBody>
          <a:bodyPr wrap="square"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lang="en-US" sz="2000" dirty="0">
                <a:solidFill>
                  <a:srgbClr val="000000"/>
                </a:solidFill>
                <a:latin typeface="Avenir Book" panose="02000503020000020003" pitchFamily="2" charset="0"/>
              </a:rPr>
              <a:t>Translating </a:t>
            </a:r>
            <a:r>
              <a:rPr lang="en-US" sz="2000" i="1" dirty="0">
                <a:solidFill>
                  <a:srgbClr val="000000"/>
                </a:solidFill>
                <a:latin typeface="Avenir Book" panose="02000503020000020003" pitchFamily="2" charset="0"/>
              </a:rPr>
              <a:t>The Fable of the Bees</a:t>
            </a:r>
            <a:endPar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10" name="TextBox 9">
            <a:extLst>
              <a:ext uri="{FF2B5EF4-FFF2-40B4-BE49-F238E27FC236}">
                <a16:creationId xmlns:a16="http://schemas.microsoft.com/office/drawing/2014/main" id="{B3621B6B-1849-C018-D70E-07A0E9172BB9}"/>
              </a:ext>
            </a:extLst>
          </p:cNvPr>
          <p:cNvSpPr txBox="1"/>
          <p:nvPr/>
        </p:nvSpPr>
        <p:spPr>
          <a:xfrm>
            <a:off x="6280484" y="2400300"/>
            <a:ext cx="10978816" cy="6555641"/>
          </a:xfrm>
          <a:prstGeom prst="rect">
            <a:avLst/>
          </a:prstGeom>
          <a:noFill/>
        </p:spPr>
        <p:txBody>
          <a:bodyPr wrap="square" rtlCol="0">
            <a:spAutoFit/>
          </a:bodyPr>
          <a:lstStyle/>
          <a:p>
            <a:pPr>
              <a:defRPr/>
            </a:pPr>
            <a:r>
              <a:rPr lang="en-US" sz="2800" dirty="0">
                <a:solidFill>
                  <a:prstClr val="black"/>
                </a:solidFill>
                <a:latin typeface="Avenir Book" charset="0"/>
                <a:ea typeface="Avenir Book" charset="0"/>
                <a:cs typeface="Avenir Book" charset="0"/>
              </a:rPr>
              <a:t>Mandeville: </a:t>
            </a:r>
          </a:p>
          <a:p>
            <a:pPr>
              <a:defRPr/>
            </a:pPr>
            <a:endParaRPr lang="en-US" sz="2800" dirty="0">
              <a:solidFill>
                <a:prstClr val="black"/>
              </a:solidFill>
              <a:latin typeface="Avenir Book" charset="0"/>
              <a:ea typeface="Avenir Book" charset="0"/>
              <a:cs typeface="Avenir Book" charset="0"/>
            </a:endParaRPr>
          </a:p>
          <a:p>
            <a:pPr>
              <a:defRPr/>
            </a:pPr>
            <a:r>
              <a:rPr lang="en-US" sz="2800" dirty="0">
                <a:solidFill>
                  <a:prstClr val="black"/>
                </a:solidFill>
                <a:latin typeface="Avenir Book" charset="0"/>
                <a:ea typeface="Avenir Book" charset="0"/>
                <a:cs typeface="Avenir Book" charset="0"/>
              </a:rPr>
              <a:t>“I believe Man (besides Skin, Flesh, Bones, &amp;c. that are obvious to the Eye) to be a compound of various Passions, that all of them, as they are provoked and come uppermost, govern him by turns, whether he will or no.”</a:t>
            </a:r>
            <a:endPar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Du Châtelet:</a:t>
            </a:r>
          </a:p>
          <a:p>
            <a:pPr>
              <a:defRPr/>
            </a:pPr>
            <a:endParaRPr lang="en-US" sz="2800" dirty="0">
              <a:solidFill>
                <a:prstClr val="black"/>
              </a:solidFill>
              <a:latin typeface="Avenir Book" charset="0"/>
              <a:ea typeface="Avenir Book" charset="0"/>
              <a:cs typeface="Avenir Book" charset="0"/>
            </a:endParaRPr>
          </a:p>
          <a:p>
            <a:pPr>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Nostre</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ame</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est</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composée</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de passions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differentes</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comme</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nostre</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corps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l’est</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d’os</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de chair de muscles, etc.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Ces</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passions nous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gouvernent</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tour a tour et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sont</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la source de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nos</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vertus</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et de </a:t>
            </a:r>
            <a:r>
              <a:rPr kumimoji="0" lang="en-US" sz="2800" b="0" i="1" u="none" strike="noStrike" kern="1200" cap="none" spc="0" normalizeH="0" baseline="0" noProof="0" dirty="0" err="1">
                <a:ln>
                  <a:noFill/>
                </a:ln>
                <a:solidFill>
                  <a:prstClr val="black"/>
                </a:solidFill>
                <a:effectLst/>
                <a:uLnTx/>
                <a:uFillTx/>
                <a:latin typeface="Avenir Book" charset="0"/>
                <a:ea typeface="Avenir Book" charset="0"/>
                <a:cs typeface="Avenir Book" charset="0"/>
              </a:rPr>
              <a:t>nos</a:t>
            </a:r>
            <a:r>
              <a:rPr kumimoji="0" lang="en-US" sz="28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 vices.</a:t>
            </a: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a:t>
            </a:r>
          </a:p>
          <a:p>
            <a:pPr>
              <a:defRPr/>
            </a:pPr>
            <a:endParaRPr lang="en-US" sz="2800" dirty="0">
              <a:solidFill>
                <a:prstClr val="black"/>
              </a:solidFill>
              <a:latin typeface="Avenir Book" charset="0"/>
              <a:ea typeface="Avenir Book" charset="0"/>
              <a:cs typeface="Avenir Book" charset="0"/>
            </a:endParaRPr>
          </a:p>
          <a:p>
            <a:pPr>
              <a:defRPr/>
            </a:pPr>
            <a:r>
              <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[Our soul is composed of different passions, as our body is of bones, flesh, muscles, etc. These passions govern us in turn and are the source of our virtues and our vices.] [NB: excises “whether he will or no”]</a:t>
            </a:r>
          </a:p>
        </p:txBody>
      </p:sp>
    </p:spTree>
    <p:extLst>
      <p:ext uri="{BB962C8B-B14F-4D97-AF65-F5344CB8AC3E}">
        <p14:creationId xmlns:p14="http://schemas.microsoft.com/office/powerpoint/2010/main" val="321167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6" name="TextBox 6"/>
          <p:cNvSpPr txBox="1"/>
          <p:nvPr/>
        </p:nvSpPr>
        <p:spPr>
          <a:xfrm>
            <a:off x="9144000" y="1330173"/>
            <a:ext cx="8115301" cy="344774"/>
          </a:xfrm>
          <a:prstGeom prst="rect">
            <a:avLst/>
          </a:prstGeom>
        </p:spPr>
        <p:txBody>
          <a:bodyPr wrap="square"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lang="en-US" sz="2000" dirty="0" err="1">
                <a:solidFill>
                  <a:srgbClr val="000000"/>
                </a:solidFill>
                <a:latin typeface="Avenir Book" panose="02000503020000020003" pitchFamily="2" charset="0"/>
              </a:rPr>
              <a:t>Dutot</a:t>
            </a:r>
            <a:r>
              <a:rPr kumimoji="0" lang="en-US" sz="20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a:t>
            </a:r>
            <a:r>
              <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Political Reflections on Finances and Commerce</a:t>
            </a:r>
            <a:r>
              <a:rPr kumimoji="0" lang="en-US" sz="2000" b="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(1738)</a:t>
            </a:r>
            <a:endPar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10" name="TextBox 9">
            <a:extLst>
              <a:ext uri="{FF2B5EF4-FFF2-40B4-BE49-F238E27FC236}">
                <a16:creationId xmlns:a16="http://schemas.microsoft.com/office/drawing/2014/main" id="{B3621B6B-1849-C018-D70E-07A0E9172BB9}"/>
              </a:ext>
            </a:extLst>
          </p:cNvPr>
          <p:cNvSpPr txBox="1"/>
          <p:nvPr/>
        </p:nvSpPr>
        <p:spPr>
          <a:xfrm>
            <a:off x="5486400" y="9465785"/>
            <a:ext cx="1216058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venir Book" charset="0"/>
                <a:ea typeface="Avenir Book" charset="0"/>
                <a:cs typeface="Avenir Book" charset="0"/>
              </a:rPr>
              <a:t>Luxur</a:t>
            </a:r>
            <a:r>
              <a:rPr lang="en-US" sz="2800" dirty="0">
                <a:solidFill>
                  <a:prstClr val="black"/>
                </a:solidFill>
                <a:latin typeface="Avenir Book" charset="0"/>
                <a:ea typeface="Avenir Book" charset="0"/>
                <a:cs typeface="Avenir Book" charset="0"/>
              </a:rPr>
              <a:t>y as a constitutive factor in (French) commercial society</a:t>
            </a:r>
            <a:endParaRPr kumimoji="0" lang="en-US" sz="28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p:txBody>
      </p:sp>
      <p:pic>
        <p:nvPicPr>
          <p:cNvPr id="7" name="Picture 6">
            <a:extLst>
              <a:ext uri="{FF2B5EF4-FFF2-40B4-BE49-F238E27FC236}">
                <a16:creationId xmlns:a16="http://schemas.microsoft.com/office/drawing/2014/main" id="{1010B2F7-3EE2-156B-E347-A1567172B19D}"/>
              </a:ext>
            </a:extLst>
          </p:cNvPr>
          <p:cNvPicPr>
            <a:picLocks noChangeAspect="1"/>
          </p:cNvPicPr>
          <p:nvPr/>
        </p:nvPicPr>
        <p:blipFill>
          <a:blip r:embed="rId3"/>
          <a:stretch>
            <a:fillRect/>
          </a:stretch>
        </p:blipFill>
        <p:spPr>
          <a:xfrm>
            <a:off x="152400" y="114300"/>
            <a:ext cx="5787112" cy="10058400"/>
          </a:xfrm>
          <a:prstGeom prst="rect">
            <a:avLst/>
          </a:prstGeom>
        </p:spPr>
      </p:pic>
    </p:spTree>
    <p:extLst>
      <p:ext uri="{BB962C8B-B14F-4D97-AF65-F5344CB8AC3E}">
        <p14:creationId xmlns:p14="http://schemas.microsoft.com/office/powerpoint/2010/main" val="2922736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TextBox 2"/>
          <p:cNvSpPr txBox="1"/>
          <p:nvPr/>
        </p:nvSpPr>
        <p:spPr>
          <a:xfrm>
            <a:off x="1028700" y="2783527"/>
            <a:ext cx="6749849" cy="1310487"/>
          </a:xfrm>
          <a:prstGeom prst="rect">
            <a:avLst/>
          </a:prstGeom>
        </p:spPr>
        <p:txBody>
          <a:bodyPr lIns="0" tIns="0" rIns="0" bIns="0" rtlCol="0" anchor="t">
            <a:spAutoFit/>
          </a:bodyPr>
          <a:lstStyle/>
          <a:p>
            <a:pPr>
              <a:lnSpc>
                <a:spcPts val="10800"/>
              </a:lnSpc>
            </a:pPr>
            <a:r>
              <a:rPr lang="en-US" sz="7200" dirty="0">
                <a:solidFill>
                  <a:srgbClr val="F6F6F6"/>
                </a:solidFill>
                <a:latin typeface="Avenir Book" panose="02000503020000020003" pitchFamily="2" charset="0"/>
              </a:rPr>
              <a:t>text</a:t>
            </a:r>
            <a:endParaRPr lang="en-US" sz="9000" dirty="0">
              <a:solidFill>
                <a:srgbClr val="F6F6F6"/>
              </a:solidFill>
              <a:latin typeface="Avenir Book" panose="02000503020000020003" pitchFamily="2" charset="0"/>
            </a:endParaRPr>
          </a:p>
        </p:txBody>
      </p:sp>
      <p:sp>
        <p:nvSpPr>
          <p:cNvPr id="3" name="TextBox 3"/>
          <p:cNvSpPr txBox="1"/>
          <p:nvPr/>
        </p:nvSpPr>
        <p:spPr>
          <a:xfrm>
            <a:off x="13475377" y="1330173"/>
            <a:ext cx="3783923" cy="349250"/>
          </a:xfrm>
          <a:prstGeom prst="rect">
            <a:avLst/>
          </a:prstGeom>
        </p:spPr>
        <p:txBody>
          <a:bodyPr lIns="0" tIns="0" rIns="0" bIns="0" rtlCol="0" anchor="t">
            <a:spAutoFit/>
          </a:bodyPr>
          <a:lstStyle/>
          <a:p>
            <a:pPr algn="r">
              <a:lnSpc>
                <a:spcPts val="2800"/>
              </a:lnSpc>
            </a:pPr>
            <a:r>
              <a:rPr lang="en-US" sz="2000" dirty="0">
                <a:solidFill>
                  <a:srgbClr val="F6F6F6"/>
                </a:solidFill>
                <a:latin typeface="Avenir Book" panose="02000503020000020003" pitchFamily="2" charset="0"/>
              </a:rPr>
              <a:t>Professor Karl Hall</a:t>
            </a:r>
          </a:p>
        </p:txBody>
      </p:sp>
      <p:sp>
        <p:nvSpPr>
          <p:cNvPr id="4" name="TextBox 4"/>
          <p:cNvSpPr txBox="1"/>
          <p:nvPr/>
        </p:nvSpPr>
        <p:spPr>
          <a:xfrm>
            <a:off x="1028700" y="1330173"/>
            <a:ext cx="3795382" cy="349250"/>
          </a:xfrm>
          <a:prstGeom prst="rect">
            <a:avLst/>
          </a:prstGeom>
        </p:spPr>
        <p:txBody>
          <a:bodyPr lIns="0" tIns="0" rIns="0" bIns="0" rtlCol="0" anchor="t">
            <a:spAutoFit/>
          </a:bodyPr>
          <a:lstStyle/>
          <a:p>
            <a:pPr>
              <a:lnSpc>
                <a:spcPts val="2800"/>
              </a:lnSpc>
            </a:pPr>
            <a:r>
              <a:rPr lang="en-US" sz="2000" dirty="0">
                <a:solidFill>
                  <a:srgbClr val="F6F6F6"/>
                </a:solidFill>
                <a:latin typeface="Avenir Book" panose="02000503020000020003" pitchFamily="2" charset="0"/>
              </a:rPr>
              <a:t>Central European University</a:t>
            </a:r>
          </a:p>
        </p:txBody>
      </p:sp>
      <p:sp>
        <p:nvSpPr>
          <p:cNvPr id="5" name="AutoShape 5"/>
          <p:cNvSpPr/>
          <p:nvPr/>
        </p:nvSpPr>
        <p:spPr>
          <a:xfrm>
            <a:off x="1028700" y="1028700"/>
            <a:ext cx="16230600" cy="0"/>
          </a:xfrm>
          <a:prstGeom prst="line">
            <a:avLst/>
          </a:prstGeom>
          <a:ln w="9525" cap="flat">
            <a:solidFill>
              <a:srgbClr val="BFBFBF"/>
            </a:solidFill>
            <a:prstDash val="solid"/>
            <a:headEnd type="none" w="sm" len="sm"/>
            <a:tailEnd type="none" w="sm" len="sm"/>
          </a:ln>
        </p:spPr>
      </p:sp>
      <p:sp>
        <p:nvSpPr>
          <p:cNvPr id="6" name="AutoShape 6"/>
          <p:cNvSpPr/>
          <p:nvPr/>
        </p:nvSpPr>
        <p:spPr>
          <a:xfrm>
            <a:off x="1028700" y="2013492"/>
            <a:ext cx="16230600" cy="0"/>
          </a:xfrm>
          <a:prstGeom prst="line">
            <a:avLst/>
          </a:prstGeom>
          <a:ln w="9525" cap="flat">
            <a:solidFill>
              <a:srgbClr val="BFBFBF"/>
            </a:solidFill>
            <a:prstDash val="solid"/>
            <a:headEnd type="none" w="sm" len="sm"/>
            <a:tailEnd type="none" w="sm" len="sm"/>
          </a:ln>
        </p:spPr>
      </p:sp>
      <p:grpSp>
        <p:nvGrpSpPr>
          <p:cNvPr id="7" name="Group 7"/>
          <p:cNvGrpSpPr/>
          <p:nvPr/>
        </p:nvGrpSpPr>
        <p:grpSpPr>
          <a:xfrm>
            <a:off x="9825071" y="2967705"/>
            <a:ext cx="6315261" cy="1093403"/>
            <a:chOff x="0" y="-28575"/>
            <a:chExt cx="8420349" cy="1457871"/>
          </a:xfrm>
        </p:grpSpPr>
        <p:sp>
          <p:nvSpPr>
            <p:cNvPr id="8" name="TextBox 8"/>
            <p:cNvSpPr txBox="1"/>
            <p:nvPr/>
          </p:nvSpPr>
          <p:spPr>
            <a:xfrm>
              <a:off x="0" y="923772"/>
              <a:ext cx="8420349" cy="505524"/>
            </a:xfrm>
            <a:prstGeom prst="rect">
              <a:avLst/>
            </a:prstGeom>
          </p:spPr>
          <p:txBody>
            <a:bodyPr lIns="0" tIns="0" rIns="0" bIns="0" rtlCol="0" anchor="t">
              <a:spAutoFit/>
            </a:bodyPr>
            <a:lstStyle/>
            <a:p>
              <a:pPr>
                <a:lnSpc>
                  <a:spcPts val="2990"/>
                </a:lnSpc>
              </a:pPr>
              <a:r>
                <a:rPr lang="en-US" sz="2400" dirty="0">
                  <a:solidFill>
                    <a:srgbClr val="F6F6F6"/>
                  </a:solidFill>
                  <a:latin typeface="Avenir Book" panose="02000503020000020003" pitchFamily="2" charset="0"/>
                </a:rPr>
                <a:t>text</a:t>
              </a:r>
              <a:endParaRPr lang="en-US" sz="2300" dirty="0">
                <a:solidFill>
                  <a:srgbClr val="F6F6F6"/>
                </a:solidFill>
                <a:latin typeface="Avenir Book" panose="02000503020000020003" pitchFamily="2" charset="0"/>
              </a:endParaRPr>
            </a:p>
          </p:txBody>
        </p:sp>
        <p:sp>
          <p:nvSpPr>
            <p:cNvPr id="9" name="TextBox 9"/>
            <p:cNvSpPr txBox="1"/>
            <p:nvPr/>
          </p:nvSpPr>
          <p:spPr>
            <a:xfrm>
              <a:off x="0" y="-28575"/>
              <a:ext cx="8420349" cy="602559"/>
            </a:xfrm>
            <a:prstGeom prst="rect">
              <a:avLst/>
            </a:prstGeom>
          </p:spPr>
          <p:txBody>
            <a:bodyPr lIns="0" tIns="0" rIns="0" bIns="0" rtlCol="0" anchor="t">
              <a:spAutoFit/>
            </a:bodyPr>
            <a:lstStyle/>
            <a:p>
              <a:pPr>
                <a:lnSpc>
                  <a:spcPts val="3639"/>
                </a:lnSpc>
              </a:pPr>
              <a:r>
                <a:rPr lang="en-US" sz="2799" b="1" dirty="0">
                  <a:solidFill>
                    <a:srgbClr val="99B83C"/>
                  </a:solidFill>
                  <a:latin typeface="Avenir Heavy" panose="02000503020000020003" pitchFamily="2" charset="0"/>
                </a:rPr>
                <a:t>caption</a:t>
              </a:r>
            </a:p>
          </p:txBody>
        </p:sp>
      </p:grpSp>
      <p:grpSp>
        <p:nvGrpSpPr>
          <p:cNvPr id="10" name="Group 10"/>
          <p:cNvGrpSpPr/>
          <p:nvPr/>
        </p:nvGrpSpPr>
        <p:grpSpPr>
          <a:xfrm>
            <a:off x="9825071" y="5900469"/>
            <a:ext cx="6315261" cy="1093403"/>
            <a:chOff x="0" y="-28575"/>
            <a:chExt cx="8420349" cy="1457871"/>
          </a:xfrm>
        </p:grpSpPr>
        <p:sp>
          <p:nvSpPr>
            <p:cNvPr id="11" name="TextBox 11"/>
            <p:cNvSpPr txBox="1"/>
            <p:nvPr/>
          </p:nvSpPr>
          <p:spPr>
            <a:xfrm>
              <a:off x="0" y="923772"/>
              <a:ext cx="8420349" cy="505524"/>
            </a:xfrm>
            <a:prstGeom prst="rect">
              <a:avLst/>
            </a:prstGeom>
          </p:spPr>
          <p:txBody>
            <a:bodyPr lIns="0" tIns="0" rIns="0" bIns="0" rtlCol="0" anchor="t">
              <a:spAutoFit/>
            </a:bodyPr>
            <a:lstStyle/>
            <a:p>
              <a:pPr>
                <a:lnSpc>
                  <a:spcPts val="2990"/>
                </a:lnSpc>
              </a:pPr>
              <a:r>
                <a:rPr lang="en-US" sz="2400" dirty="0">
                  <a:solidFill>
                    <a:srgbClr val="F6F6F6"/>
                  </a:solidFill>
                  <a:latin typeface="Avenir Book" panose="02000503020000020003" pitchFamily="2" charset="0"/>
                </a:rPr>
                <a:t>text</a:t>
              </a:r>
              <a:endParaRPr lang="en-US" sz="2300" dirty="0">
                <a:solidFill>
                  <a:srgbClr val="F6F6F6"/>
                </a:solidFill>
                <a:latin typeface="Avenir Book" panose="02000503020000020003" pitchFamily="2" charset="0"/>
              </a:endParaRPr>
            </a:p>
          </p:txBody>
        </p:sp>
        <p:sp>
          <p:nvSpPr>
            <p:cNvPr id="12" name="TextBox 12"/>
            <p:cNvSpPr txBox="1"/>
            <p:nvPr/>
          </p:nvSpPr>
          <p:spPr>
            <a:xfrm>
              <a:off x="0" y="-28575"/>
              <a:ext cx="8420349" cy="602559"/>
            </a:xfrm>
            <a:prstGeom prst="rect">
              <a:avLst/>
            </a:prstGeom>
          </p:spPr>
          <p:txBody>
            <a:bodyPr lIns="0" tIns="0" rIns="0" bIns="0" rtlCol="0" anchor="t">
              <a:spAutoFit/>
            </a:bodyPr>
            <a:lstStyle/>
            <a:p>
              <a:pPr>
                <a:lnSpc>
                  <a:spcPts val="3639"/>
                </a:lnSpc>
              </a:pPr>
              <a:r>
                <a:rPr lang="en-US" sz="2799" b="1" dirty="0">
                  <a:solidFill>
                    <a:srgbClr val="99B83C"/>
                  </a:solidFill>
                  <a:latin typeface="Avenir Heavy" panose="02000503020000020003" pitchFamily="2" charset="0"/>
                </a:rPr>
                <a:t>caption</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AutoShape 2"/>
          <p:cNvSpPr/>
          <p:nvPr/>
        </p:nvSpPr>
        <p:spPr>
          <a:xfrm>
            <a:off x="1514296" y="7614299"/>
            <a:ext cx="4446467" cy="0"/>
          </a:xfrm>
          <a:prstGeom prst="line">
            <a:avLst/>
          </a:prstGeom>
          <a:ln w="9525" cap="flat">
            <a:solidFill>
              <a:srgbClr val="BFBFBF"/>
            </a:solidFill>
            <a:prstDash val="solid"/>
            <a:headEnd type="none" w="sm" len="sm"/>
            <a:tailEnd type="none" w="sm" len="sm"/>
          </a:ln>
        </p:spPr>
      </p:sp>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2"/>
            <a:stretch>
              <a:fillRect b="-50083"/>
            </a:stretch>
          </a:blipFill>
        </p:spPr>
      </p:sp>
      <p:sp>
        <p:nvSpPr>
          <p:cNvPr id="4" name="TextBox 4"/>
          <p:cNvSpPr txBox="1"/>
          <p:nvPr/>
        </p:nvSpPr>
        <p:spPr>
          <a:xfrm>
            <a:off x="1514296" y="1269777"/>
            <a:ext cx="7096305" cy="3822072"/>
          </a:xfrm>
          <a:prstGeom prst="rect">
            <a:avLst/>
          </a:prstGeom>
        </p:spPr>
        <p:txBody>
          <a:bodyPr wrap="square" lIns="0" tIns="0" rIns="0" bIns="0" rtlCol="0" anchor="t">
            <a:spAutoFit/>
          </a:bodyPr>
          <a:lstStyle/>
          <a:p>
            <a:pPr>
              <a:lnSpc>
                <a:spcPct val="150000"/>
              </a:lnSpc>
            </a:pPr>
            <a:r>
              <a:rPr lang="en-US" sz="2800" dirty="0">
                <a:solidFill>
                  <a:srgbClr val="F6F6F6"/>
                </a:solidFill>
                <a:latin typeface="Avenir Book" panose="02000503020000020003" pitchFamily="2" charset="0"/>
              </a:rPr>
              <a:t>Individual virtues always serve the common good, provided the form of government is Republican</a:t>
            </a:r>
          </a:p>
          <a:p>
            <a:pPr>
              <a:lnSpc>
                <a:spcPct val="150000"/>
              </a:lnSpc>
            </a:pPr>
            <a:endParaRPr lang="en-US" sz="2800" dirty="0">
              <a:solidFill>
                <a:srgbClr val="F6F6F6"/>
              </a:solidFill>
              <a:latin typeface="Avenir Book" panose="02000503020000020003" pitchFamily="2" charset="0"/>
            </a:endParaRPr>
          </a:p>
          <a:p>
            <a:pPr>
              <a:lnSpc>
                <a:spcPct val="150000"/>
              </a:lnSpc>
            </a:pPr>
            <a:r>
              <a:rPr lang="en-US" sz="2800" dirty="0">
                <a:solidFill>
                  <a:srgbClr val="F6F6F6"/>
                </a:solidFill>
                <a:latin typeface="Avenir Book" panose="02000503020000020003" pitchFamily="2" charset="0"/>
              </a:rPr>
              <a:t>Keeping out “those vagrant and thievish drones among the bees”</a:t>
            </a:r>
          </a:p>
        </p:txBody>
      </p:sp>
      <p:sp>
        <p:nvSpPr>
          <p:cNvPr id="5" name="TextBox 5"/>
          <p:cNvSpPr txBox="1"/>
          <p:nvPr/>
        </p:nvSpPr>
        <p:spPr>
          <a:xfrm>
            <a:off x="1514296" y="8408720"/>
            <a:ext cx="5402793" cy="891141"/>
          </a:xfrm>
          <a:prstGeom prst="rect">
            <a:avLst/>
          </a:prstGeom>
        </p:spPr>
        <p:txBody>
          <a:bodyPr lIns="0" tIns="0" rIns="0" bIns="0" rtlCol="0" anchor="t">
            <a:spAutoFit/>
          </a:bodyPr>
          <a:lstStyle/>
          <a:p>
            <a:pPr>
              <a:lnSpc>
                <a:spcPts val="3500"/>
              </a:lnSpc>
            </a:pPr>
            <a:r>
              <a:rPr lang="en-US" sz="2400" dirty="0">
                <a:solidFill>
                  <a:srgbClr val="F6F6F6"/>
                </a:solidFill>
                <a:latin typeface="Avenir Book" panose="02000503020000020003" pitchFamily="2" charset="0"/>
              </a:rPr>
              <a:t>2</a:t>
            </a:r>
            <a:r>
              <a:rPr lang="en-US" sz="2400" baseline="30000" dirty="0">
                <a:solidFill>
                  <a:srgbClr val="F6F6F6"/>
                </a:solidFill>
                <a:latin typeface="Avenir Book" panose="02000503020000020003" pitchFamily="2" charset="0"/>
              </a:rPr>
              <a:t>nd</a:t>
            </a:r>
            <a:r>
              <a:rPr lang="en-US" sz="2400" dirty="0">
                <a:solidFill>
                  <a:srgbClr val="F6F6F6"/>
                </a:solidFill>
                <a:latin typeface="Avenir Book" panose="02000503020000020003" pitchFamily="2" charset="0"/>
              </a:rPr>
              <a:t> ed. 1746 [1</a:t>
            </a:r>
            <a:r>
              <a:rPr lang="en-US" sz="2400" baseline="30000" dirty="0">
                <a:solidFill>
                  <a:srgbClr val="F6F6F6"/>
                </a:solidFill>
                <a:latin typeface="Avenir Book" panose="02000503020000020003" pitchFamily="2" charset="0"/>
              </a:rPr>
              <a:t>st</a:t>
            </a:r>
            <a:r>
              <a:rPr lang="en-US" sz="2400" dirty="0">
                <a:solidFill>
                  <a:srgbClr val="F6F6F6"/>
                </a:solidFill>
                <a:latin typeface="Avenir Book" panose="02000503020000020003" pitchFamily="2" charset="0"/>
              </a:rPr>
              <a:t> ed. 1702; original Dutch from the 1660s]</a:t>
            </a:r>
          </a:p>
        </p:txBody>
      </p:sp>
      <p:sp>
        <p:nvSpPr>
          <p:cNvPr id="6" name="TextBox 6"/>
          <p:cNvSpPr txBox="1"/>
          <p:nvPr/>
        </p:nvSpPr>
        <p:spPr>
          <a:xfrm>
            <a:off x="1514296" y="6456316"/>
            <a:ext cx="5402793" cy="442301"/>
          </a:xfrm>
          <a:prstGeom prst="rect">
            <a:avLst/>
          </a:prstGeom>
        </p:spPr>
        <p:txBody>
          <a:bodyPr lIns="0" tIns="0" rIns="0" bIns="0" rtlCol="0" anchor="t">
            <a:spAutoFit/>
          </a:bodyPr>
          <a:lstStyle/>
          <a:p>
            <a:pPr>
              <a:lnSpc>
                <a:spcPts val="3500"/>
              </a:lnSpc>
            </a:pPr>
            <a:r>
              <a:rPr lang="en-US" sz="2400" dirty="0">
                <a:solidFill>
                  <a:srgbClr val="F6F6F6"/>
                </a:solidFill>
                <a:latin typeface="Avenir Book" panose="02000503020000020003" pitchFamily="2" charset="0"/>
              </a:rPr>
              <a:t>John de Witt</a:t>
            </a:r>
          </a:p>
        </p:txBody>
      </p:sp>
      <p:pic>
        <p:nvPicPr>
          <p:cNvPr id="7" name="Picture 6">
            <a:extLst>
              <a:ext uri="{FF2B5EF4-FFF2-40B4-BE49-F238E27FC236}">
                <a16:creationId xmlns:a16="http://schemas.microsoft.com/office/drawing/2014/main" id="{A34F5A23-7527-4304-52E7-5F63DE1073F6}"/>
              </a:ext>
            </a:extLst>
          </p:cNvPr>
          <p:cNvPicPr>
            <a:picLocks noChangeAspect="1"/>
          </p:cNvPicPr>
          <p:nvPr/>
        </p:nvPicPr>
        <p:blipFill>
          <a:blip r:embed="rId3"/>
          <a:stretch>
            <a:fillRect/>
          </a:stretch>
        </p:blipFill>
        <p:spPr>
          <a:xfrm>
            <a:off x="9677400" y="6515100"/>
            <a:ext cx="8369300" cy="3502645"/>
          </a:xfrm>
          <a:prstGeom prst="rect">
            <a:avLst/>
          </a:prstGeom>
        </p:spPr>
      </p:pic>
      <p:pic>
        <p:nvPicPr>
          <p:cNvPr id="8" name="Picture 7">
            <a:extLst>
              <a:ext uri="{FF2B5EF4-FFF2-40B4-BE49-F238E27FC236}">
                <a16:creationId xmlns:a16="http://schemas.microsoft.com/office/drawing/2014/main" id="{5E3E6232-EA73-9553-3E6E-55EFD19B1F91}"/>
              </a:ext>
            </a:extLst>
          </p:cNvPr>
          <p:cNvPicPr>
            <a:picLocks noChangeAspect="1"/>
          </p:cNvPicPr>
          <p:nvPr/>
        </p:nvPicPr>
        <p:blipFill>
          <a:blip r:embed="rId4"/>
          <a:stretch>
            <a:fillRect/>
          </a:stretch>
        </p:blipFill>
        <p:spPr>
          <a:xfrm>
            <a:off x="9677400" y="266700"/>
            <a:ext cx="8369300" cy="5988867"/>
          </a:xfrm>
          <a:prstGeom prst="rect">
            <a:avLst/>
          </a:prstGeom>
        </p:spPr>
      </p:pic>
    </p:spTree>
    <p:extLst>
      <p:ext uri="{BB962C8B-B14F-4D97-AF65-F5344CB8AC3E}">
        <p14:creationId xmlns:p14="http://schemas.microsoft.com/office/powerpoint/2010/main" val="279373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AutoShape 2"/>
          <p:cNvSpPr/>
          <p:nvPr/>
        </p:nvSpPr>
        <p:spPr>
          <a:xfrm>
            <a:off x="1514296" y="7614299"/>
            <a:ext cx="4446467" cy="0"/>
          </a:xfrm>
          <a:prstGeom prst="line">
            <a:avLst/>
          </a:prstGeom>
          <a:ln w="9525" cap="flat">
            <a:solidFill>
              <a:srgbClr val="BFBFBF"/>
            </a:solidFill>
            <a:prstDash val="solid"/>
            <a:headEnd type="none" w="sm" len="sm"/>
            <a:tailEnd type="none" w="sm" len="sm"/>
          </a:ln>
        </p:spPr>
      </p:sp>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2"/>
            <a:stretch>
              <a:fillRect b="-50083"/>
            </a:stretch>
          </a:blipFill>
        </p:spPr>
      </p:sp>
      <p:sp>
        <p:nvSpPr>
          <p:cNvPr id="4" name="TextBox 4"/>
          <p:cNvSpPr txBox="1"/>
          <p:nvPr/>
        </p:nvSpPr>
        <p:spPr>
          <a:xfrm>
            <a:off x="1514296" y="1269777"/>
            <a:ext cx="7096305" cy="3822072"/>
          </a:xfrm>
          <a:prstGeom prst="rect">
            <a:avLst/>
          </a:prstGeom>
        </p:spPr>
        <p:txBody>
          <a:bodyPr wrap="square" lIns="0" tIns="0" rIns="0" bIns="0" rtlCol="0" anchor="t">
            <a:spAutoFit/>
          </a:bodyPr>
          <a:lstStyle/>
          <a:p>
            <a:pPr>
              <a:lnSpc>
                <a:spcPct val="150000"/>
              </a:lnSpc>
            </a:pPr>
            <a:r>
              <a:rPr lang="en-US" sz="2800" dirty="0">
                <a:solidFill>
                  <a:srgbClr val="F6F6F6"/>
                </a:solidFill>
                <a:latin typeface="Avenir Book" panose="02000503020000020003" pitchFamily="2" charset="0"/>
              </a:rPr>
              <a:t>Fables help make the argument</a:t>
            </a:r>
          </a:p>
          <a:p>
            <a:pPr>
              <a:lnSpc>
                <a:spcPct val="150000"/>
              </a:lnSpc>
            </a:pPr>
            <a:endParaRPr lang="en-US" sz="2800" dirty="0">
              <a:solidFill>
                <a:srgbClr val="F6F6F6"/>
              </a:solidFill>
              <a:latin typeface="Avenir Book" panose="02000503020000020003" pitchFamily="2" charset="0"/>
            </a:endParaRPr>
          </a:p>
          <a:p>
            <a:pPr>
              <a:lnSpc>
                <a:spcPct val="150000"/>
              </a:lnSpc>
            </a:pPr>
            <a:r>
              <a:rPr lang="en-US" sz="2800" dirty="0">
                <a:solidFill>
                  <a:srgbClr val="F6F6F6"/>
                </a:solidFill>
                <a:latin typeface="Avenir Book" panose="02000503020000020003" pitchFamily="2" charset="0"/>
              </a:rPr>
              <a:t>“As false self-love is the root of all mischief, so prudence and well-grounded self-love is the only cause of all good and virtuous actions.” </a:t>
            </a:r>
          </a:p>
        </p:txBody>
      </p:sp>
      <p:sp>
        <p:nvSpPr>
          <p:cNvPr id="5" name="TextBox 5"/>
          <p:cNvSpPr txBox="1"/>
          <p:nvPr/>
        </p:nvSpPr>
        <p:spPr>
          <a:xfrm>
            <a:off x="1514296" y="8408720"/>
            <a:ext cx="5402793" cy="891141"/>
          </a:xfrm>
          <a:prstGeom prst="rect">
            <a:avLst/>
          </a:prstGeom>
        </p:spPr>
        <p:txBody>
          <a:bodyPr lIns="0" tIns="0" rIns="0" bIns="0" rtlCol="0" anchor="t">
            <a:spAutoFit/>
          </a:bodyPr>
          <a:lstStyle/>
          <a:p>
            <a:pPr>
              <a:lnSpc>
                <a:spcPts val="3500"/>
              </a:lnSpc>
            </a:pPr>
            <a:r>
              <a:rPr lang="en-US" sz="2400" dirty="0">
                <a:solidFill>
                  <a:srgbClr val="F6F6F6"/>
                </a:solidFill>
                <a:latin typeface="Avenir Book" panose="02000503020000020003" pitchFamily="2" charset="0"/>
              </a:rPr>
              <a:t>2</a:t>
            </a:r>
            <a:r>
              <a:rPr lang="en-US" sz="2400" baseline="30000" dirty="0">
                <a:solidFill>
                  <a:srgbClr val="F6F6F6"/>
                </a:solidFill>
                <a:latin typeface="Avenir Book" panose="02000503020000020003" pitchFamily="2" charset="0"/>
              </a:rPr>
              <a:t>nd</a:t>
            </a:r>
            <a:r>
              <a:rPr lang="en-US" sz="2400" dirty="0">
                <a:solidFill>
                  <a:srgbClr val="F6F6F6"/>
                </a:solidFill>
                <a:latin typeface="Avenir Book" panose="02000503020000020003" pitchFamily="2" charset="0"/>
              </a:rPr>
              <a:t> ed. 1746 [1</a:t>
            </a:r>
            <a:r>
              <a:rPr lang="en-US" sz="2400" baseline="30000" dirty="0">
                <a:solidFill>
                  <a:srgbClr val="F6F6F6"/>
                </a:solidFill>
                <a:latin typeface="Avenir Book" panose="02000503020000020003" pitchFamily="2" charset="0"/>
              </a:rPr>
              <a:t>st</a:t>
            </a:r>
            <a:r>
              <a:rPr lang="en-US" sz="2400" dirty="0">
                <a:solidFill>
                  <a:srgbClr val="F6F6F6"/>
                </a:solidFill>
                <a:latin typeface="Avenir Book" panose="02000503020000020003" pitchFamily="2" charset="0"/>
              </a:rPr>
              <a:t> ed. 1702; </a:t>
            </a:r>
            <a:br>
              <a:rPr lang="en-US" sz="2400" dirty="0">
                <a:solidFill>
                  <a:srgbClr val="F6F6F6"/>
                </a:solidFill>
                <a:latin typeface="Avenir Book" panose="02000503020000020003" pitchFamily="2" charset="0"/>
              </a:rPr>
            </a:br>
            <a:r>
              <a:rPr lang="en-US" sz="2400" dirty="0">
                <a:solidFill>
                  <a:srgbClr val="F6F6F6"/>
                </a:solidFill>
                <a:latin typeface="Avenir Book" panose="02000503020000020003" pitchFamily="2" charset="0"/>
              </a:rPr>
              <a:t>original Dutch from the 1660s]</a:t>
            </a:r>
          </a:p>
        </p:txBody>
      </p:sp>
      <p:sp>
        <p:nvSpPr>
          <p:cNvPr id="6" name="TextBox 6"/>
          <p:cNvSpPr txBox="1"/>
          <p:nvPr/>
        </p:nvSpPr>
        <p:spPr>
          <a:xfrm>
            <a:off x="1514296" y="6456316"/>
            <a:ext cx="5402793" cy="442301"/>
          </a:xfrm>
          <a:prstGeom prst="rect">
            <a:avLst/>
          </a:prstGeom>
        </p:spPr>
        <p:txBody>
          <a:bodyPr lIns="0" tIns="0" rIns="0" bIns="0" rtlCol="0" anchor="t">
            <a:spAutoFit/>
          </a:bodyPr>
          <a:lstStyle/>
          <a:p>
            <a:pPr>
              <a:lnSpc>
                <a:spcPts val="3500"/>
              </a:lnSpc>
            </a:pPr>
            <a:r>
              <a:rPr lang="en-US" sz="2400" dirty="0">
                <a:solidFill>
                  <a:srgbClr val="F6F6F6"/>
                </a:solidFill>
                <a:latin typeface="Avenir Book" panose="02000503020000020003" pitchFamily="2" charset="0"/>
              </a:rPr>
              <a:t>John de Witt</a:t>
            </a:r>
          </a:p>
        </p:txBody>
      </p:sp>
      <p:pic>
        <p:nvPicPr>
          <p:cNvPr id="8" name="Picture 7">
            <a:extLst>
              <a:ext uri="{FF2B5EF4-FFF2-40B4-BE49-F238E27FC236}">
                <a16:creationId xmlns:a16="http://schemas.microsoft.com/office/drawing/2014/main" id="{5E3E6232-EA73-9553-3E6E-55EFD19B1F91}"/>
              </a:ext>
            </a:extLst>
          </p:cNvPr>
          <p:cNvPicPr>
            <a:picLocks noChangeAspect="1"/>
          </p:cNvPicPr>
          <p:nvPr/>
        </p:nvPicPr>
        <p:blipFill>
          <a:blip r:embed="rId3"/>
          <a:stretch>
            <a:fillRect/>
          </a:stretch>
        </p:blipFill>
        <p:spPr>
          <a:xfrm>
            <a:off x="9677400" y="266700"/>
            <a:ext cx="8369300" cy="5988867"/>
          </a:xfrm>
          <a:prstGeom prst="rect">
            <a:avLst/>
          </a:prstGeom>
        </p:spPr>
      </p:pic>
      <p:pic>
        <p:nvPicPr>
          <p:cNvPr id="9" name="Picture 8">
            <a:extLst>
              <a:ext uri="{FF2B5EF4-FFF2-40B4-BE49-F238E27FC236}">
                <a16:creationId xmlns:a16="http://schemas.microsoft.com/office/drawing/2014/main" id="{8593DCDE-626A-9703-7CE4-C974DEB5BE90}"/>
              </a:ext>
            </a:extLst>
          </p:cNvPr>
          <p:cNvPicPr>
            <a:picLocks noChangeAspect="1"/>
          </p:cNvPicPr>
          <p:nvPr/>
        </p:nvPicPr>
        <p:blipFill>
          <a:blip r:embed="rId4"/>
          <a:stretch>
            <a:fillRect/>
          </a:stretch>
        </p:blipFill>
        <p:spPr>
          <a:xfrm>
            <a:off x="8216719" y="6610762"/>
            <a:ext cx="9829981" cy="2799933"/>
          </a:xfrm>
          <a:prstGeom prst="rect">
            <a:avLst/>
          </a:prstGeom>
        </p:spPr>
      </p:pic>
    </p:spTree>
    <p:extLst>
      <p:ext uri="{BB962C8B-B14F-4D97-AF65-F5344CB8AC3E}">
        <p14:creationId xmlns:p14="http://schemas.microsoft.com/office/powerpoint/2010/main" val="295954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3" name="Freeform 3"/>
          <p:cNvSpPr/>
          <p:nvPr/>
        </p:nvSpPr>
        <p:spPr>
          <a:xfrm rot="5400000">
            <a:off x="11426673" y="3425673"/>
            <a:ext cx="10287000" cy="3435654"/>
          </a:xfrm>
          <a:custGeom>
            <a:avLst/>
            <a:gdLst/>
            <a:ahLst/>
            <a:cxnLst/>
            <a:rect l="l" t="t" r="r" b="b"/>
            <a:pathLst>
              <a:path w="10287000" h="3435654">
                <a:moveTo>
                  <a:pt x="0" y="0"/>
                </a:moveTo>
                <a:lnTo>
                  <a:pt x="10287000" y="0"/>
                </a:lnTo>
                <a:lnTo>
                  <a:pt x="10287000" y="3435654"/>
                </a:lnTo>
                <a:lnTo>
                  <a:pt x="0" y="3435654"/>
                </a:lnTo>
                <a:lnTo>
                  <a:pt x="0" y="0"/>
                </a:lnTo>
                <a:close/>
              </a:path>
            </a:pathLst>
          </a:custGeom>
          <a:blipFill>
            <a:blip r:embed="rId2"/>
            <a:stretch>
              <a:fillRect b="-50083"/>
            </a:stretch>
          </a:blipFill>
        </p:spPr>
      </p:sp>
      <p:sp>
        <p:nvSpPr>
          <p:cNvPr id="9" name="TextBox 4">
            <a:extLst>
              <a:ext uri="{FF2B5EF4-FFF2-40B4-BE49-F238E27FC236}">
                <a16:creationId xmlns:a16="http://schemas.microsoft.com/office/drawing/2014/main" id="{C3E0DCB6-3899-06AB-FF69-2FF9A6D2AD93}"/>
              </a:ext>
            </a:extLst>
          </p:cNvPr>
          <p:cNvSpPr txBox="1"/>
          <p:nvPr/>
        </p:nvSpPr>
        <p:spPr>
          <a:xfrm>
            <a:off x="1514296" y="1269777"/>
            <a:ext cx="9915704" cy="49244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Passions</a:t>
            </a:r>
          </a:p>
        </p:txBody>
      </p:sp>
      <p:sp>
        <p:nvSpPr>
          <p:cNvPr id="10" name="TextBox 6">
            <a:extLst>
              <a:ext uri="{FF2B5EF4-FFF2-40B4-BE49-F238E27FC236}">
                <a16:creationId xmlns:a16="http://schemas.microsoft.com/office/drawing/2014/main" id="{75EA612B-9D50-97C0-054C-C8B16270119F}"/>
              </a:ext>
            </a:extLst>
          </p:cNvPr>
          <p:cNvSpPr txBox="1"/>
          <p:nvPr/>
        </p:nvSpPr>
        <p:spPr>
          <a:xfrm>
            <a:off x="1514296" y="6456316"/>
            <a:ext cx="7484364" cy="442301"/>
          </a:xfrm>
          <a:prstGeom prst="rect">
            <a:avLst/>
          </a:prstGeom>
        </p:spPr>
        <p:txBody>
          <a:bodyPr wrap="square" lIns="0" tIns="0" rIns="0" bIns="0" rtlCol="0" anchor="t">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John </a:t>
            </a:r>
            <a:r>
              <a:rPr kumimoji="0" lang="en-US" sz="2800" b="0" i="0"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Floyer</a:t>
            </a:r>
            <a:endParaRPr kumimoji="0" lang="en-US" sz="28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endParaRPr>
          </a:p>
        </p:txBody>
      </p:sp>
      <p:sp>
        <p:nvSpPr>
          <p:cNvPr id="11" name="AutoShape 2">
            <a:extLst>
              <a:ext uri="{FF2B5EF4-FFF2-40B4-BE49-F238E27FC236}">
                <a16:creationId xmlns:a16="http://schemas.microsoft.com/office/drawing/2014/main" id="{B65735BE-8059-8604-971C-C019243DE0C5}"/>
              </a:ext>
            </a:extLst>
          </p:cNvPr>
          <p:cNvSpPr/>
          <p:nvPr/>
        </p:nvSpPr>
        <p:spPr>
          <a:xfrm flipV="1">
            <a:off x="1514296" y="7581898"/>
            <a:ext cx="3895904" cy="32400"/>
          </a:xfrm>
          <a:prstGeom prst="line">
            <a:avLst/>
          </a:prstGeom>
          <a:ln w="9525" cap="flat">
            <a:solidFill>
              <a:srgbClr val="BFBFBF"/>
            </a:solidFill>
            <a:prstDash val="solid"/>
            <a:headEnd type="none" w="sm" len="sm"/>
            <a:tailEnd type="none" w="sm" len="sm"/>
          </a:ln>
        </p:spPr>
      </p:sp>
      <p:sp>
        <p:nvSpPr>
          <p:cNvPr id="12" name="TextBox 5">
            <a:extLst>
              <a:ext uri="{FF2B5EF4-FFF2-40B4-BE49-F238E27FC236}">
                <a16:creationId xmlns:a16="http://schemas.microsoft.com/office/drawing/2014/main" id="{7BB5D8F2-E9F1-DFD6-21EA-C56FBB0CCE6B}"/>
              </a:ext>
            </a:extLst>
          </p:cNvPr>
          <p:cNvSpPr txBox="1"/>
          <p:nvPr/>
        </p:nvSpPr>
        <p:spPr>
          <a:xfrm>
            <a:off x="1514296" y="8408720"/>
            <a:ext cx="7248704" cy="442301"/>
          </a:xfrm>
          <a:prstGeom prst="rect">
            <a:avLst/>
          </a:prstGeom>
        </p:spPr>
        <p:txBody>
          <a:bodyPr wrap="square" lIns="0" tIns="0" rIns="0" bIns="0" rtlCol="0" anchor="t">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1707</a:t>
            </a:r>
          </a:p>
        </p:txBody>
      </p:sp>
      <p:pic>
        <p:nvPicPr>
          <p:cNvPr id="1026" name="Picture 2" descr="X H B Phyft cunis Pulfe-Watch-, O II,- A N E S S A _ To Explain the Old Art of T ee l in g the Pulse, and to Improve it by the help of a Pu l s e-Wat ch. In Three PAR C S. I. The Old Galenic. Art of Feeling the Pulfe is defci ib d, and many of its Errors corrected * The true Ufe of the Pulfes, and their Caufes' Differences and Prognofticaticns by them’ are fully explain’d, and DireAions given for Feeling the Pulfe by the Pulfe-Watcb or Minute-Glafs. ’ II. A New Mechanical Method is propos’d for prefevving Health, and prolonging life, and for curing Difeafes by the help of thePulfe- Watch, which flievvs the Pulles when they exceed or are deficient from the natural. III. The Chinefe Art of Feeling the Pulfe is defcrib’d; and the Imita&amp;m of their Praftice of Phy lick, which is grounded on the Obfer- vation of the Pulfe, is recommended. To which is added,. An Extraft out of Andrew Clcyer, concerning the Chinefe Art of Feeling the Pulfe. Py b11 John Flo y er, Knight. LONDON, Printed for Sam. Smith and Ben). Watford, at the Prime s-Arms in St. Paul's Church-Turd, 1707.">
            <a:extLst>
              <a:ext uri="{FF2B5EF4-FFF2-40B4-BE49-F238E27FC236}">
                <a16:creationId xmlns:a16="http://schemas.microsoft.com/office/drawing/2014/main" id="{742F5C9E-9BB7-04BE-B7F3-945F27BFF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2163" y="190500"/>
            <a:ext cx="5573437" cy="996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2D52DB-9560-DEDA-32F4-76A7851A7B90}"/>
              </a:ext>
            </a:extLst>
          </p:cNvPr>
          <p:cNvPicPr>
            <a:picLocks noChangeAspect="1"/>
          </p:cNvPicPr>
          <p:nvPr/>
        </p:nvPicPr>
        <p:blipFill>
          <a:blip r:embed="rId4"/>
          <a:stretch>
            <a:fillRect/>
          </a:stretch>
        </p:blipFill>
        <p:spPr>
          <a:xfrm>
            <a:off x="2819400" y="3272323"/>
            <a:ext cx="8124825" cy="2333625"/>
          </a:xfrm>
          <a:prstGeom prst="rect">
            <a:avLst/>
          </a:prstGeom>
        </p:spPr>
      </p:pic>
    </p:spTree>
    <p:extLst>
      <p:ext uri="{BB962C8B-B14F-4D97-AF65-F5344CB8AC3E}">
        <p14:creationId xmlns:p14="http://schemas.microsoft.com/office/powerpoint/2010/main" val="1861585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80484" y="1028700"/>
            <a:ext cx="10978816" cy="0"/>
          </a:xfrm>
          <a:prstGeom prst="line">
            <a:avLst/>
          </a:prstGeom>
          <a:ln w="9525" cap="flat">
            <a:solidFill>
              <a:srgbClr val="BFBFBF"/>
            </a:solidFill>
            <a:prstDash val="solid"/>
            <a:headEnd type="none" w="sm" len="sm"/>
            <a:tailEnd type="none" w="sm" len="sm"/>
          </a:ln>
        </p:spPr>
      </p:sp>
      <p:sp>
        <p:nvSpPr>
          <p:cNvPr id="3" name="AutoShape 3"/>
          <p:cNvSpPr/>
          <p:nvPr/>
        </p:nvSpPr>
        <p:spPr>
          <a:xfrm>
            <a:off x="6280484" y="2013492"/>
            <a:ext cx="10978816"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3491854" y="3491854"/>
            <a:ext cx="10287000" cy="3303292"/>
          </a:xfrm>
          <a:custGeom>
            <a:avLst/>
            <a:gdLst/>
            <a:ahLst/>
            <a:cxnLst/>
            <a:rect l="l" t="t" r="r" b="b"/>
            <a:pathLst>
              <a:path w="10287000" h="3303292">
                <a:moveTo>
                  <a:pt x="0" y="0"/>
                </a:moveTo>
                <a:lnTo>
                  <a:pt x="10287000" y="0"/>
                </a:lnTo>
                <a:lnTo>
                  <a:pt x="10287000" y="3303292"/>
                </a:lnTo>
                <a:lnTo>
                  <a:pt x="0" y="3303292"/>
                </a:lnTo>
                <a:lnTo>
                  <a:pt x="0" y="0"/>
                </a:lnTo>
                <a:close/>
              </a:path>
            </a:pathLst>
          </a:custGeom>
          <a:blipFill>
            <a:blip r:embed="rId2"/>
            <a:stretch>
              <a:fillRect b="-56097"/>
            </a:stretch>
          </a:blipFill>
        </p:spPr>
      </p:sp>
      <p:sp>
        <p:nvSpPr>
          <p:cNvPr id="5" name="TextBox 5"/>
          <p:cNvSpPr txBox="1"/>
          <p:nvPr/>
        </p:nvSpPr>
        <p:spPr>
          <a:xfrm>
            <a:off x="9829800" y="3086100"/>
            <a:ext cx="7429500" cy="6630854"/>
          </a:xfrm>
          <a:prstGeom prst="rect">
            <a:avLst/>
          </a:prstGeom>
        </p:spPr>
        <p:txBody>
          <a:bodyPr wrap="square" lIns="0" tIns="0" rIns="0" bIns="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Chapter 2. Of the Politick, </a:t>
            </a:r>
            <a:r>
              <a:rPr kumimoji="0" lang="en-US" sz="3200" b="0" i="0" u="none" strike="noStrike" kern="1200" cap="none" spc="0" normalizeH="0" baseline="0" noProof="0" dirty="0" err="1">
                <a:ln>
                  <a:noFill/>
                </a:ln>
                <a:solidFill>
                  <a:srgbClr val="000000"/>
                </a:solidFill>
                <a:effectLst/>
                <a:uLnTx/>
                <a:uFillTx/>
                <a:latin typeface="Avenir Book" panose="02000503020000020003" pitchFamily="2" charset="0"/>
                <a:ea typeface="+mn-ea"/>
                <a:cs typeface="+mn-cs"/>
              </a:rPr>
              <a:t>Ethick</a:t>
            </a:r>
            <a:r>
              <a:rPr kumimoji="0" lang="en-US" sz="32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and </a:t>
            </a:r>
            <a:r>
              <a:rPr kumimoji="0" lang="en-US" sz="3200" b="0" i="0" u="none" strike="noStrike" kern="1200" cap="none" spc="0" normalizeH="0" baseline="0" noProof="0" dirty="0" err="1">
                <a:ln>
                  <a:noFill/>
                </a:ln>
                <a:solidFill>
                  <a:srgbClr val="000000"/>
                </a:solidFill>
                <a:effectLst/>
                <a:uLnTx/>
                <a:uFillTx/>
                <a:latin typeface="Avenir Book" panose="02000503020000020003" pitchFamily="2" charset="0"/>
                <a:ea typeface="+mn-ea"/>
                <a:cs typeface="+mn-cs"/>
              </a:rPr>
              <a:t>Oeconomick</a:t>
            </a:r>
            <a:r>
              <a:rPr kumimoji="0" lang="en-US" sz="32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virtues of Bees</a:t>
            </a:r>
          </a:p>
          <a:p>
            <a:pPr marL="0" marR="0" lvl="0" indent="0" algn="l" defTabSz="914400" rtl="0" eaLnBrk="1" fontAlgn="auto" latinLnBrk="0" hangingPunct="1">
              <a:lnSpc>
                <a:spcPts val="4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“Bees are swayed by </a:t>
            </a:r>
            <a:r>
              <a:rPr kumimoji="0" lang="en-US" sz="2400" b="0" i="0" u="none" strike="noStrike" kern="1200" cap="none" spc="0" normalizeH="0" baseline="0" noProof="0" dirty="0" err="1">
                <a:ln>
                  <a:noFill/>
                </a:ln>
                <a:solidFill>
                  <a:srgbClr val="000000"/>
                </a:solidFill>
                <a:effectLst/>
                <a:uLnTx/>
                <a:uFillTx/>
                <a:latin typeface="Avenir Book" panose="02000503020000020003" pitchFamily="2" charset="0"/>
                <a:ea typeface="+mn-ea"/>
                <a:cs typeface="+mn-cs"/>
              </a:rPr>
              <a:t>sovereinty</a:t>
            </a:r>
            <a:r>
              <a:rPr kumimoji="0" lang="en-US" sz="24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not tyranny, neither do they admit of a King properly so called, by succession or by lot, but by due advice, and circumspect choice; and though they willingly submit to regal authority; yet so, as they retain their liberty; because they still keep their Prerogative of Election; and when their King is once made sure to them by oath, they do in a principal manner love him… For their law is the law of nature, not written but imprinted in their manners.”</a:t>
            </a:r>
            <a:endParaRPr kumimoji="0" lang="en-US" sz="3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6" name="TextBox 6"/>
          <p:cNvSpPr txBox="1"/>
          <p:nvPr/>
        </p:nvSpPr>
        <p:spPr>
          <a:xfrm>
            <a:off x="9144001" y="1330173"/>
            <a:ext cx="8115300" cy="344774"/>
          </a:xfrm>
          <a:prstGeom prst="rect">
            <a:avLst/>
          </a:prstGeom>
        </p:spPr>
        <p:txBody>
          <a:bodyPr wrap="square"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From </a:t>
            </a:r>
            <a:r>
              <a:rPr kumimoji="0" lang="en-US" sz="2000" b="0" i="0" u="none" strike="noStrike" kern="1200" cap="none" spc="0" normalizeH="0" baseline="0" noProof="0" dirty="0" err="1">
                <a:ln>
                  <a:noFill/>
                </a:ln>
                <a:solidFill>
                  <a:srgbClr val="000000"/>
                </a:solidFill>
                <a:effectLst/>
                <a:uLnTx/>
                <a:uFillTx/>
                <a:latin typeface="Avenir Book" panose="02000503020000020003" pitchFamily="2" charset="0"/>
                <a:ea typeface="+mn-ea"/>
                <a:cs typeface="+mn-cs"/>
              </a:rPr>
              <a:t>Topsell’s</a:t>
            </a:r>
            <a:r>
              <a:rPr kumimoji="0" lang="en-US" sz="20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a:t>
            </a:r>
            <a:r>
              <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The History of Four-Footed Beasts </a:t>
            </a:r>
            <a:r>
              <a:rPr kumimoji="0" lang="en-US" sz="20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(1658)</a:t>
            </a:r>
          </a:p>
        </p:txBody>
      </p:sp>
      <p:pic>
        <p:nvPicPr>
          <p:cNvPr id="9" name="Picture 8">
            <a:extLst>
              <a:ext uri="{FF2B5EF4-FFF2-40B4-BE49-F238E27FC236}">
                <a16:creationId xmlns:a16="http://schemas.microsoft.com/office/drawing/2014/main" id="{6638F3AB-8284-8DF3-4AF1-8E0838562308}"/>
              </a:ext>
            </a:extLst>
          </p:cNvPr>
          <p:cNvPicPr>
            <a:picLocks noChangeAspect="1"/>
          </p:cNvPicPr>
          <p:nvPr/>
        </p:nvPicPr>
        <p:blipFill>
          <a:blip r:embed="rId3"/>
          <a:stretch>
            <a:fillRect/>
          </a:stretch>
        </p:blipFill>
        <p:spPr>
          <a:xfrm>
            <a:off x="76200" y="114300"/>
            <a:ext cx="5675901" cy="10058400"/>
          </a:xfrm>
          <a:prstGeom prst="rect">
            <a:avLst/>
          </a:prstGeom>
        </p:spPr>
      </p:pic>
    </p:spTree>
    <p:extLst>
      <p:ext uri="{BB962C8B-B14F-4D97-AF65-F5344CB8AC3E}">
        <p14:creationId xmlns:p14="http://schemas.microsoft.com/office/powerpoint/2010/main" val="1704727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1707643" cy="0"/>
          </a:xfrm>
          <a:prstGeom prst="line">
            <a:avLst/>
          </a:prstGeom>
          <a:ln w="9525" cap="flat">
            <a:solidFill>
              <a:srgbClr val="BFBFBF"/>
            </a:solidFill>
            <a:prstDash val="solid"/>
            <a:headEnd type="none" w="sm" len="sm"/>
            <a:tailEnd type="none" w="sm" len="sm"/>
          </a:ln>
        </p:spPr>
      </p:sp>
      <p:sp>
        <p:nvSpPr>
          <p:cNvPr id="3" name="AutoShape 3"/>
          <p:cNvSpPr/>
          <p:nvPr/>
        </p:nvSpPr>
        <p:spPr>
          <a:xfrm>
            <a:off x="1028700" y="2013492"/>
            <a:ext cx="11707643"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11446970" y="3469793"/>
            <a:ext cx="10287000" cy="3347413"/>
          </a:xfrm>
          <a:custGeom>
            <a:avLst/>
            <a:gdLst/>
            <a:ahLst/>
            <a:cxnLst/>
            <a:rect l="l" t="t" r="r" b="b"/>
            <a:pathLst>
              <a:path w="10287000" h="3347413">
                <a:moveTo>
                  <a:pt x="0" y="0"/>
                </a:moveTo>
                <a:lnTo>
                  <a:pt x="10287000" y="0"/>
                </a:lnTo>
                <a:lnTo>
                  <a:pt x="10287000" y="3347414"/>
                </a:lnTo>
                <a:lnTo>
                  <a:pt x="0" y="3347414"/>
                </a:lnTo>
                <a:lnTo>
                  <a:pt x="0" y="0"/>
                </a:lnTo>
                <a:close/>
              </a:path>
            </a:pathLst>
          </a:custGeom>
          <a:blipFill>
            <a:blip r:embed="rId2"/>
            <a:stretch>
              <a:fillRect b="-54040"/>
            </a:stretch>
          </a:blipFill>
        </p:spPr>
      </p:sp>
      <p:sp>
        <p:nvSpPr>
          <p:cNvPr id="8" name="TextBox 8"/>
          <p:cNvSpPr txBox="1"/>
          <p:nvPr/>
        </p:nvSpPr>
        <p:spPr>
          <a:xfrm rot="1431645">
            <a:off x="2127428" y="8571360"/>
            <a:ext cx="3242299" cy="451919"/>
          </a:xfrm>
          <a:prstGeom prst="rect">
            <a:avLst/>
          </a:prstGeom>
        </p:spPr>
        <p:txBody>
          <a:bodyPr lIns="0" tIns="0" rIns="0" bIns="0" rtlCol="0" anchor="t">
            <a:spAutoFit/>
          </a:bodyPr>
          <a:lstStyle/>
          <a:p>
            <a:pPr>
              <a:lnSpc>
                <a:spcPts val="3639"/>
              </a:lnSpc>
            </a:pPr>
            <a:r>
              <a:rPr lang="en-US" sz="2799" b="1" dirty="0">
                <a:solidFill>
                  <a:srgbClr val="4F8420"/>
                </a:solidFill>
                <a:latin typeface="Avenir Heavy" panose="02000503020000020003" pitchFamily="2" charset="0"/>
              </a:rPr>
              <a:t>Good vs Bad</a:t>
            </a:r>
          </a:p>
        </p:txBody>
      </p:sp>
      <p:sp>
        <p:nvSpPr>
          <p:cNvPr id="11" name="TextBox 11"/>
          <p:cNvSpPr txBox="1"/>
          <p:nvPr/>
        </p:nvSpPr>
        <p:spPr>
          <a:xfrm rot="17664165">
            <a:off x="10381867" y="7830592"/>
            <a:ext cx="3426521" cy="441018"/>
          </a:xfrm>
          <a:prstGeom prst="rect">
            <a:avLst/>
          </a:prstGeom>
        </p:spPr>
        <p:txBody>
          <a:bodyPr wrap="square" lIns="0" tIns="0" rIns="0" bIns="0" rtlCol="0" anchor="t">
            <a:spAutoFit/>
          </a:bodyPr>
          <a:lstStyle/>
          <a:p>
            <a:pPr>
              <a:lnSpc>
                <a:spcPts val="3639"/>
              </a:lnSpc>
            </a:pPr>
            <a:r>
              <a:rPr lang="en-US" sz="2799" b="1" dirty="0">
                <a:solidFill>
                  <a:srgbClr val="4F8420"/>
                </a:solidFill>
                <a:latin typeface="Avenir Heavy" panose="02000503020000020003" pitchFamily="2" charset="0"/>
              </a:rPr>
              <a:t>Sociable vs anti-social</a:t>
            </a:r>
          </a:p>
        </p:txBody>
      </p:sp>
      <p:sp>
        <p:nvSpPr>
          <p:cNvPr id="13" name="TextBox 13"/>
          <p:cNvSpPr txBox="1"/>
          <p:nvPr/>
        </p:nvSpPr>
        <p:spPr>
          <a:xfrm rot="1422324">
            <a:off x="7998393" y="3001946"/>
            <a:ext cx="5490449" cy="451919"/>
          </a:xfrm>
          <a:prstGeom prst="rect">
            <a:avLst/>
          </a:prstGeom>
        </p:spPr>
        <p:txBody>
          <a:bodyPr wrap="square" lIns="0" tIns="0" rIns="0" bIns="0" rtlCol="0" anchor="t">
            <a:spAutoFit/>
          </a:bodyPr>
          <a:lstStyle/>
          <a:p>
            <a:pPr>
              <a:lnSpc>
                <a:spcPts val="3639"/>
              </a:lnSpc>
            </a:pPr>
            <a:r>
              <a:rPr lang="en-US" sz="2799" b="1" dirty="0">
                <a:solidFill>
                  <a:srgbClr val="4F8420"/>
                </a:solidFill>
                <a:latin typeface="Avenir Heavy" panose="02000503020000020003" pitchFamily="2" charset="0"/>
              </a:rPr>
              <a:t>Self-directed vs. Other-directed</a:t>
            </a:r>
          </a:p>
        </p:txBody>
      </p:sp>
      <p:sp>
        <p:nvSpPr>
          <p:cNvPr id="16" name="TextBox 16"/>
          <p:cNvSpPr txBox="1"/>
          <p:nvPr/>
        </p:nvSpPr>
        <p:spPr>
          <a:xfrm>
            <a:off x="1028700" y="1330173"/>
            <a:ext cx="8115300" cy="344774"/>
          </a:xfrm>
          <a:prstGeom prst="rect">
            <a:avLst/>
          </a:prstGeom>
        </p:spPr>
        <p:txBody>
          <a:bodyPr wrap="square" lIns="0" tIns="0" rIns="0" bIns="0" rtlCol="0" anchor="t">
            <a:spAutoFit/>
          </a:bodyPr>
          <a:lstStyle/>
          <a:p>
            <a:pPr>
              <a:lnSpc>
                <a:spcPts val="2800"/>
              </a:lnSpc>
            </a:pPr>
            <a:r>
              <a:rPr lang="en-US" sz="2000" dirty="0">
                <a:solidFill>
                  <a:srgbClr val="000000"/>
                </a:solidFill>
                <a:latin typeface="Avenir Book" panose="02000503020000020003" pitchFamily="2" charset="0"/>
              </a:rPr>
              <a:t>Early modern classifications of emotions, passions, affects, sentiments</a:t>
            </a:r>
          </a:p>
        </p:txBody>
      </p:sp>
      <p:sp>
        <p:nvSpPr>
          <p:cNvPr id="17" name="Cube 16">
            <a:extLst>
              <a:ext uri="{FF2B5EF4-FFF2-40B4-BE49-F238E27FC236}">
                <a16:creationId xmlns:a16="http://schemas.microsoft.com/office/drawing/2014/main" id="{66B8D9AA-EFEA-CD32-710F-93C0D7F08B67}"/>
              </a:ext>
            </a:extLst>
          </p:cNvPr>
          <p:cNvSpPr/>
          <p:nvPr/>
        </p:nvSpPr>
        <p:spPr>
          <a:xfrm rot="1466368">
            <a:off x="4618994" y="3683107"/>
            <a:ext cx="5357774" cy="4901220"/>
          </a:xfrm>
          <a:prstGeom prst="cube">
            <a:avLst/>
          </a:prstGeom>
          <a:noFill/>
          <a:ln w="635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cxnSp>
        <p:nvCxnSpPr>
          <p:cNvPr id="19" name="Straight Arrow Connector 18">
            <a:extLst>
              <a:ext uri="{FF2B5EF4-FFF2-40B4-BE49-F238E27FC236}">
                <a16:creationId xmlns:a16="http://schemas.microsoft.com/office/drawing/2014/main" id="{B8D7A1B7-A14B-6DF7-DB8E-17115E0EB224}"/>
              </a:ext>
            </a:extLst>
          </p:cNvPr>
          <p:cNvCxnSpPr>
            <a:cxnSpLocks/>
          </p:cNvCxnSpPr>
          <p:nvPr/>
        </p:nvCxnSpPr>
        <p:spPr>
          <a:xfrm flipV="1">
            <a:off x="7325940" y="2695979"/>
            <a:ext cx="1626481" cy="35238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CECF779-CAB8-9891-A29A-010FD528C9DC}"/>
              </a:ext>
            </a:extLst>
          </p:cNvPr>
          <p:cNvCxnSpPr>
            <a:cxnSpLocks/>
          </p:cNvCxnSpPr>
          <p:nvPr/>
        </p:nvCxnSpPr>
        <p:spPr>
          <a:xfrm flipH="1">
            <a:off x="3422700" y="6171824"/>
            <a:ext cx="3943741" cy="21016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C14B2A5-2248-1C50-4DEC-457D51696A82}"/>
              </a:ext>
            </a:extLst>
          </p:cNvPr>
          <p:cNvCxnSpPr>
            <a:cxnSpLocks/>
          </p:cNvCxnSpPr>
          <p:nvPr/>
        </p:nvCxnSpPr>
        <p:spPr>
          <a:xfrm>
            <a:off x="7325940" y="6197892"/>
            <a:ext cx="4242034" cy="18023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27C416-8AA7-492F-FF5F-0480AA12EAD5}"/>
              </a:ext>
            </a:extLst>
          </p:cNvPr>
          <p:cNvCxnSpPr>
            <a:cxnSpLocks/>
          </p:cNvCxnSpPr>
          <p:nvPr/>
        </p:nvCxnSpPr>
        <p:spPr>
          <a:xfrm flipH="1">
            <a:off x="5410978" y="3272004"/>
            <a:ext cx="1587383" cy="3404376"/>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3DB328-F104-2363-F6EB-CB1C6ADC2F1D}"/>
              </a:ext>
            </a:extLst>
          </p:cNvPr>
          <p:cNvCxnSpPr>
            <a:cxnSpLocks/>
          </p:cNvCxnSpPr>
          <p:nvPr/>
        </p:nvCxnSpPr>
        <p:spPr>
          <a:xfrm flipH="1">
            <a:off x="3828722" y="6624128"/>
            <a:ext cx="1565848" cy="601755"/>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25AB924-A21E-C062-EC8A-2EF21DED4C67}"/>
              </a:ext>
            </a:extLst>
          </p:cNvPr>
          <p:cNvCxnSpPr>
            <a:cxnSpLocks/>
          </p:cNvCxnSpPr>
          <p:nvPr/>
        </p:nvCxnSpPr>
        <p:spPr>
          <a:xfrm flipH="1" flipV="1">
            <a:off x="5358697" y="6624128"/>
            <a:ext cx="3832123" cy="1719525"/>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90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2" name="TextBox 2"/>
          <p:cNvSpPr txBox="1"/>
          <p:nvPr/>
        </p:nvSpPr>
        <p:spPr>
          <a:xfrm>
            <a:off x="11582400" y="2783527"/>
            <a:ext cx="5676900" cy="689419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Light  //  Structure of the Eye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Our first lessons are derived from the various motions which the hand makes, that has its own image in the bottom of the eye. While in turns it approaches nearer to or withdraws farther from this organ, it teaches it to refer to a greater or less distance, to one place rather than to another, the impression that is produced on the retina, from the </a:t>
            </a:r>
            <a:r>
              <a:rPr kumimoji="0" lang="en-US" sz="2800" b="0" i="0" u="none" strike="noStrike" kern="1200" cap="none" spc="0" normalizeH="0" baseline="0" noProof="0" dirty="0">
                <a:ln>
                  <a:noFill/>
                </a:ln>
                <a:solidFill>
                  <a:srgbClr val="FF0000"/>
                </a:solidFill>
                <a:effectLst/>
                <a:uLnTx/>
                <a:uFillTx/>
                <a:latin typeface="Avenir Book" panose="02000503020000020003" pitchFamily="2" charset="0"/>
                <a:ea typeface="+mn-ea"/>
                <a:cs typeface="+mn-cs"/>
              </a:rPr>
              <a:t>sentiment</a:t>
            </a:r>
            <a:r>
              <a:rPr kumimoji="0" lang="en-US" sz="28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we have of every position of the hand, and of the direction and extent of every movement it makes.</a:t>
            </a:r>
            <a:endParaRPr kumimoji="0" lang="en-US" sz="40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endParaRPr>
          </a:p>
        </p:txBody>
      </p:sp>
      <p:sp>
        <p:nvSpPr>
          <p:cNvPr id="3" name="TextBox 3"/>
          <p:cNvSpPr txBox="1"/>
          <p:nvPr/>
        </p:nvSpPr>
        <p:spPr>
          <a:xfrm>
            <a:off x="9144000" y="1330173"/>
            <a:ext cx="8115301" cy="344774"/>
          </a:xfrm>
          <a:prstGeom prst="rect">
            <a:avLst/>
          </a:prstGeom>
        </p:spPr>
        <p:txBody>
          <a:bodyPr wrap="square"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René Just </a:t>
            </a:r>
            <a:r>
              <a:rPr kumimoji="0" lang="en-GB" sz="2000" b="0" i="0" u="none" strike="noStrike" kern="1200" cap="none" spc="0" normalizeH="0" baseline="0" noProof="0" dirty="0" err="1">
                <a:ln>
                  <a:noFill/>
                </a:ln>
                <a:solidFill>
                  <a:prstClr val="white"/>
                </a:solidFill>
                <a:effectLst/>
                <a:uLnTx/>
                <a:uFillTx/>
                <a:latin typeface="Avenir Book" panose="02000503020000020003" pitchFamily="2" charset="0"/>
                <a:ea typeface="+mn-ea"/>
                <a:cs typeface="+mn-cs"/>
              </a:rPr>
              <a:t>Haüy</a:t>
            </a:r>
            <a:r>
              <a:rPr kumimoji="0" lang="en-GB"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 </a:t>
            </a:r>
            <a:r>
              <a:rPr kumimoji="0" lang="en-GB" sz="2000" b="0" i="1"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An Elementary Treatise on Natural Philosophy </a:t>
            </a:r>
            <a:r>
              <a:rPr kumimoji="0" lang="en-GB"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(1807)</a:t>
            </a:r>
            <a:endParaRPr kumimoji="0" lang="en-US"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sp>
        <p:nvSpPr>
          <p:cNvPr id="4" name="TextBox 4"/>
          <p:cNvSpPr txBox="1"/>
          <p:nvPr/>
        </p:nvSpPr>
        <p:spPr>
          <a:xfrm>
            <a:off x="1028700" y="1330173"/>
            <a:ext cx="7048500" cy="344774"/>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René Just </a:t>
            </a:r>
            <a:r>
              <a:rPr kumimoji="0" lang="en-US" sz="2000" b="0" i="0"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Haüy</a:t>
            </a:r>
            <a:r>
              <a:rPr kumimoji="0" lang="en-US" sz="20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a:t>
            </a:r>
            <a:r>
              <a:rPr kumimoji="0" lang="en-US" sz="2000" b="0" i="1"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Traité</a:t>
            </a:r>
            <a:r>
              <a:rPr kumimoji="0" lang="en-US" sz="2000" b="0" i="1"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a:t>
            </a:r>
            <a:r>
              <a:rPr kumimoji="0" lang="en-US" sz="2000" b="0" i="1"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élémentaire</a:t>
            </a:r>
            <a:r>
              <a:rPr kumimoji="0" lang="en-US" sz="2000" b="0" i="1"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de physique </a:t>
            </a:r>
            <a:r>
              <a:rPr kumimoji="0" lang="en-US" sz="20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(1806)</a:t>
            </a:r>
          </a:p>
        </p:txBody>
      </p:sp>
      <p:sp>
        <p:nvSpPr>
          <p:cNvPr id="5" name="AutoShape 5"/>
          <p:cNvSpPr/>
          <p:nvPr/>
        </p:nvSpPr>
        <p:spPr>
          <a:xfrm>
            <a:off x="1028700" y="1028700"/>
            <a:ext cx="16230600" cy="0"/>
          </a:xfrm>
          <a:prstGeom prst="line">
            <a:avLst/>
          </a:prstGeom>
          <a:ln w="9525" cap="flat">
            <a:solidFill>
              <a:srgbClr val="BFBFBF"/>
            </a:solidFill>
            <a:prstDash val="solid"/>
            <a:headEnd type="none" w="sm" len="sm"/>
            <a:tailEnd type="none" w="sm" len="sm"/>
          </a:ln>
        </p:spPr>
      </p:sp>
      <p:sp>
        <p:nvSpPr>
          <p:cNvPr id="6" name="AutoShape 6"/>
          <p:cNvSpPr/>
          <p:nvPr/>
        </p:nvSpPr>
        <p:spPr>
          <a:xfrm>
            <a:off x="1028700" y="2013492"/>
            <a:ext cx="16230600" cy="0"/>
          </a:xfrm>
          <a:prstGeom prst="line">
            <a:avLst/>
          </a:prstGeom>
          <a:ln w="9525" cap="flat">
            <a:solidFill>
              <a:srgbClr val="BFBFBF"/>
            </a:solidFill>
            <a:prstDash val="solid"/>
            <a:headEnd type="none" w="sm" len="sm"/>
            <a:tailEnd type="none" w="sm" len="sm"/>
          </a:ln>
        </p:spPr>
      </p:sp>
      <p:pic>
        <p:nvPicPr>
          <p:cNvPr id="15" name="Picture 14" descr="A close up of a text&#10;&#10;Description automatically generated">
            <a:extLst>
              <a:ext uri="{FF2B5EF4-FFF2-40B4-BE49-F238E27FC236}">
                <a16:creationId xmlns:a16="http://schemas.microsoft.com/office/drawing/2014/main" id="{C0ACBBE9-3392-033A-643D-AC8C18376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4229100"/>
            <a:ext cx="10401300" cy="3686075"/>
          </a:xfrm>
          <a:prstGeom prst="rect">
            <a:avLst/>
          </a:prstGeom>
        </p:spPr>
      </p:pic>
      <p:sp>
        <p:nvSpPr>
          <p:cNvPr id="16" name="Rounded Rectangle 15">
            <a:extLst>
              <a:ext uri="{FF2B5EF4-FFF2-40B4-BE49-F238E27FC236}">
                <a16:creationId xmlns:a16="http://schemas.microsoft.com/office/drawing/2014/main" id="{10E2F118-E5BA-1D3B-1FE6-82A4143F2AB8}"/>
              </a:ext>
            </a:extLst>
          </p:cNvPr>
          <p:cNvSpPr/>
          <p:nvPr/>
        </p:nvSpPr>
        <p:spPr>
          <a:xfrm>
            <a:off x="8915400" y="6438900"/>
            <a:ext cx="1752600" cy="533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71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4230"/>
        </a:solidFill>
        <a:effectLst/>
      </p:bgPr>
    </p:bg>
    <p:spTree>
      <p:nvGrpSpPr>
        <p:cNvPr id="1" name=""/>
        <p:cNvGrpSpPr/>
        <p:nvPr/>
      </p:nvGrpSpPr>
      <p:grpSpPr>
        <a:xfrm>
          <a:off x="0" y="0"/>
          <a:ext cx="0" cy="0"/>
          <a:chOff x="0" y="0"/>
          <a:chExt cx="0" cy="0"/>
        </a:xfrm>
      </p:grpSpPr>
      <p:sp>
        <p:nvSpPr>
          <p:cNvPr id="3" name="TextBox 3"/>
          <p:cNvSpPr txBox="1"/>
          <p:nvPr/>
        </p:nvSpPr>
        <p:spPr>
          <a:xfrm>
            <a:off x="9144000" y="1330173"/>
            <a:ext cx="8115301" cy="344774"/>
          </a:xfrm>
          <a:prstGeom prst="rect">
            <a:avLst/>
          </a:prstGeom>
        </p:spPr>
        <p:txBody>
          <a:bodyPr wrap="square"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René Just </a:t>
            </a:r>
            <a:r>
              <a:rPr kumimoji="0" lang="en-GB" sz="2000" b="0" i="0" u="none" strike="noStrike" kern="1200" cap="none" spc="0" normalizeH="0" baseline="0" noProof="0" dirty="0" err="1">
                <a:ln>
                  <a:noFill/>
                </a:ln>
                <a:solidFill>
                  <a:prstClr val="white"/>
                </a:solidFill>
                <a:effectLst/>
                <a:uLnTx/>
                <a:uFillTx/>
                <a:latin typeface="Avenir Book" panose="02000503020000020003" pitchFamily="2" charset="0"/>
                <a:ea typeface="+mn-ea"/>
                <a:cs typeface="+mn-cs"/>
              </a:rPr>
              <a:t>Haüy</a:t>
            </a:r>
            <a:r>
              <a:rPr kumimoji="0" lang="en-GB"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 </a:t>
            </a:r>
            <a:r>
              <a:rPr kumimoji="0" lang="en-GB" sz="2000" b="0" i="1" u="none" strike="noStrike" kern="1200" cap="none" spc="0" normalizeH="0" baseline="0" noProof="0" dirty="0" err="1">
                <a:ln>
                  <a:noFill/>
                </a:ln>
                <a:solidFill>
                  <a:prstClr val="white"/>
                </a:solidFill>
                <a:effectLst/>
                <a:uLnTx/>
                <a:uFillTx/>
                <a:latin typeface="Open Sans" panose="020B0606030504020204" pitchFamily="34" charset="0"/>
                <a:ea typeface="+mn-ea"/>
                <a:cs typeface="+mn-cs"/>
              </a:rPr>
              <a:t>Traktat</a:t>
            </a:r>
            <a:r>
              <a:rPr kumimoji="0" lang="en-GB" sz="2000" b="0" i="1"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a:t>
            </a:r>
            <a:r>
              <a:rPr kumimoji="0" lang="en-GB" sz="2000" b="0" i="1" u="none" strike="noStrike" kern="1200" cap="none" spc="0" normalizeH="0" baseline="0" noProof="0" dirty="0" err="1">
                <a:ln>
                  <a:noFill/>
                </a:ln>
                <a:solidFill>
                  <a:prstClr val="white"/>
                </a:solidFill>
                <a:effectLst/>
                <a:uLnTx/>
                <a:uFillTx/>
                <a:latin typeface="Open Sans" panose="020B0606030504020204" pitchFamily="34" charset="0"/>
                <a:ea typeface="+mn-ea"/>
                <a:cs typeface="+mn-cs"/>
              </a:rPr>
              <a:t>początkowy</a:t>
            </a:r>
            <a:r>
              <a:rPr kumimoji="0" lang="en-GB" sz="2000" b="0" i="1"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a:t>
            </a:r>
            <a:r>
              <a:rPr kumimoji="0" lang="en-GB" sz="2000" b="0" i="1" u="none" strike="noStrike" kern="1200" cap="none" spc="0" normalizeH="0" baseline="0" noProof="0" dirty="0" err="1">
                <a:ln>
                  <a:noFill/>
                </a:ln>
                <a:solidFill>
                  <a:prstClr val="white"/>
                </a:solidFill>
                <a:effectLst/>
                <a:uLnTx/>
                <a:uFillTx/>
                <a:latin typeface="Open Sans" panose="020B0606030504020204" pitchFamily="34" charset="0"/>
                <a:ea typeface="+mn-ea"/>
                <a:cs typeface="+mn-cs"/>
              </a:rPr>
              <a:t>fizyki</a:t>
            </a:r>
            <a:r>
              <a:rPr kumimoji="0" lang="en-GB" sz="2000" b="0" i="1"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(1806)</a:t>
            </a:r>
            <a:endParaRPr kumimoji="0" lang="en-US"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sp>
        <p:nvSpPr>
          <p:cNvPr id="4" name="TextBox 4"/>
          <p:cNvSpPr txBox="1"/>
          <p:nvPr/>
        </p:nvSpPr>
        <p:spPr>
          <a:xfrm>
            <a:off x="1028700" y="1330173"/>
            <a:ext cx="7048500" cy="344774"/>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René Just </a:t>
            </a:r>
            <a:r>
              <a:rPr kumimoji="0" lang="en-US" sz="2000" b="0" i="0"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Haüy</a:t>
            </a:r>
            <a:r>
              <a:rPr kumimoji="0" lang="en-US" sz="20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a:t>
            </a:r>
            <a:r>
              <a:rPr kumimoji="0" lang="en-US" sz="2000" b="0" i="1"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Grundlehren</a:t>
            </a:r>
            <a:r>
              <a:rPr kumimoji="0" lang="en-US" sz="2000" b="0" i="1"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der </a:t>
            </a:r>
            <a:r>
              <a:rPr kumimoji="0" lang="en-US" sz="2000" b="0" i="1" u="none" strike="noStrike" kern="1200" cap="none" spc="0" normalizeH="0" baseline="0" noProof="0" dirty="0" err="1">
                <a:ln>
                  <a:noFill/>
                </a:ln>
                <a:solidFill>
                  <a:srgbClr val="F6F6F6"/>
                </a:solidFill>
                <a:effectLst/>
                <a:uLnTx/>
                <a:uFillTx/>
                <a:latin typeface="Avenir Book" panose="02000503020000020003" pitchFamily="2" charset="0"/>
                <a:ea typeface="+mn-ea"/>
                <a:cs typeface="+mn-cs"/>
              </a:rPr>
              <a:t>Physik</a:t>
            </a:r>
            <a:r>
              <a:rPr kumimoji="0" lang="en-US" sz="2000" b="0" i="1"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 </a:t>
            </a:r>
            <a:r>
              <a:rPr kumimoji="0" lang="en-US" sz="2000" b="0" i="0" u="none" strike="noStrike" kern="1200" cap="none" spc="0" normalizeH="0" baseline="0" noProof="0" dirty="0">
                <a:ln>
                  <a:noFill/>
                </a:ln>
                <a:solidFill>
                  <a:srgbClr val="F6F6F6"/>
                </a:solidFill>
                <a:effectLst/>
                <a:uLnTx/>
                <a:uFillTx/>
                <a:latin typeface="Avenir Book" panose="02000503020000020003" pitchFamily="2" charset="0"/>
                <a:ea typeface="+mn-ea"/>
                <a:cs typeface="+mn-cs"/>
              </a:rPr>
              <a:t>(1804)</a:t>
            </a:r>
          </a:p>
        </p:txBody>
      </p:sp>
      <p:sp>
        <p:nvSpPr>
          <p:cNvPr id="5" name="AutoShape 5"/>
          <p:cNvSpPr/>
          <p:nvPr/>
        </p:nvSpPr>
        <p:spPr>
          <a:xfrm>
            <a:off x="1028700" y="1028700"/>
            <a:ext cx="16230600" cy="0"/>
          </a:xfrm>
          <a:prstGeom prst="line">
            <a:avLst/>
          </a:prstGeom>
          <a:ln w="9525" cap="flat">
            <a:solidFill>
              <a:srgbClr val="BFBFBF"/>
            </a:solidFill>
            <a:prstDash val="solid"/>
            <a:headEnd type="none" w="sm" len="sm"/>
            <a:tailEnd type="none" w="sm" len="sm"/>
          </a:ln>
        </p:spPr>
      </p:sp>
      <p:sp>
        <p:nvSpPr>
          <p:cNvPr id="6" name="AutoShape 6"/>
          <p:cNvSpPr/>
          <p:nvPr/>
        </p:nvSpPr>
        <p:spPr>
          <a:xfrm>
            <a:off x="1028700" y="2013492"/>
            <a:ext cx="16230600" cy="0"/>
          </a:xfrm>
          <a:prstGeom prst="line">
            <a:avLst/>
          </a:prstGeom>
          <a:ln w="9525" cap="flat">
            <a:solidFill>
              <a:srgbClr val="BFBFBF"/>
            </a:solidFill>
            <a:prstDash val="solid"/>
            <a:headEnd type="none" w="sm" len="sm"/>
            <a:tailEnd type="none" w="sm" len="sm"/>
          </a:ln>
        </p:spPr>
      </p:sp>
      <p:pic>
        <p:nvPicPr>
          <p:cNvPr id="7" name="Picture 6">
            <a:extLst>
              <a:ext uri="{FF2B5EF4-FFF2-40B4-BE49-F238E27FC236}">
                <a16:creationId xmlns:a16="http://schemas.microsoft.com/office/drawing/2014/main" id="{6D15ADC9-0787-030C-9886-65B2FF546F74}"/>
              </a:ext>
            </a:extLst>
          </p:cNvPr>
          <p:cNvPicPr>
            <a:picLocks noChangeAspect="1"/>
          </p:cNvPicPr>
          <p:nvPr/>
        </p:nvPicPr>
        <p:blipFill>
          <a:blip r:embed="rId2"/>
          <a:stretch>
            <a:fillRect/>
          </a:stretch>
        </p:blipFill>
        <p:spPr>
          <a:xfrm>
            <a:off x="1066800" y="2740515"/>
            <a:ext cx="8763000" cy="4043160"/>
          </a:xfrm>
          <a:prstGeom prst="rect">
            <a:avLst/>
          </a:prstGeom>
        </p:spPr>
      </p:pic>
      <p:sp>
        <p:nvSpPr>
          <p:cNvPr id="16" name="Rounded Rectangle 15">
            <a:extLst>
              <a:ext uri="{FF2B5EF4-FFF2-40B4-BE49-F238E27FC236}">
                <a16:creationId xmlns:a16="http://schemas.microsoft.com/office/drawing/2014/main" id="{10E2F118-E5BA-1D3B-1FE6-82A4143F2AB8}"/>
              </a:ext>
            </a:extLst>
          </p:cNvPr>
          <p:cNvSpPr/>
          <p:nvPr/>
        </p:nvSpPr>
        <p:spPr>
          <a:xfrm>
            <a:off x="7772400" y="5372100"/>
            <a:ext cx="1905000" cy="533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383CBC3-16CA-D5FC-DCAD-16559AF7F33F}"/>
              </a:ext>
            </a:extLst>
          </p:cNvPr>
          <p:cNvPicPr>
            <a:picLocks noChangeAspect="1"/>
          </p:cNvPicPr>
          <p:nvPr/>
        </p:nvPicPr>
        <p:blipFill>
          <a:blip r:embed="rId3"/>
          <a:stretch>
            <a:fillRect/>
          </a:stretch>
        </p:blipFill>
        <p:spPr>
          <a:xfrm>
            <a:off x="9486900" y="7066107"/>
            <a:ext cx="7772400" cy="2414801"/>
          </a:xfrm>
          <a:prstGeom prst="rect">
            <a:avLst/>
          </a:prstGeom>
        </p:spPr>
      </p:pic>
      <p:sp>
        <p:nvSpPr>
          <p:cNvPr id="9" name="Rounded Rectangle 8">
            <a:extLst>
              <a:ext uri="{FF2B5EF4-FFF2-40B4-BE49-F238E27FC236}">
                <a16:creationId xmlns:a16="http://schemas.microsoft.com/office/drawing/2014/main" id="{31B292AB-2B5D-E9B5-A220-212070CAE455}"/>
              </a:ext>
            </a:extLst>
          </p:cNvPr>
          <p:cNvSpPr/>
          <p:nvPr/>
        </p:nvSpPr>
        <p:spPr>
          <a:xfrm>
            <a:off x="10591800" y="8648700"/>
            <a:ext cx="1905000" cy="533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3">
            <a:extLst>
              <a:ext uri="{FF2B5EF4-FFF2-40B4-BE49-F238E27FC236}">
                <a16:creationId xmlns:a16="http://schemas.microsoft.com/office/drawing/2014/main" id="{69A1C5AE-1907-1754-1536-350A0A170552}"/>
              </a:ext>
            </a:extLst>
          </p:cNvPr>
          <p:cNvSpPr txBox="1"/>
          <p:nvPr/>
        </p:nvSpPr>
        <p:spPr>
          <a:xfrm>
            <a:off x="9480274" y="9763340"/>
            <a:ext cx="8115301" cy="344774"/>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Moving away from early modern meaning?</a:t>
            </a:r>
            <a:endParaRPr kumimoji="0" lang="en-US"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750399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1707643" cy="0"/>
          </a:xfrm>
          <a:prstGeom prst="line">
            <a:avLst/>
          </a:prstGeom>
          <a:ln w="9525" cap="flat">
            <a:solidFill>
              <a:srgbClr val="BFBFBF"/>
            </a:solidFill>
            <a:prstDash val="solid"/>
            <a:headEnd type="none" w="sm" len="sm"/>
            <a:tailEnd type="none" w="sm" len="sm"/>
          </a:ln>
        </p:spPr>
      </p:sp>
      <p:sp>
        <p:nvSpPr>
          <p:cNvPr id="3" name="AutoShape 3"/>
          <p:cNvSpPr/>
          <p:nvPr/>
        </p:nvSpPr>
        <p:spPr>
          <a:xfrm>
            <a:off x="1028700" y="2013492"/>
            <a:ext cx="11707643" cy="0"/>
          </a:xfrm>
          <a:prstGeom prst="line">
            <a:avLst/>
          </a:prstGeom>
          <a:ln w="9525" cap="flat">
            <a:solidFill>
              <a:srgbClr val="BFBFBF"/>
            </a:solidFill>
            <a:prstDash val="solid"/>
            <a:headEnd type="none" w="sm" len="sm"/>
            <a:tailEnd type="none" w="sm" len="sm"/>
          </a:ln>
        </p:spPr>
      </p:sp>
      <p:sp>
        <p:nvSpPr>
          <p:cNvPr id="4" name="Freeform 4"/>
          <p:cNvSpPr/>
          <p:nvPr/>
        </p:nvSpPr>
        <p:spPr>
          <a:xfrm rot="5400000">
            <a:off x="11446970" y="3469793"/>
            <a:ext cx="10287000" cy="3347413"/>
          </a:xfrm>
          <a:custGeom>
            <a:avLst/>
            <a:gdLst/>
            <a:ahLst/>
            <a:cxnLst/>
            <a:rect l="l" t="t" r="r" b="b"/>
            <a:pathLst>
              <a:path w="10287000" h="3347413">
                <a:moveTo>
                  <a:pt x="0" y="0"/>
                </a:moveTo>
                <a:lnTo>
                  <a:pt x="10287000" y="0"/>
                </a:lnTo>
                <a:lnTo>
                  <a:pt x="10287000" y="3347414"/>
                </a:lnTo>
                <a:lnTo>
                  <a:pt x="0" y="3347414"/>
                </a:lnTo>
                <a:lnTo>
                  <a:pt x="0" y="0"/>
                </a:lnTo>
                <a:close/>
              </a:path>
            </a:pathLst>
          </a:custGeom>
          <a:blipFill>
            <a:blip r:embed="rId2"/>
            <a:stretch>
              <a:fillRect b="-54040"/>
            </a:stretch>
          </a:blipFill>
        </p:spPr>
      </p:sp>
      <p:sp>
        <p:nvSpPr>
          <p:cNvPr id="5" name="TextBox 5"/>
          <p:cNvSpPr txBox="1"/>
          <p:nvPr/>
        </p:nvSpPr>
        <p:spPr>
          <a:xfrm>
            <a:off x="1028700" y="1866900"/>
            <a:ext cx="11707643" cy="872290"/>
          </a:xfrm>
          <a:prstGeom prst="rect">
            <a:avLst/>
          </a:prstGeom>
        </p:spPr>
        <p:txBody>
          <a:bodyPr lIns="0" tIns="0" rIns="0" bIns="0" rtlCol="0" anchor="t">
            <a:spAutoFit/>
          </a:bodyPr>
          <a:lstStyle/>
          <a:p>
            <a:pPr algn="ctr">
              <a:lnSpc>
                <a:spcPts val="7920"/>
              </a:lnSpc>
            </a:pPr>
            <a:r>
              <a:rPr lang="en-US" sz="3600" dirty="0">
                <a:solidFill>
                  <a:srgbClr val="000000"/>
                </a:solidFill>
                <a:latin typeface="Libre Franklin Thin"/>
              </a:rPr>
              <a:t>Human nature</a:t>
            </a:r>
          </a:p>
        </p:txBody>
      </p:sp>
      <p:grpSp>
        <p:nvGrpSpPr>
          <p:cNvPr id="6" name="Group 6"/>
          <p:cNvGrpSpPr/>
          <p:nvPr/>
        </p:nvGrpSpPr>
        <p:grpSpPr>
          <a:xfrm>
            <a:off x="1196844" y="5829300"/>
            <a:ext cx="6070646" cy="2006653"/>
            <a:chOff x="0" y="-28575"/>
            <a:chExt cx="4323065" cy="2675539"/>
          </a:xfrm>
        </p:grpSpPr>
        <p:sp>
          <p:nvSpPr>
            <p:cNvPr id="7" name="TextBox 7"/>
            <p:cNvSpPr txBox="1"/>
            <p:nvPr/>
          </p:nvSpPr>
          <p:spPr>
            <a:xfrm>
              <a:off x="0" y="892038"/>
              <a:ext cx="4323065" cy="1754926"/>
            </a:xfrm>
            <a:prstGeom prst="rect">
              <a:avLst/>
            </a:prstGeom>
          </p:spPr>
          <p:txBody>
            <a:bodyPr lIns="0" tIns="0" rIns="0" bIns="0" rtlCol="0" anchor="t">
              <a:spAutoFit/>
            </a:bodyPr>
            <a:lstStyle/>
            <a:p>
              <a:pPr>
                <a:lnSpc>
                  <a:spcPts val="2600"/>
                </a:lnSpc>
              </a:pPr>
              <a:r>
                <a:rPr lang="en-US" sz="2000" dirty="0">
                  <a:solidFill>
                    <a:srgbClr val="000000"/>
                  </a:solidFill>
                  <a:latin typeface="Avenir Book" panose="02000503020000020003" pitchFamily="2" charset="0"/>
                </a:rPr>
                <a:t>System coherence vs greatest usefulness</a:t>
              </a:r>
            </a:p>
            <a:p>
              <a:pPr>
                <a:lnSpc>
                  <a:spcPts val="2600"/>
                </a:lnSpc>
              </a:pPr>
              <a:r>
                <a:rPr lang="en-US" sz="2000" dirty="0">
                  <a:solidFill>
                    <a:srgbClr val="000000"/>
                  </a:solidFill>
                  <a:latin typeface="Avenir Book" panose="02000503020000020003" pitchFamily="2" charset="0"/>
                </a:rPr>
                <a:t>Deduction vs induction</a:t>
              </a:r>
            </a:p>
            <a:p>
              <a:pPr>
                <a:lnSpc>
                  <a:spcPts val="2600"/>
                </a:lnSpc>
              </a:pPr>
              <a:r>
                <a:rPr lang="en-US" sz="2000" dirty="0">
                  <a:solidFill>
                    <a:srgbClr val="000000"/>
                  </a:solidFill>
                  <a:latin typeface="Avenir Book" panose="02000503020000020003" pitchFamily="2" charset="0"/>
                </a:rPr>
                <a:t>Rational (universal principles) vs empirical (including history!)</a:t>
              </a:r>
            </a:p>
          </p:txBody>
        </p:sp>
        <p:sp>
          <p:nvSpPr>
            <p:cNvPr id="8" name="TextBox 8"/>
            <p:cNvSpPr txBox="1"/>
            <p:nvPr/>
          </p:nvSpPr>
          <p:spPr>
            <a:xfrm>
              <a:off x="0" y="-28575"/>
              <a:ext cx="4323065" cy="602559"/>
            </a:xfrm>
            <a:prstGeom prst="rect">
              <a:avLst/>
            </a:prstGeom>
          </p:spPr>
          <p:txBody>
            <a:bodyPr lIns="0" tIns="0" rIns="0" bIns="0" rtlCol="0" anchor="t">
              <a:spAutoFit/>
            </a:bodyPr>
            <a:lstStyle/>
            <a:p>
              <a:pPr>
                <a:lnSpc>
                  <a:spcPts val="3639"/>
                </a:lnSpc>
              </a:pPr>
              <a:r>
                <a:rPr lang="en-US" sz="2799" b="1" dirty="0">
                  <a:solidFill>
                    <a:srgbClr val="4F8420"/>
                  </a:solidFill>
                  <a:latin typeface="Avenir Heavy" panose="02000503020000020003" pitchFamily="2" charset="0"/>
                </a:rPr>
                <a:t>Intelligibility preference</a:t>
              </a:r>
            </a:p>
          </p:txBody>
        </p:sp>
      </p:grpSp>
      <p:grpSp>
        <p:nvGrpSpPr>
          <p:cNvPr id="9" name="Group 9"/>
          <p:cNvGrpSpPr/>
          <p:nvPr/>
        </p:nvGrpSpPr>
        <p:grpSpPr>
          <a:xfrm>
            <a:off x="8225017" y="5905500"/>
            <a:ext cx="4954944" cy="1035047"/>
            <a:chOff x="0" y="-28575"/>
            <a:chExt cx="4344056" cy="1380063"/>
          </a:xfrm>
        </p:grpSpPr>
        <p:sp>
          <p:nvSpPr>
            <p:cNvPr id="10" name="TextBox 10"/>
            <p:cNvSpPr txBox="1"/>
            <p:nvPr/>
          </p:nvSpPr>
          <p:spPr>
            <a:xfrm>
              <a:off x="0" y="917437"/>
              <a:ext cx="4344056" cy="434051"/>
            </a:xfrm>
            <a:prstGeom prst="rect">
              <a:avLst/>
            </a:prstGeom>
          </p:spPr>
          <p:txBody>
            <a:bodyPr lIns="0" tIns="0" rIns="0" bIns="0" rtlCol="0" anchor="t">
              <a:spAutoFit/>
            </a:bodyPr>
            <a:lstStyle/>
            <a:p>
              <a:pPr>
                <a:lnSpc>
                  <a:spcPts val="2600"/>
                </a:lnSpc>
              </a:pPr>
              <a:r>
                <a:rPr lang="en-US" sz="2000" dirty="0">
                  <a:solidFill>
                    <a:srgbClr val="000000"/>
                  </a:solidFill>
                  <a:latin typeface="Avenir Book" panose="02000503020000020003" pitchFamily="2" charset="0"/>
                </a:rPr>
                <a:t>Mechanical (physical) vs organic (physiological)</a:t>
              </a:r>
            </a:p>
          </p:txBody>
        </p:sp>
        <p:sp>
          <p:nvSpPr>
            <p:cNvPr id="11" name="TextBox 11"/>
            <p:cNvSpPr txBox="1"/>
            <p:nvPr/>
          </p:nvSpPr>
          <p:spPr>
            <a:xfrm>
              <a:off x="0" y="-28575"/>
              <a:ext cx="4344056" cy="602559"/>
            </a:xfrm>
            <a:prstGeom prst="rect">
              <a:avLst/>
            </a:prstGeom>
          </p:spPr>
          <p:txBody>
            <a:bodyPr lIns="0" tIns="0" rIns="0" bIns="0" rtlCol="0" anchor="t">
              <a:spAutoFit/>
            </a:bodyPr>
            <a:lstStyle/>
            <a:p>
              <a:pPr>
                <a:lnSpc>
                  <a:spcPts val="3639"/>
                </a:lnSpc>
              </a:pPr>
              <a:r>
                <a:rPr lang="en-US" sz="2799" b="1" dirty="0">
                  <a:solidFill>
                    <a:srgbClr val="4F8420"/>
                  </a:solidFill>
                  <a:latin typeface="Avenir Heavy" panose="02000503020000020003" pitchFamily="2" charset="0"/>
                </a:rPr>
                <a:t>Analogies</a:t>
              </a:r>
            </a:p>
          </p:txBody>
        </p:sp>
      </p:grpSp>
      <p:grpSp>
        <p:nvGrpSpPr>
          <p:cNvPr id="12" name="Group 12"/>
          <p:cNvGrpSpPr/>
          <p:nvPr/>
        </p:nvGrpSpPr>
        <p:grpSpPr>
          <a:xfrm>
            <a:off x="7849933" y="8386170"/>
            <a:ext cx="6934200" cy="1693113"/>
            <a:chOff x="0" y="-28575"/>
            <a:chExt cx="4344056" cy="2257486"/>
          </a:xfrm>
        </p:grpSpPr>
        <p:sp>
          <p:nvSpPr>
            <p:cNvPr id="13" name="TextBox 13"/>
            <p:cNvSpPr txBox="1"/>
            <p:nvPr/>
          </p:nvSpPr>
          <p:spPr>
            <a:xfrm>
              <a:off x="0" y="-28575"/>
              <a:ext cx="4344056" cy="602559"/>
            </a:xfrm>
            <a:prstGeom prst="rect">
              <a:avLst/>
            </a:prstGeom>
          </p:spPr>
          <p:txBody>
            <a:bodyPr lIns="0" tIns="0" rIns="0" bIns="0" rtlCol="0" anchor="t">
              <a:spAutoFit/>
            </a:bodyPr>
            <a:lstStyle/>
            <a:p>
              <a:pPr>
                <a:lnSpc>
                  <a:spcPts val="3639"/>
                </a:lnSpc>
              </a:pPr>
              <a:r>
                <a:rPr lang="en-US" sz="2799" b="1" dirty="0">
                  <a:solidFill>
                    <a:srgbClr val="4F8420"/>
                  </a:solidFill>
                  <a:latin typeface="Avenir Heavy" panose="02000503020000020003" pitchFamily="2" charset="0"/>
                </a:rPr>
                <a:t>Modes</a:t>
              </a:r>
            </a:p>
          </p:txBody>
        </p:sp>
        <p:sp>
          <p:nvSpPr>
            <p:cNvPr id="14" name="TextBox 14"/>
            <p:cNvSpPr txBox="1"/>
            <p:nvPr/>
          </p:nvSpPr>
          <p:spPr>
            <a:xfrm>
              <a:off x="0" y="918550"/>
              <a:ext cx="4344056" cy="1310361"/>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Avenir Book" panose="02000503020000020003" pitchFamily="2" charset="0"/>
                </a:rPr>
                <a:t>As “application” of natural science; reductionist</a:t>
              </a:r>
            </a:p>
            <a:p>
              <a:pPr>
                <a:lnSpc>
                  <a:spcPts val="2600"/>
                </a:lnSpc>
                <a:spcBef>
                  <a:spcPct val="0"/>
                </a:spcBef>
              </a:pPr>
              <a:r>
                <a:rPr lang="en-US" sz="2000" dirty="0">
                  <a:solidFill>
                    <a:srgbClr val="000000"/>
                  </a:solidFill>
                  <a:latin typeface="Avenir Book" panose="02000503020000020003" pitchFamily="2" charset="0"/>
                </a:rPr>
                <a:t>Autonomous within a world of disciplines; anti-reductionist (Comte)</a:t>
              </a:r>
            </a:p>
            <a:p>
              <a:pPr>
                <a:lnSpc>
                  <a:spcPts val="2600"/>
                </a:lnSpc>
                <a:spcBef>
                  <a:spcPct val="0"/>
                </a:spcBef>
              </a:pPr>
              <a:r>
                <a:rPr lang="en-US" sz="2000" dirty="0">
                  <a:solidFill>
                    <a:srgbClr val="000000"/>
                  </a:solidFill>
                  <a:latin typeface="Avenir Book" panose="02000503020000020003" pitchFamily="2" charset="0"/>
                </a:rPr>
                <a:t>Critique of both naturalistic modes</a:t>
              </a:r>
            </a:p>
          </p:txBody>
        </p:sp>
      </p:grpSp>
      <p:sp>
        <p:nvSpPr>
          <p:cNvPr id="15" name="TextBox 15"/>
          <p:cNvSpPr txBox="1"/>
          <p:nvPr/>
        </p:nvSpPr>
        <p:spPr>
          <a:xfrm>
            <a:off x="8952421" y="1330173"/>
            <a:ext cx="3783923" cy="335156"/>
          </a:xfrm>
          <a:prstGeom prst="rect">
            <a:avLst/>
          </a:prstGeom>
        </p:spPr>
        <p:txBody>
          <a:bodyPr lIns="0" tIns="0" rIns="0" bIns="0" rtlCol="0" anchor="t">
            <a:spAutoFit/>
          </a:bodyPr>
          <a:lstStyle/>
          <a:p>
            <a:pPr algn="r">
              <a:lnSpc>
                <a:spcPts val="2800"/>
              </a:lnSpc>
            </a:pPr>
            <a:r>
              <a:rPr lang="en-US" sz="2000" dirty="0">
                <a:solidFill>
                  <a:srgbClr val="000000"/>
                </a:solidFill>
                <a:latin typeface="Avenir Book" panose="02000503020000020003" pitchFamily="2" charset="0"/>
              </a:rPr>
              <a:t>Modern</a:t>
            </a:r>
          </a:p>
        </p:txBody>
      </p:sp>
      <p:sp>
        <p:nvSpPr>
          <p:cNvPr id="16" name="TextBox 16"/>
          <p:cNvSpPr txBox="1"/>
          <p:nvPr/>
        </p:nvSpPr>
        <p:spPr>
          <a:xfrm>
            <a:off x="1028700" y="1330173"/>
            <a:ext cx="3795382" cy="335156"/>
          </a:xfrm>
          <a:prstGeom prst="rect">
            <a:avLst/>
          </a:prstGeom>
        </p:spPr>
        <p:txBody>
          <a:bodyPr lIns="0" tIns="0" rIns="0" bIns="0" rtlCol="0" anchor="t">
            <a:spAutoFit/>
          </a:bodyPr>
          <a:lstStyle/>
          <a:p>
            <a:pPr>
              <a:lnSpc>
                <a:spcPts val="2800"/>
              </a:lnSpc>
            </a:pPr>
            <a:r>
              <a:rPr lang="en-US" sz="2000" dirty="0">
                <a:solidFill>
                  <a:srgbClr val="000000"/>
                </a:solidFill>
                <a:latin typeface="Avenir Book" panose="02000503020000020003" pitchFamily="2" charset="0"/>
              </a:rPr>
              <a:t>Early modern</a:t>
            </a:r>
          </a:p>
        </p:txBody>
      </p:sp>
      <p:grpSp>
        <p:nvGrpSpPr>
          <p:cNvPr id="17" name="Group 6">
            <a:extLst>
              <a:ext uri="{FF2B5EF4-FFF2-40B4-BE49-F238E27FC236}">
                <a16:creationId xmlns:a16="http://schemas.microsoft.com/office/drawing/2014/main" id="{FE79DD07-8111-1238-19EF-5D817C6D2818}"/>
              </a:ext>
            </a:extLst>
          </p:cNvPr>
          <p:cNvGrpSpPr/>
          <p:nvPr/>
        </p:nvGrpSpPr>
        <p:grpSpPr>
          <a:xfrm>
            <a:off x="1196844" y="2857500"/>
            <a:ext cx="3242299" cy="1339804"/>
            <a:chOff x="0" y="-28575"/>
            <a:chExt cx="4323065" cy="1786406"/>
          </a:xfrm>
        </p:grpSpPr>
        <p:sp>
          <p:nvSpPr>
            <p:cNvPr id="18" name="TextBox 7">
              <a:extLst>
                <a:ext uri="{FF2B5EF4-FFF2-40B4-BE49-F238E27FC236}">
                  <a16:creationId xmlns:a16="http://schemas.microsoft.com/office/drawing/2014/main" id="{74034503-29B0-C3AF-5E0B-106D65D20AFE}"/>
                </a:ext>
              </a:extLst>
            </p:cNvPr>
            <p:cNvSpPr txBox="1"/>
            <p:nvPr/>
          </p:nvSpPr>
          <p:spPr>
            <a:xfrm>
              <a:off x="0" y="892037"/>
              <a:ext cx="4323065" cy="865794"/>
            </a:xfrm>
            <a:prstGeom prst="rect">
              <a:avLst/>
            </a:prstGeom>
          </p:spPr>
          <p:txBody>
            <a:bodyPr lIns="0" tIns="0" rIns="0" bIns="0" rtlCol="0" anchor="t">
              <a:spAutoFit/>
            </a:bodyPr>
            <a:lstStyle/>
            <a:p>
              <a:pPr>
                <a:lnSpc>
                  <a:spcPts val="2600"/>
                </a:lnSpc>
              </a:pPr>
              <a:r>
                <a:rPr lang="en-US" sz="2000" dirty="0">
                  <a:solidFill>
                    <a:srgbClr val="000000"/>
                  </a:solidFill>
                  <a:latin typeface="Avenir Book" panose="02000503020000020003" pitchFamily="2" charset="0"/>
                </a:rPr>
                <a:t>There can be a “science of human nature”</a:t>
              </a:r>
            </a:p>
          </p:txBody>
        </p:sp>
        <p:sp>
          <p:nvSpPr>
            <p:cNvPr id="19" name="TextBox 8">
              <a:extLst>
                <a:ext uri="{FF2B5EF4-FFF2-40B4-BE49-F238E27FC236}">
                  <a16:creationId xmlns:a16="http://schemas.microsoft.com/office/drawing/2014/main" id="{B840B4CB-B036-76E9-F67A-C236A52480A2}"/>
                </a:ext>
              </a:extLst>
            </p:cNvPr>
            <p:cNvSpPr txBox="1"/>
            <p:nvPr/>
          </p:nvSpPr>
          <p:spPr>
            <a:xfrm>
              <a:off x="0" y="-28575"/>
              <a:ext cx="4323065" cy="602559"/>
            </a:xfrm>
            <a:prstGeom prst="rect">
              <a:avLst/>
            </a:prstGeom>
          </p:spPr>
          <p:txBody>
            <a:bodyPr lIns="0" tIns="0" rIns="0" bIns="0" rtlCol="0" anchor="t">
              <a:spAutoFit/>
            </a:bodyPr>
            <a:lstStyle/>
            <a:p>
              <a:pPr>
                <a:lnSpc>
                  <a:spcPts val="3639"/>
                </a:lnSpc>
              </a:pPr>
              <a:r>
                <a:rPr lang="en-US" sz="2799" b="1" dirty="0">
                  <a:solidFill>
                    <a:srgbClr val="4F8420"/>
                  </a:solidFill>
                  <a:latin typeface="Avenir Heavy" panose="02000503020000020003" pitchFamily="2" charset="0"/>
                </a:rPr>
                <a:t>Single object of study</a:t>
              </a:r>
            </a:p>
          </p:txBody>
        </p:sp>
      </p:grpSp>
      <p:grpSp>
        <p:nvGrpSpPr>
          <p:cNvPr id="20" name="Group 6">
            <a:extLst>
              <a:ext uri="{FF2B5EF4-FFF2-40B4-BE49-F238E27FC236}">
                <a16:creationId xmlns:a16="http://schemas.microsoft.com/office/drawing/2014/main" id="{C8BA6883-0B09-CF29-B34A-69B2722A14AA}"/>
              </a:ext>
            </a:extLst>
          </p:cNvPr>
          <p:cNvGrpSpPr/>
          <p:nvPr/>
        </p:nvGrpSpPr>
        <p:grpSpPr>
          <a:xfrm>
            <a:off x="8610601" y="2908247"/>
            <a:ext cx="4110000" cy="2006653"/>
            <a:chOff x="0" y="-28575"/>
            <a:chExt cx="4323065" cy="2675540"/>
          </a:xfrm>
        </p:grpSpPr>
        <p:sp>
          <p:nvSpPr>
            <p:cNvPr id="21" name="TextBox 7">
              <a:extLst>
                <a:ext uri="{FF2B5EF4-FFF2-40B4-BE49-F238E27FC236}">
                  <a16:creationId xmlns:a16="http://schemas.microsoft.com/office/drawing/2014/main" id="{74845F78-26C5-0DDF-C21E-1232851BF991}"/>
                </a:ext>
              </a:extLst>
            </p:cNvPr>
            <p:cNvSpPr txBox="1"/>
            <p:nvPr/>
          </p:nvSpPr>
          <p:spPr>
            <a:xfrm>
              <a:off x="0" y="892038"/>
              <a:ext cx="4323065" cy="1754927"/>
            </a:xfrm>
            <a:prstGeom prst="rect">
              <a:avLst/>
            </a:prstGeom>
          </p:spPr>
          <p:txBody>
            <a:bodyPr lIns="0" tIns="0" rIns="0" bIns="0" rtlCol="0" anchor="t">
              <a:spAutoFit/>
            </a:bodyPr>
            <a:lstStyle/>
            <a:p>
              <a:pPr algn="r">
                <a:lnSpc>
                  <a:spcPts val="2600"/>
                </a:lnSpc>
              </a:pPr>
              <a:r>
                <a:rPr lang="en-US" sz="2000" dirty="0">
                  <a:solidFill>
                    <a:srgbClr val="000000"/>
                  </a:solidFill>
                  <a:latin typeface="Avenir Book" panose="02000503020000020003" pitchFamily="2" charset="0"/>
                </a:rPr>
                <a:t>Anthropology</a:t>
              </a:r>
              <a:br>
                <a:rPr lang="en-US" sz="2000" dirty="0">
                  <a:solidFill>
                    <a:srgbClr val="000000"/>
                  </a:solidFill>
                  <a:latin typeface="Avenir Book" panose="02000503020000020003" pitchFamily="2" charset="0"/>
                </a:rPr>
              </a:br>
              <a:r>
                <a:rPr lang="en-US" sz="2000" dirty="0">
                  <a:solidFill>
                    <a:srgbClr val="000000"/>
                  </a:solidFill>
                  <a:latin typeface="Avenir Book" panose="02000503020000020003" pitchFamily="2" charset="0"/>
                </a:rPr>
                <a:t>Psychology </a:t>
              </a:r>
              <a:br>
                <a:rPr lang="en-US" sz="2000" dirty="0">
                  <a:solidFill>
                    <a:srgbClr val="000000"/>
                  </a:solidFill>
                  <a:latin typeface="Avenir Book" panose="02000503020000020003" pitchFamily="2" charset="0"/>
                </a:rPr>
              </a:br>
              <a:r>
                <a:rPr lang="en-US" sz="2000" dirty="0">
                  <a:solidFill>
                    <a:srgbClr val="000000"/>
                  </a:solidFill>
                  <a:latin typeface="Avenir Book" panose="02000503020000020003" pitchFamily="2" charset="0"/>
                </a:rPr>
                <a:t>Natural history</a:t>
              </a:r>
              <a:br>
                <a:rPr lang="en-US" sz="2000" dirty="0">
                  <a:solidFill>
                    <a:srgbClr val="000000"/>
                  </a:solidFill>
                  <a:latin typeface="Avenir Book" panose="02000503020000020003" pitchFamily="2" charset="0"/>
                </a:rPr>
              </a:br>
              <a:r>
                <a:rPr lang="en-US" sz="2000" dirty="0">
                  <a:solidFill>
                    <a:srgbClr val="000000"/>
                  </a:solidFill>
                  <a:latin typeface="Avenir Book" panose="02000503020000020003" pitchFamily="2" charset="0"/>
                </a:rPr>
                <a:t>Philosophy</a:t>
              </a:r>
            </a:p>
          </p:txBody>
        </p:sp>
        <p:sp>
          <p:nvSpPr>
            <p:cNvPr id="22" name="TextBox 8">
              <a:extLst>
                <a:ext uri="{FF2B5EF4-FFF2-40B4-BE49-F238E27FC236}">
                  <a16:creationId xmlns:a16="http://schemas.microsoft.com/office/drawing/2014/main" id="{2FCAD7FC-78C4-323F-6730-03FAFD51CE0B}"/>
                </a:ext>
              </a:extLst>
            </p:cNvPr>
            <p:cNvSpPr txBox="1"/>
            <p:nvPr/>
          </p:nvSpPr>
          <p:spPr>
            <a:xfrm>
              <a:off x="0" y="-28575"/>
              <a:ext cx="4323065" cy="588024"/>
            </a:xfrm>
            <a:prstGeom prst="rect">
              <a:avLst/>
            </a:prstGeom>
          </p:spPr>
          <p:txBody>
            <a:bodyPr lIns="0" tIns="0" rIns="0" bIns="0" rtlCol="0" anchor="t">
              <a:spAutoFit/>
            </a:bodyPr>
            <a:lstStyle/>
            <a:p>
              <a:pPr algn="r">
                <a:lnSpc>
                  <a:spcPts val="3639"/>
                </a:lnSpc>
              </a:pPr>
              <a:r>
                <a:rPr lang="en-US" sz="2799" b="1" dirty="0">
                  <a:solidFill>
                    <a:srgbClr val="4F8420"/>
                  </a:solidFill>
                  <a:latin typeface="Avenir Heavy" panose="02000503020000020003" pitchFamily="2" charset="0"/>
                </a:rPr>
                <a:t>Parts belong to disciplines</a:t>
              </a:r>
            </a:p>
          </p:txBody>
        </p:sp>
      </p:grpSp>
      <p:sp>
        <p:nvSpPr>
          <p:cNvPr id="23" name="TextBox 22">
            <a:extLst>
              <a:ext uri="{FF2B5EF4-FFF2-40B4-BE49-F238E27FC236}">
                <a16:creationId xmlns:a16="http://schemas.microsoft.com/office/drawing/2014/main" id="{52CA0BA8-BAB8-8B0D-BCF6-87A102E4DB89}"/>
              </a:ext>
            </a:extLst>
          </p:cNvPr>
          <p:cNvSpPr txBox="1"/>
          <p:nvPr/>
        </p:nvSpPr>
        <p:spPr>
          <a:xfrm>
            <a:off x="3747477" y="4076700"/>
            <a:ext cx="5554790" cy="1323439"/>
          </a:xfrm>
          <a:prstGeom prst="rect">
            <a:avLst/>
          </a:prstGeom>
          <a:noFill/>
        </p:spPr>
        <p:txBody>
          <a:bodyPr wrap="none" rtlCol="0">
            <a:spAutoFit/>
          </a:bodyPr>
          <a:lstStyle/>
          <a:p>
            <a:r>
              <a:rPr lang="en-US" sz="2000" dirty="0">
                <a:latin typeface="Avenir Book" panose="02000503020000020003"/>
              </a:rPr>
              <a:t>Origins of language, ethnographic differences</a:t>
            </a:r>
          </a:p>
          <a:p>
            <a:r>
              <a:rPr lang="en-US" sz="2000" dirty="0">
                <a:latin typeface="Avenir Book" panose="02000503020000020003"/>
              </a:rPr>
              <a:t>Science of mental actions</a:t>
            </a:r>
          </a:p>
          <a:p>
            <a:r>
              <a:rPr lang="en-US" sz="2000" dirty="0">
                <a:latin typeface="Avenir Book" panose="02000503020000020003"/>
              </a:rPr>
              <a:t>Human ‘animal’ behavior linked to moral philosophy?</a:t>
            </a:r>
          </a:p>
          <a:p>
            <a:r>
              <a:rPr lang="en-US" sz="2000" dirty="0">
                <a:latin typeface="Avenir Book" panose="02000503020000020003"/>
              </a:rPr>
              <a:t>Metaphysics of passions</a:t>
            </a:r>
          </a:p>
        </p:txBody>
      </p:sp>
      <p:sp>
        <p:nvSpPr>
          <p:cNvPr id="24" name="Left Brace 23">
            <a:extLst>
              <a:ext uri="{FF2B5EF4-FFF2-40B4-BE49-F238E27FC236}">
                <a16:creationId xmlns:a16="http://schemas.microsoft.com/office/drawing/2014/main" id="{1350195A-1BB2-437B-A909-75A3EF5E095A}"/>
              </a:ext>
            </a:extLst>
          </p:cNvPr>
          <p:cNvSpPr/>
          <p:nvPr/>
        </p:nvSpPr>
        <p:spPr>
          <a:xfrm>
            <a:off x="3541401" y="4076700"/>
            <a:ext cx="45719" cy="1242539"/>
          </a:xfrm>
          <a:prstGeom prst="leftBrace">
            <a:avLst/>
          </a:prstGeom>
          <a:ln w="25400">
            <a:solidFill>
              <a:srgbClr val="4F84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e 24">
            <a:extLst>
              <a:ext uri="{FF2B5EF4-FFF2-40B4-BE49-F238E27FC236}">
                <a16:creationId xmlns:a16="http://schemas.microsoft.com/office/drawing/2014/main" id="{C805BEE1-2EB5-491C-08F3-2477F1530618}"/>
              </a:ext>
            </a:extLst>
          </p:cNvPr>
          <p:cNvSpPr/>
          <p:nvPr/>
        </p:nvSpPr>
        <p:spPr>
          <a:xfrm>
            <a:off x="9302267" y="4076700"/>
            <a:ext cx="105425" cy="1242539"/>
          </a:xfrm>
          <a:prstGeom prst="rightBrace">
            <a:avLst/>
          </a:prstGeom>
          <a:ln w="25400">
            <a:solidFill>
              <a:srgbClr val="4F84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FC464BD4-5524-BAF5-83D3-D611888665A9}"/>
              </a:ext>
            </a:extLst>
          </p:cNvPr>
          <p:cNvCxnSpPr/>
          <p:nvPr/>
        </p:nvCxnSpPr>
        <p:spPr>
          <a:xfrm flipV="1">
            <a:off x="8511607" y="3720003"/>
            <a:ext cx="2827509" cy="434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A71329E-09F3-F159-BA64-2E5BC0C605FE}"/>
              </a:ext>
            </a:extLst>
          </p:cNvPr>
          <p:cNvCxnSpPr/>
          <p:nvPr/>
        </p:nvCxnSpPr>
        <p:spPr>
          <a:xfrm flipV="1">
            <a:off x="9144000" y="4469369"/>
            <a:ext cx="1963322" cy="457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5">
            <a:extLst>
              <a:ext uri="{FF2B5EF4-FFF2-40B4-BE49-F238E27FC236}">
                <a16:creationId xmlns:a16="http://schemas.microsoft.com/office/drawing/2014/main" id="{E4188AA4-3680-81DF-B093-79AB468F237A}"/>
              </a:ext>
            </a:extLst>
          </p:cNvPr>
          <p:cNvSpPr txBox="1"/>
          <p:nvPr/>
        </p:nvSpPr>
        <p:spPr>
          <a:xfrm>
            <a:off x="1017757" y="7353300"/>
            <a:ext cx="11707643" cy="872290"/>
          </a:xfrm>
          <a:prstGeom prst="rect">
            <a:avLst/>
          </a:prstGeom>
        </p:spPr>
        <p:txBody>
          <a:bodyPr lIns="0" tIns="0" rIns="0" bIns="0" rtlCol="0" anchor="t">
            <a:spAutoFit/>
          </a:bodyPr>
          <a:lstStyle/>
          <a:p>
            <a:pPr algn="ctr">
              <a:lnSpc>
                <a:spcPts val="7920"/>
              </a:lnSpc>
            </a:pPr>
            <a:r>
              <a:rPr lang="en-US" sz="3600" dirty="0">
                <a:solidFill>
                  <a:srgbClr val="000000"/>
                </a:solidFill>
                <a:latin typeface="Libre Franklin Thin"/>
              </a:rPr>
              <a:t>From moral philosophy to social science</a:t>
            </a:r>
          </a:p>
        </p:txBody>
      </p:sp>
      <p:grpSp>
        <p:nvGrpSpPr>
          <p:cNvPr id="31" name="Group 9">
            <a:extLst>
              <a:ext uri="{FF2B5EF4-FFF2-40B4-BE49-F238E27FC236}">
                <a16:creationId xmlns:a16="http://schemas.microsoft.com/office/drawing/2014/main" id="{5AC02E3E-EAB6-81A1-0CF5-15ECF3F41999}"/>
              </a:ext>
            </a:extLst>
          </p:cNvPr>
          <p:cNvGrpSpPr/>
          <p:nvPr/>
        </p:nvGrpSpPr>
        <p:grpSpPr>
          <a:xfrm>
            <a:off x="1600200" y="8375513"/>
            <a:ext cx="5667290" cy="1358854"/>
            <a:chOff x="0" y="-28575"/>
            <a:chExt cx="4344056" cy="1811807"/>
          </a:xfrm>
        </p:grpSpPr>
        <p:sp>
          <p:nvSpPr>
            <p:cNvPr id="32" name="TextBox 10">
              <a:extLst>
                <a:ext uri="{FF2B5EF4-FFF2-40B4-BE49-F238E27FC236}">
                  <a16:creationId xmlns:a16="http://schemas.microsoft.com/office/drawing/2014/main" id="{CB114636-8F32-FFD1-B6E2-093CD8A28F5D}"/>
                </a:ext>
              </a:extLst>
            </p:cNvPr>
            <p:cNvSpPr txBox="1"/>
            <p:nvPr/>
          </p:nvSpPr>
          <p:spPr>
            <a:xfrm>
              <a:off x="0" y="917438"/>
              <a:ext cx="4344056" cy="865794"/>
            </a:xfrm>
            <a:prstGeom prst="rect">
              <a:avLst/>
            </a:prstGeom>
          </p:spPr>
          <p:txBody>
            <a:bodyPr lIns="0" tIns="0" rIns="0" bIns="0" rtlCol="0" anchor="t">
              <a:spAutoFit/>
            </a:bodyPr>
            <a:lstStyle/>
            <a:p>
              <a:pPr>
                <a:lnSpc>
                  <a:spcPts val="2600"/>
                </a:lnSpc>
              </a:pPr>
              <a:r>
                <a:rPr lang="en-US" sz="2000" dirty="0">
                  <a:solidFill>
                    <a:srgbClr val="000000"/>
                  </a:solidFill>
                  <a:latin typeface="Avenir Book" panose="02000503020000020003" pitchFamily="2" charset="0"/>
                </a:rPr>
                <a:t>Prior to society (Rousseau) vs social convention (Hobbes)</a:t>
              </a:r>
            </a:p>
            <a:p>
              <a:pPr>
                <a:lnSpc>
                  <a:spcPts val="2600"/>
                </a:lnSpc>
              </a:pPr>
              <a:r>
                <a:rPr lang="en-US" sz="2000" dirty="0">
                  <a:solidFill>
                    <a:srgbClr val="000000"/>
                  </a:solidFill>
                  <a:latin typeface="Avenir Book" panose="02000503020000020003" pitchFamily="2" charset="0"/>
                </a:rPr>
                <a:t>Ordinary shared properties vs exceptional and sublime</a:t>
              </a:r>
            </a:p>
          </p:txBody>
        </p:sp>
        <p:sp>
          <p:nvSpPr>
            <p:cNvPr id="33" name="TextBox 11">
              <a:extLst>
                <a:ext uri="{FF2B5EF4-FFF2-40B4-BE49-F238E27FC236}">
                  <a16:creationId xmlns:a16="http://schemas.microsoft.com/office/drawing/2014/main" id="{F87A96BF-AED6-C1B6-5364-647B55F75E38}"/>
                </a:ext>
              </a:extLst>
            </p:cNvPr>
            <p:cNvSpPr txBox="1"/>
            <p:nvPr/>
          </p:nvSpPr>
          <p:spPr>
            <a:xfrm>
              <a:off x="0" y="-28575"/>
              <a:ext cx="4344056" cy="602559"/>
            </a:xfrm>
            <a:prstGeom prst="rect">
              <a:avLst/>
            </a:prstGeom>
          </p:spPr>
          <p:txBody>
            <a:bodyPr lIns="0" tIns="0" rIns="0" bIns="0" rtlCol="0" anchor="t">
              <a:spAutoFit/>
            </a:bodyPr>
            <a:lstStyle/>
            <a:p>
              <a:pPr>
                <a:lnSpc>
                  <a:spcPts val="3639"/>
                </a:lnSpc>
              </a:pPr>
              <a:r>
                <a:rPr lang="en-US" sz="2799" b="1" dirty="0">
                  <a:solidFill>
                    <a:srgbClr val="4F8420"/>
                  </a:solidFill>
                  <a:latin typeface="Avenir Heavy" panose="02000503020000020003" pitchFamily="2" charset="0"/>
                </a:rPr>
                <a:t>“State of nature”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4924</TotalTime>
  <Words>1115</Words>
  <Application>Microsoft Macintosh PowerPoint</Application>
  <PresentationFormat>Custom</PresentationFormat>
  <Paragraphs>106</Paragraphs>
  <Slides>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Open Sans</vt:lpstr>
      <vt:lpstr>Avenir Heavy</vt:lpstr>
      <vt:lpstr>Arial</vt:lpstr>
      <vt:lpstr>Avenir Book</vt:lpstr>
      <vt:lpstr>Calibri</vt:lpstr>
      <vt:lpstr>Libre Franklin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Simple and Basic Science Course Syllabus Education Presentation</dc:title>
  <cp:lastModifiedBy>Karl Hall</cp:lastModifiedBy>
  <cp:revision>9</cp:revision>
  <cp:lastPrinted>2023-10-10T12:55:42Z</cp:lastPrinted>
  <dcterms:created xsi:type="dcterms:W3CDTF">2006-08-16T00:00:00Z</dcterms:created>
  <dcterms:modified xsi:type="dcterms:W3CDTF">2023-10-16T11:17:48Z</dcterms:modified>
  <dc:identifier>DAFmYBTdu18</dc:identifier>
</cp:coreProperties>
</file>