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311" r:id="rId6"/>
    <p:sldId id="312" r:id="rId7"/>
    <p:sldId id="313" r:id="rId8"/>
    <p:sldId id="317" r:id="rId9"/>
    <p:sldId id="271" r:id="rId10"/>
    <p:sldId id="315" r:id="rId11"/>
    <p:sldId id="282" r:id="rId12"/>
    <p:sldId id="318" r:id="rId13"/>
    <p:sldId id="290" r:id="rId14"/>
  </p:sldIdLst>
  <p:sldSz cx="9144000" cy="5143500" type="screen16x9"/>
  <p:notesSz cx="6858000" cy="9144000"/>
  <p:embeddedFontLst>
    <p:embeddedFont>
      <p:font typeface="Baskervville" panose="020B0604020202020204" charset="0"/>
      <p:regular r:id="rId16"/>
      <p:italic r:id="rId17"/>
    </p:embeddedFont>
    <p:embeddedFont>
      <p:font typeface="DM Sans" pitchFamily="2" charset="0"/>
      <p:regular r:id="rId18"/>
      <p:bold r:id="rId19"/>
      <p:italic r:id="rId20"/>
      <p:boldItalic r:id="rId21"/>
    </p:embeddedFont>
    <p:embeddedFont>
      <p:font typeface="Nunito Light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349AA-749C-4D6D-9B88-6969A5BC17FC}" v="5" dt="2023-10-24T09:52:47.959"/>
  </p1510:revLst>
</p1510:revInfo>
</file>

<file path=ppt/tableStyles.xml><?xml version="1.0" encoding="utf-8"?>
<a:tblStyleLst xmlns:a="http://schemas.openxmlformats.org/drawingml/2006/main" def="{46508836-DD90-4055-B3F7-044ADB901019}">
  <a:tblStyle styleId="{46508836-DD90-4055-B3F7-044ADB9010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FEA683-43EC-45CB-9F06-AE789DE7810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m aoun" userId="1557bdb87528e16f" providerId="LiveId" clId="{D7B349AA-749C-4D6D-9B88-6969A5BC17FC}"/>
    <pc:docChg chg="undo custSel addSld delSld modSld">
      <pc:chgData name="karim aoun" userId="1557bdb87528e16f" providerId="LiveId" clId="{D7B349AA-749C-4D6D-9B88-6969A5BC17FC}" dt="2023-10-24T09:52:57.704" v="435" actId="1076"/>
      <pc:docMkLst>
        <pc:docMk/>
      </pc:docMkLst>
      <pc:sldChg chg="modSp mod">
        <pc:chgData name="karim aoun" userId="1557bdb87528e16f" providerId="LiveId" clId="{D7B349AA-749C-4D6D-9B88-6969A5BC17FC}" dt="2023-10-23T08:19:58.847" v="36" actId="1035"/>
        <pc:sldMkLst>
          <pc:docMk/>
          <pc:sldMk cId="0" sldId="261"/>
        </pc:sldMkLst>
        <pc:spChg chg="mod">
          <ac:chgData name="karim aoun" userId="1557bdb87528e16f" providerId="LiveId" clId="{D7B349AA-749C-4D6D-9B88-6969A5BC17FC}" dt="2023-10-23T08:19:58.847" v="36" actId="1035"/>
          <ac:spMkLst>
            <pc:docMk/>
            <pc:sldMk cId="0" sldId="261"/>
            <ac:spMk id="343" creationId="{00000000-0000-0000-0000-000000000000}"/>
          </ac:spMkLst>
        </pc:spChg>
      </pc:sldChg>
      <pc:sldChg chg="addSp modSp mod">
        <pc:chgData name="karim aoun" userId="1557bdb87528e16f" providerId="LiveId" clId="{D7B349AA-749C-4D6D-9B88-6969A5BC17FC}" dt="2023-10-24T09:52:57.704" v="435" actId="1076"/>
        <pc:sldMkLst>
          <pc:docMk/>
          <pc:sldMk cId="90998391" sldId="315"/>
        </pc:sldMkLst>
        <pc:picChg chg="add mod">
          <ac:chgData name="karim aoun" userId="1557bdb87528e16f" providerId="LiveId" clId="{D7B349AA-749C-4D6D-9B88-6969A5BC17FC}" dt="2023-10-24T09:52:57.704" v="435" actId="1076"/>
          <ac:picMkLst>
            <pc:docMk/>
            <pc:sldMk cId="90998391" sldId="315"/>
            <ac:picMk id="3" creationId="{FB4CD929-249B-1FEE-5B21-6F57D8819E48}"/>
          </ac:picMkLst>
        </pc:picChg>
      </pc:sldChg>
      <pc:sldChg chg="addSp delSp modSp mod">
        <pc:chgData name="karim aoun" userId="1557bdb87528e16f" providerId="LiveId" clId="{D7B349AA-749C-4D6D-9B88-6969A5BC17FC}" dt="2023-10-24T09:52:22.566" v="432" actId="1036"/>
        <pc:sldMkLst>
          <pc:docMk/>
          <pc:sldMk cId="3526914152" sldId="317"/>
        </pc:sldMkLst>
        <pc:spChg chg="mod">
          <ac:chgData name="karim aoun" userId="1557bdb87528e16f" providerId="LiveId" clId="{D7B349AA-749C-4D6D-9B88-6969A5BC17FC}" dt="2023-10-24T09:52:22.566" v="432" actId="1036"/>
          <ac:spMkLst>
            <pc:docMk/>
            <pc:sldMk cId="3526914152" sldId="317"/>
            <ac:spMk id="343" creationId="{00000000-0000-0000-0000-000000000000}"/>
          </ac:spMkLst>
        </pc:spChg>
        <pc:picChg chg="add del mod">
          <ac:chgData name="karim aoun" userId="1557bdb87528e16f" providerId="LiveId" clId="{D7B349AA-749C-4D6D-9B88-6969A5BC17FC}" dt="2023-10-24T09:35:06.280" v="234" actId="478"/>
          <ac:picMkLst>
            <pc:docMk/>
            <pc:sldMk cId="3526914152" sldId="317"/>
            <ac:picMk id="3" creationId="{AEBD39E3-002E-7925-09FA-0715C5B60097}"/>
          </ac:picMkLst>
        </pc:picChg>
        <pc:picChg chg="add mod">
          <ac:chgData name="karim aoun" userId="1557bdb87528e16f" providerId="LiveId" clId="{D7B349AA-749C-4D6D-9B88-6969A5BC17FC}" dt="2023-10-24T09:51:57.322" v="381" actId="1076"/>
          <ac:picMkLst>
            <pc:docMk/>
            <pc:sldMk cId="3526914152" sldId="317"/>
            <ac:picMk id="5" creationId="{90D9D647-5278-DA09-76F4-E08064205CEF}"/>
          </ac:picMkLst>
        </pc:picChg>
      </pc:sldChg>
      <pc:sldChg chg="addSp delSp modSp new del mod">
        <pc:chgData name="karim aoun" userId="1557bdb87528e16f" providerId="LiveId" clId="{D7B349AA-749C-4D6D-9B88-6969A5BC17FC}" dt="2023-10-24T09:35:04.170" v="233" actId="47"/>
        <pc:sldMkLst>
          <pc:docMk/>
          <pc:sldMk cId="212430743" sldId="319"/>
        </pc:sldMkLst>
        <pc:spChg chg="del">
          <ac:chgData name="karim aoun" userId="1557bdb87528e16f" providerId="LiveId" clId="{D7B349AA-749C-4D6D-9B88-6969A5BC17FC}" dt="2023-10-24T09:31:24.725" v="112" actId="478"/>
          <ac:spMkLst>
            <pc:docMk/>
            <pc:sldMk cId="212430743" sldId="319"/>
            <ac:spMk id="2" creationId="{84AFFD4C-9AA6-8E2F-2EBE-20783A2A18AE}"/>
          </ac:spMkLst>
        </pc:spChg>
        <pc:spChg chg="del">
          <ac:chgData name="karim aoun" userId="1557bdb87528e16f" providerId="LiveId" clId="{D7B349AA-749C-4D6D-9B88-6969A5BC17FC}" dt="2023-10-24T09:31:22.639" v="111" actId="478"/>
          <ac:spMkLst>
            <pc:docMk/>
            <pc:sldMk cId="212430743" sldId="319"/>
            <ac:spMk id="3" creationId="{6066F969-C3EB-236D-BF8D-132967D8004F}"/>
          </ac:spMkLst>
        </pc:spChg>
        <pc:spChg chg="del">
          <ac:chgData name="karim aoun" userId="1557bdb87528e16f" providerId="LiveId" clId="{D7B349AA-749C-4D6D-9B88-6969A5BC17FC}" dt="2023-10-24T09:31:26.868" v="113" actId="478"/>
          <ac:spMkLst>
            <pc:docMk/>
            <pc:sldMk cId="212430743" sldId="319"/>
            <ac:spMk id="4" creationId="{AEF872BA-4E0E-506D-9381-A4A8AFD04DC0}"/>
          </ac:spMkLst>
        </pc:spChg>
        <pc:spChg chg="add mod">
          <ac:chgData name="karim aoun" userId="1557bdb87528e16f" providerId="LiveId" clId="{D7B349AA-749C-4D6D-9B88-6969A5BC17FC}" dt="2023-10-24T09:34:51.228" v="232"/>
          <ac:spMkLst>
            <pc:docMk/>
            <pc:sldMk cId="212430743" sldId="319"/>
            <ac:spMk id="6" creationId="{8F14462B-18A8-3914-DEC2-336A7ABFB50E}"/>
          </ac:spMkLst>
        </pc:spChg>
        <pc:picChg chg="add del mod">
          <ac:chgData name="karim aoun" userId="1557bdb87528e16f" providerId="LiveId" clId="{D7B349AA-749C-4D6D-9B88-6969A5BC17FC}" dt="2023-10-24T09:34:47.267" v="225"/>
          <ac:picMkLst>
            <pc:docMk/>
            <pc:sldMk cId="212430743" sldId="319"/>
            <ac:picMk id="7" creationId="{516703AC-AC6D-8BC2-9B23-CDE271E749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098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e7af35e7b4_0_14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e7af35e7b4_0_14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63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74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8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37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911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e7af35e7b4_0_14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e7af35e7b4_0_14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85425"/>
            <a:ext cx="4559700" cy="22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775300"/>
            <a:ext cx="4559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3"/>
          <p:cNvGrpSpPr/>
          <p:nvPr/>
        </p:nvGrpSpPr>
        <p:grpSpPr>
          <a:xfrm rot="10800000" flipH="1">
            <a:off x="0" y="0"/>
            <a:ext cx="9144000" cy="5157487"/>
            <a:chOff x="0" y="0"/>
            <a:chExt cx="9144000" cy="5157487"/>
          </a:xfrm>
        </p:grpSpPr>
        <p:pic>
          <p:nvPicPr>
            <p:cNvPr id="266" name="Google Shape;266;p33"/>
            <p:cNvPicPr preferRelativeResize="0"/>
            <p:nvPr/>
          </p:nvPicPr>
          <p:blipFill rotWithShape="1">
            <a:blip r:embed="rId2">
              <a:alphaModFix/>
            </a:blip>
            <a:srcRect l="51695" t="58621" r="-2007" b="-4602"/>
            <a:stretch/>
          </p:blipFill>
          <p:spPr>
            <a:xfrm flipH="1">
              <a:off x="7874451" y="0"/>
              <a:ext cx="1269549" cy="120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33"/>
            <p:cNvPicPr preferRelativeResize="0"/>
            <p:nvPr/>
          </p:nvPicPr>
          <p:blipFill rotWithShape="1">
            <a:blip r:embed="rId3">
              <a:alphaModFix/>
            </a:blip>
            <a:srcRect l="4417" t="15936" r="78418" b="-12639"/>
            <a:stretch/>
          </p:blipFill>
          <p:spPr>
            <a:xfrm flipH="1">
              <a:off x="0" y="1948013"/>
              <a:ext cx="1012726" cy="3209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685500" y="2460927"/>
            <a:ext cx="5267100" cy="8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685500" y="1577100"/>
            <a:ext cx="1810200" cy="111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685500" y="3209075"/>
            <a:ext cx="5267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-48875" t="45011" r="-5112" b="5225"/>
          <a:stretch/>
        </p:blipFill>
        <p:spPr>
          <a:xfrm rot="5400000">
            <a:off x="7230975" y="3244400"/>
            <a:ext cx="3100625" cy="7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91450" y="1164775"/>
            <a:ext cx="77040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8146" t="-27408" r="23738" b="10326"/>
          <a:stretch/>
        </p:blipFill>
        <p:spPr>
          <a:xfrm flipH="1">
            <a:off x="1" y="3352450"/>
            <a:ext cx="1008499" cy="17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l="1579" t="15976" r="81744" b="897"/>
          <a:stretch/>
        </p:blipFill>
        <p:spPr>
          <a:xfrm>
            <a:off x="8256575" y="0"/>
            <a:ext cx="887424" cy="24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4">
            <a:alphaModFix/>
          </a:blip>
          <a:srcRect l="2867" t="13484" r="75227" b="-14341"/>
          <a:stretch/>
        </p:blipFill>
        <p:spPr>
          <a:xfrm>
            <a:off x="8033877" y="2414875"/>
            <a:ext cx="1110124" cy="287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615950" y="1760950"/>
            <a:ext cx="2979600" cy="12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2" hasCustomPrompt="1"/>
          </p:nvPr>
        </p:nvSpPr>
        <p:spPr>
          <a:xfrm>
            <a:off x="1615950" y="781775"/>
            <a:ext cx="1447500" cy="112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1615950" y="2908550"/>
            <a:ext cx="29796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14"/>
          <p:cNvGrpSpPr/>
          <p:nvPr/>
        </p:nvGrpSpPr>
        <p:grpSpPr>
          <a:xfrm flipH="1">
            <a:off x="0" y="0"/>
            <a:ext cx="1365525" cy="5143501"/>
            <a:chOff x="7778480" y="0"/>
            <a:chExt cx="1365525" cy="5143501"/>
          </a:xfrm>
        </p:grpSpPr>
        <p:pic>
          <p:nvPicPr>
            <p:cNvPr id="87" name="Google Shape;87;p14"/>
            <p:cNvPicPr preferRelativeResize="0"/>
            <p:nvPr/>
          </p:nvPicPr>
          <p:blipFill rotWithShape="1">
            <a:blip r:embed="rId2">
              <a:alphaModFix/>
            </a:blip>
            <a:srcRect l="10410" t="13606" r="73804" b="8152"/>
            <a:stretch/>
          </p:blipFill>
          <p:spPr>
            <a:xfrm>
              <a:off x="8257350" y="2671525"/>
              <a:ext cx="886651" cy="2471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/>
            <p:cNvPicPr preferRelativeResize="0"/>
            <p:nvPr/>
          </p:nvPicPr>
          <p:blipFill rotWithShape="1">
            <a:blip r:embed="rId3">
              <a:alphaModFix/>
            </a:blip>
            <a:srcRect l="64650" t="27006" r="-14962" b="1773"/>
            <a:stretch/>
          </p:blipFill>
          <p:spPr>
            <a:xfrm flipH="1">
              <a:off x="7778480" y="0"/>
              <a:ext cx="1365525" cy="2004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l="35187" t="-22069" r="7587" b="-9926"/>
          <a:stretch/>
        </p:blipFill>
        <p:spPr>
          <a:xfrm rot="5400000" flipH="1">
            <a:off x="1294362" y="3721725"/>
            <a:ext cx="840626" cy="200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4229700" y="2281775"/>
            <a:ext cx="2979600" cy="12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2" hasCustomPrompt="1"/>
          </p:nvPr>
        </p:nvSpPr>
        <p:spPr>
          <a:xfrm>
            <a:off x="5761800" y="990475"/>
            <a:ext cx="1447500" cy="112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4229700" y="3429375"/>
            <a:ext cx="29796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15"/>
          <p:cNvGrpSpPr/>
          <p:nvPr/>
        </p:nvGrpSpPr>
        <p:grpSpPr>
          <a:xfrm>
            <a:off x="7510875" y="0"/>
            <a:ext cx="1639025" cy="5146501"/>
            <a:chOff x="7510875" y="0"/>
            <a:chExt cx="1639025" cy="5146501"/>
          </a:xfrm>
        </p:grpSpPr>
        <p:pic>
          <p:nvPicPr>
            <p:cNvPr id="95" name="Google Shape;95;p15"/>
            <p:cNvPicPr preferRelativeResize="0"/>
            <p:nvPr/>
          </p:nvPicPr>
          <p:blipFill rotWithShape="1">
            <a:blip r:embed="rId2">
              <a:alphaModFix/>
            </a:blip>
            <a:srcRect l="14530" t="-21422" r="66251" b="14310"/>
            <a:stretch/>
          </p:blipFill>
          <p:spPr>
            <a:xfrm flipH="1">
              <a:off x="8366924" y="2409025"/>
              <a:ext cx="782976" cy="2454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/>
            <p:cNvPicPr preferRelativeResize="0"/>
            <p:nvPr/>
          </p:nvPicPr>
          <p:blipFill rotWithShape="1">
            <a:blip r:embed="rId3">
              <a:alphaModFix/>
            </a:blip>
            <a:srcRect l="37584" t="-16263" r="-5820" b="62250"/>
            <a:stretch/>
          </p:blipFill>
          <p:spPr>
            <a:xfrm flipH="1">
              <a:off x="7510875" y="3801328"/>
              <a:ext cx="1639016" cy="1345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/>
            <p:cNvPicPr preferRelativeResize="0"/>
            <p:nvPr/>
          </p:nvPicPr>
          <p:blipFill rotWithShape="1">
            <a:blip r:embed="rId4">
              <a:alphaModFix/>
            </a:blip>
            <a:srcRect l="-25346" t="1703" r="-25346" b="33035"/>
            <a:stretch/>
          </p:blipFill>
          <p:spPr>
            <a:xfrm rot="-5400000" flipH="1">
              <a:off x="7828525" y="153400"/>
              <a:ext cx="1474774" cy="11679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"/>
          </p:nvPr>
        </p:nvSpPr>
        <p:spPr>
          <a:xfrm>
            <a:off x="4985200" y="1426525"/>
            <a:ext cx="30657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2"/>
          </p:nvPr>
        </p:nvSpPr>
        <p:spPr>
          <a:xfrm>
            <a:off x="1093100" y="1426525"/>
            <a:ext cx="30657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24"/>
          <p:cNvGrpSpPr/>
          <p:nvPr/>
        </p:nvGrpSpPr>
        <p:grpSpPr>
          <a:xfrm>
            <a:off x="0" y="1934025"/>
            <a:ext cx="9144001" cy="3209476"/>
            <a:chOff x="0" y="1934025"/>
            <a:chExt cx="9144001" cy="3209476"/>
          </a:xfrm>
        </p:grpSpPr>
        <p:pic>
          <p:nvPicPr>
            <p:cNvPr id="165" name="Google Shape;165;p24"/>
            <p:cNvPicPr preferRelativeResize="0"/>
            <p:nvPr/>
          </p:nvPicPr>
          <p:blipFill rotWithShape="1">
            <a:blip r:embed="rId2">
              <a:alphaModFix/>
            </a:blip>
            <a:srcRect l="-13296" t="-26448" r="45180" b="9366"/>
            <a:stretch/>
          </p:blipFill>
          <p:spPr>
            <a:xfrm flipH="1">
              <a:off x="0" y="2838050"/>
              <a:ext cx="1298150" cy="2305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4"/>
            <p:cNvPicPr preferRelativeResize="0"/>
            <p:nvPr/>
          </p:nvPicPr>
          <p:blipFill rotWithShape="1">
            <a:blip r:embed="rId3">
              <a:alphaModFix/>
            </a:blip>
            <a:srcRect l="4417" t="15936" r="78418" b="-12639"/>
            <a:stretch/>
          </p:blipFill>
          <p:spPr>
            <a:xfrm>
              <a:off x="8131275" y="1934025"/>
              <a:ext cx="1012726" cy="3209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1018025" y="485175"/>
            <a:ext cx="4139400" cy="12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subTitle" idx="1"/>
          </p:nvPr>
        </p:nvSpPr>
        <p:spPr>
          <a:xfrm>
            <a:off x="1018025" y="1618848"/>
            <a:ext cx="4139400" cy="12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1018025" y="3385900"/>
            <a:ext cx="41394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 b="1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50" name="Google Shape;250;p31"/>
          <p:cNvGrpSpPr/>
          <p:nvPr/>
        </p:nvGrpSpPr>
        <p:grpSpPr>
          <a:xfrm>
            <a:off x="-71600" y="-325564"/>
            <a:ext cx="1344425" cy="5474290"/>
            <a:chOff x="-71600" y="-325564"/>
            <a:chExt cx="1344425" cy="5474290"/>
          </a:xfrm>
        </p:grpSpPr>
        <p:pic>
          <p:nvPicPr>
            <p:cNvPr id="251" name="Google Shape;251;p31"/>
            <p:cNvPicPr preferRelativeResize="0"/>
            <p:nvPr/>
          </p:nvPicPr>
          <p:blipFill rotWithShape="1">
            <a:blip r:embed="rId5">
              <a:alphaModFix/>
            </a:blip>
            <a:srcRect l="-9431" r="57439"/>
            <a:stretch/>
          </p:blipFill>
          <p:spPr>
            <a:xfrm rot="5400000">
              <a:off x="117875" y="3993776"/>
              <a:ext cx="965475" cy="1344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1"/>
            <p:cNvPicPr preferRelativeResize="0"/>
            <p:nvPr/>
          </p:nvPicPr>
          <p:blipFill rotWithShape="1">
            <a:blip r:embed="rId6">
              <a:alphaModFix/>
            </a:blip>
            <a:srcRect l="52876" t="-19091" r="-4940" b="-7426"/>
            <a:stretch/>
          </p:blipFill>
          <p:spPr>
            <a:xfrm>
              <a:off x="5" y="-325564"/>
              <a:ext cx="666794" cy="29632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2"/>
          <p:cNvGrpSpPr/>
          <p:nvPr/>
        </p:nvGrpSpPr>
        <p:grpSpPr>
          <a:xfrm flipH="1">
            <a:off x="-6850" y="-11950"/>
            <a:ext cx="9150850" cy="5155407"/>
            <a:chOff x="-6850" y="-11950"/>
            <a:chExt cx="9150850" cy="5155407"/>
          </a:xfrm>
        </p:grpSpPr>
        <p:grpSp>
          <p:nvGrpSpPr>
            <p:cNvPr id="255" name="Google Shape;255;p32"/>
            <p:cNvGrpSpPr/>
            <p:nvPr/>
          </p:nvGrpSpPr>
          <p:grpSpPr>
            <a:xfrm flipH="1">
              <a:off x="5387545" y="2705868"/>
              <a:ext cx="3756455" cy="2437589"/>
              <a:chOff x="0" y="1434400"/>
              <a:chExt cx="5720200" cy="3711876"/>
            </a:xfrm>
          </p:grpSpPr>
          <p:pic>
            <p:nvPicPr>
              <p:cNvPr id="256" name="Google Shape;256;p32"/>
              <p:cNvPicPr preferRelativeResize="0"/>
              <p:nvPr/>
            </p:nvPicPr>
            <p:blipFill rotWithShape="1">
              <a:blip r:embed="rId2">
                <a:alphaModFix/>
              </a:blip>
              <a:srcRect l="-9430" r="59560"/>
              <a:stretch/>
            </p:blipFill>
            <p:spPr>
              <a:xfrm rot="5400000">
                <a:off x="4505888" y="3918789"/>
                <a:ext cx="990600" cy="1438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257;p32"/>
              <p:cNvPicPr preferRelativeResize="0"/>
              <p:nvPr/>
            </p:nvPicPr>
            <p:blipFill rotWithShape="1">
              <a:blip r:embed="rId3">
                <a:alphaModFix/>
              </a:blip>
              <a:srcRect l="14022" t="-1943" b="52497"/>
              <a:stretch/>
            </p:blipFill>
            <p:spPr>
              <a:xfrm>
                <a:off x="0" y="3291425"/>
                <a:ext cx="3110451" cy="1854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32"/>
              <p:cNvPicPr preferRelativeResize="0"/>
              <p:nvPr/>
            </p:nvPicPr>
            <p:blipFill rotWithShape="1">
              <a:blip r:embed="rId4">
                <a:alphaModFix/>
              </a:blip>
              <a:srcRect l="52876" t="-19091" r="-4940" b="-7426"/>
              <a:stretch/>
            </p:blipFill>
            <p:spPr>
              <a:xfrm>
                <a:off x="6" y="1434400"/>
                <a:ext cx="713225" cy="3169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9" name="Google Shape;259;p32"/>
              <p:cNvPicPr preferRelativeResize="0"/>
              <p:nvPr/>
            </p:nvPicPr>
            <p:blipFill rotWithShape="1">
              <a:blip r:embed="rId5">
                <a:alphaModFix/>
              </a:blip>
              <a:srcRect l="6973" t="11846" r="64005" b="35874"/>
              <a:stretch/>
            </p:blipFill>
            <p:spPr>
              <a:xfrm>
                <a:off x="2585825" y="3338800"/>
                <a:ext cx="1780977" cy="1804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0" name="Google Shape;260;p32"/>
            <p:cNvPicPr preferRelativeResize="0"/>
            <p:nvPr/>
          </p:nvPicPr>
          <p:blipFill rotWithShape="1">
            <a:blip r:embed="rId6">
              <a:alphaModFix/>
            </a:blip>
            <a:srcRect l="23173" t="-7907" r="-11085" b="-3463"/>
            <a:stretch/>
          </p:blipFill>
          <p:spPr>
            <a:xfrm rot="5">
              <a:off x="-6850" y="799276"/>
              <a:ext cx="1524951" cy="1995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2"/>
            <p:cNvPicPr preferRelativeResize="0"/>
            <p:nvPr/>
          </p:nvPicPr>
          <p:blipFill rotWithShape="1">
            <a:blip r:embed="rId7">
              <a:alphaModFix/>
            </a:blip>
            <a:srcRect l="-2935" t="6483" r="79801" b="-2535"/>
            <a:stretch/>
          </p:blipFill>
          <p:spPr>
            <a:xfrm rot="5400000" flipH="1">
              <a:off x="822027" y="-822025"/>
              <a:ext cx="1231073" cy="287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2"/>
            <p:cNvPicPr preferRelativeResize="0"/>
            <p:nvPr/>
          </p:nvPicPr>
          <p:blipFill rotWithShape="1">
            <a:blip r:embed="rId5">
              <a:alphaModFix/>
            </a:blip>
            <a:srcRect l="9315" t="5838" r="66392" b="-1550"/>
            <a:stretch/>
          </p:blipFill>
          <p:spPr>
            <a:xfrm flipH="1">
              <a:off x="2" y="2414875"/>
              <a:ext cx="1231073" cy="2728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2"/>
            <p:cNvPicPr preferRelativeResize="0"/>
            <p:nvPr/>
          </p:nvPicPr>
          <p:blipFill rotWithShape="1">
            <a:blip r:embed="rId2">
              <a:alphaModFix/>
            </a:blip>
            <a:srcRect l="51475" t="3820" r="6244" b="-61053"/>
            <a:stretch/>
          </p:blipFill>
          <p:spPr>
            <a:xfrm rot="5400000">
              <a:off x="7331650" y="-842725"/>
              <a:ext cx="981575" cy="26431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0" r:id="rId5"/>
    <p:sldLayoutId id="2147483661" r:id="rId6"/>
    <p:sldLayoutId id="2147483670" r:id="rId7"/>
    <p:sldLayoutId id="2147483677" r:id="rId8"/>
    <p:sldLayoutId id="2147483678" r:id="rId9"/>
    <p:sldLayoutId id="214748367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ctrTitle"/>
          </p:nvPr>
        </p:nvSpPr>
        <p:spPr>
          <a:xfrm>
            <a:off x="713225" y="247135"/>
            <a:ext cx="5533116" cy="2574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Bees and the Development of Empiricism in the Scientific Revolution</a:t>
            </a:r>
            <a:endParaRPr sz="3200" dirty="0">
              <a:solidFill>
                <a:schemeClr val="dk2"/>
              </a:solidFill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1"/>
          </p:nvPr>
        </p:nvSpPr>
        <p:spPr>
          <a:xfrm>
            <a:off x="713225" y="2775300"/>
            <a:ext cx="45597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Karim Aoun, 24.10.2023</a:t>
            </a:r>
            <a:endParaRPr sz="1400" dirty="0"/>
          </a:p>
        </p:txBody>
      </p:sp>
      <p:grpSp>
        <p:nvGrpSpPr>
          <p:cNvPr id="280" name="Google Shape;280;p37"/>
          <p:cNvGrpSpPr/>
          <p:nvPr/>
        </p:nvGrpSpPr>
        <p:grpSpPr>
          <a:xfrm>
            <a:off x="0" y="2470815"/>
            <a:ext cx="5272789" cy="2675935"/>
            <a:chOff x="0" y="1434400"/>
            <a:chExt cx="7322300" cy="3716060"/>
          </a:xfrm>
        </p:grpSpPr>
        <p:pic>
          <p:nvPicPr>
            <p:cNvPr id="281" name="Google Shape;281;p37"/>
            <p:cNvPicPr preferRelativeResize="0"/>
            <p:nvPr/>
          </p:nvPicPr>
          <p:blipFill rotWithShape="1">
            <a:blip r:embed="rId3">
              <a:alphaModFix/>
            </a:blip>
            <a:srcRect b="30260"/>
            <a:stretch/>
          </p:blipFill>
          <p:spPr>
            <a:xfrm>
              <a:off x="4561325" y="3156975"/>
              <a:ext cx="2760976" cy="1989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37"/>
            <p:cNvPicPr preferRelativeResize="0"/>
            <p:nvPr/>
          </p:nvPicPr>
          <p:blipFill rotWithShape="1">
            <a:blip r:embed="rId4">
              <a:alphaModFix/>
            </a:blip>
            <a:srcRect l="-9428" r="58684"/>
            <a:stretch/>
          </p:blipFill>
          <p:spPr>
            <a:xfrm rot="5400000">
              <a:off x="4497223" y="3927471"/>
              <a:ext cx="1007950" cy="1438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37"/>
            <p:cNvPicPr preferRelativeResize="0"/>
            <p:nvPr/>
          </p:nvPicPr>
          <p:blipFill rotWithShape="1">
            <a:blip r:embed="rId5">
              <a:alphaModFix/>
            </a:blip>
            <a:srcRect l="14022" t="-1943" b="52497"/>
            <a:stretch/>
          </p:blipFill>
          <p:spPr>
            <a:xfrm>
              <a:off x="0" y="3291425"/>
              <a:ext cx="3110451" cy="18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7"/>
            <p:cNvPicPr preferRelativeResize="0"/>
            <p:nvPr/>
          </p:nvPicPr>
          <p:blipFill rotWithShape="1">
            <a:blip r:embed="rId6">
              <a:alphaModFix/>
            </a:blip>
            <a:srcRect l="52876" t="-19091" r="-4940" b="-7426"/>
            <a:stretch/>
          </p:blipFill>
          <p:spPr>
            <a:xfrm>
              <a:off x="6" y="1434400"/>
              <a:ext cx="713225" cy="3169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7"/>
            <p:cNvPicPr preferRelativeResize="0"/>
            <p:nvPr/>
          </p:nvPicPr>
          <p:blipFill rotWithShape="1">
            <a:blip r:embed="rId7">
              <a:alphaModFix/>
            </a:blip>
            <a:srcRect l="6770" t="24299" r="64208" b="23421"/>
            <a:stretch/>
          </p:blipFill>
          <p:spPr>
            <a:xfrm>
              <a:off x="2585825" y="3338800"/>
              <a:ext cx="1780977" cy="1804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p37"/>
          <p:cNvPicPr preferRelativeResize="0"/>
          <p:nvPr/>
        </p:nvPicPr>
        <p:blipFill rotWithShape="1">
          <a:blip r:embed="rId8">
            <a:alphaModFix/>
          </a:blip>
          <a:srcRect l="64021"/>
          <a:stretch/>
        </p:blipFill>
        <p:spPr>
          <a:xfrm>
            <a:off x="6367525" y="0"/>
            <a:ext cx="27764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subTitle" idx="2"/>
          </p:nvPr>
        </p:nvSpPr>
        <p:spPr>
          <a:xfrm>
            <a:off x="1143958" y="232806"/>
            <a:ext cx="6856084" cy="389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John Locke influenced by observation-based bee studies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Developed theory of tabula rasa, mind shaped by experience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Rejection of innate ideas from studying bees, empirical science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Through Boyle, recognized power of observation, experimentation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 evidence found of innate bee behaviors like communication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Abilities emerged through environment, not innate knowledge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Proof human mind also lacked innate ideas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Shifted thinking to formative role of environment, nurture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Laid groundwork for empiricism in fields like psychology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Understanding only gained through observation, experiment on people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Locke's blank slate from observation-based bee cognition studies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Apiarian experiments reinforced empiricism, real-world examples</a:t>
            </a:r>
          </a:p>
        </p:txBody>
      </p:sp>
      <p:pic>
        <p:nvPicPr>
          <p:cNvPr id="3" name="Picture 2" descr="A portrait of a person&#10;&#10;Description automatically generated">
            <a:extLst>
              <a:ext uri="{FF2B5EF4-FFF2-40B4-BE49-F238E27FC236}">
                <a16:creationId xmlns:a16="http://schemas.microsoft.com/office/drawing/2014/main" id="{FB4CD929-249B-1FEE-5B21-6F57D8819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604" y="130629"/>
            <a:ext cx="2072876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3"/>
          <p:cNvSpPr txBox="1">
            <a:spLocks noGrp="1"/>
          </p:cNvSpPr>
          <p:nvPr>
            <p:ph type="title"/>
          </p:nvPr>
        </p:nvSpPr>
        <p:spPr>
          <a:xfrm>
            <a:off x="4229700" y="2281775"/>
            <a:ext cx="2979600" cy="12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Conclusion</a:t>
            </a:r>
            <a:endParaRPr dirty="0"/>
          </a:p>
        </p:txBody>
      </p:sp>
      <p:sp>
        <p:nvSpPr>
          <p:cNvPr id="678" name="Google Shape;678;p63"/>
          <p:cNvSpPr txBox="1">
            <a:spLocks noGrp="1"/>
          </p:cNvSpPr>
          <p:nvPr>
            <p:ph type="title" idx="2"/>
          </p:nvPr>
        </p:nvSpPr>
        <p:spPr>
          <a:xfrm>
            <a:off x="5761800" y="2071692"/>
            <a:ext cx="1447500" cy="11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pic>
        <p:nvPicPr>
          <p:cNvPr id="680" name="Google Shape;680;p63"/>
          <p:cNvPicPr preferRelativeResize="0"/>
          <p:nvPr/>
        </p:nvPicPr>
        <p:blipFill rotWithShape="1">
          <a:blip r:embed="rId3">
            <a:alphaModFix/>
          </a:blip>
          <a:srcRect r="66936"/>
          <a:stretch/>
        </p:blipFill>
        <p:spPr>
          <a:xfrm>
            <a:off x="0" y="0"/>
            <a:ext cx="25513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subTitle" idx="2"/>
          </p:nvPr>
        </p:nvSpPr>
        <p:spPr>
          <a:xfrm>
            <a:off x="1143958" y="517010"/>
            <a:ext cx="6856084" cy="389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Presentation illustrated how bee observation encouraged empiricism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Boyle, Newton, Locke directly influenced by precise bee studies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Gathered facts through repeated observation, not ancient authorities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Bee insights informed subsequent scientific endeavors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Studies exemplified evidence-based natural philosophy in action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Newton's beekeeping legacy in movable frame hives development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Empirical tradition established scientific method demands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Honeybees unintentionally shaping modern science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Reinforced precision, fact-finding over speculation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Encouraged rationalism, evidence-based thinking in Enlightenment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7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1"/>
          <p:cNvSpPr txBox="1">
            <a:spLocks noGrp="1"/>
          </p:cNvSpPr>
          <p:nvPr>
            <p:ph type="title"/>
          </p:nvPr>
        </p:nvSpPr>
        <p:spPr>
          <a:xfrm>
            <a:off x="1541334" y="466803"/>
            <a:ext cx="4139400" cy="12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880" name="Google Shape;880;p71"/>
          <p:cNvSpPr txBox="1">
            <a:spLocks noGrp="1"/>
          </p:cNvSpPr>
          <p:nvPr>
            <p:ph type="subTitle" idx="1"/>
          </p:nvPr>
        </p:nvSpPr>
        <p:spPr>
          <a:xfrm>
            <a:off x="1541334" y="1587864"/>
            <a:ext cx="4139400" cy="12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DO YOU HAVE ANY QUESTIONS?</a:t>
            </a:r>
            <a:endParaRPr sz="1800" dirty="0"/>
          </a:p>
        </p:txBody>
      </p:sp>
      <p:pic>
        <p:nvPicPr>
          <p:cNvPr id="896" name="Google Shape;896;p71"/>
          <p:cNvPicPr preferRelativeResize="0"/>
          <p:nvPr/>
        </p:nvPicPr>
        <p:blipFill rotWithShape="1">
          <a:blip r:embed="rId3">
            <a:alphaModFix/>
          </a:blip>
          <a:srcRect l="27307" r="37778"/>
          <a:stretch/>
        </p:blipFill>
        <p:spPr>
          <a:xfrm>
            <a:off x="6449726" y="0"/>
            <a:ext cx="26942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BFF0BBE-CD9D-271B-070B-0916EF2A9E33}"/>
              </a:ext>
            </a:extLst>
          </p:cNvPr>
          <p:cNvSpPr/>
          <p:nvPr/>
        </p:nvSpPr>
        <p:spPr>
          <a:xfrm>
            <a:off x="1018025" y="3391930"/>
            <a:ext cx="4196526" cy="858794"/>
          </a:xfrm>
          <a:prstGeom prst="rect">
            <a:avLst/>
          </a:prstGeom>
          <a:solidFill>
            <a:srgbClr val="E5E5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4" name="Grafik 3" descr="Ein Bild, das Wirbellose, Biene, Insekt, Hautflügler enthält.&#10;&#10;Automatisch generierte Beschreibung">
            <a:extLst>
              <a:ext uri="{FF2B5EF4-FFF2-40B4-BE49-F238E27FC236}">
                <a16:creationId xmlns:a16="http://schemas.microsoft.com/office/drawing/2014/main" id="{B8099FE0-9C88-F817-3FA9-618082A92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45" y="2200614"/>
            <a:ext cx="3417044" cy="19525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92" name="Google Shape;292;p38"/>
          <p:cNvSpPr txBox="1">
            <a:spLocks noGrp="1"/>
          </p:cNvSpPr>
          <p:nvPr>
            <p:ph type="body" idx="1"/>
          </p:nvPr>
        </p:nvSpPr>
        <p:spPr>
          <a:xfrm>
            <a:off x="791450" y="1164775"/>
            <a:ext cx="77040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200000"/>
              </a:lnSpc>
            </a:pPr>
            <a:r>
              <a:rPr lang="en-US" sz="1400" dirty="0"/>
              <a:t>Introduction</a:t>
            </a:r>
          </a:p>
          <a:p>
            <a:pPr marL="171450" indent="-171450">
              <a:lnSpc>
                <a:spcPct val="200000"/>
              </a:lnSpc>
            </a:pPr>
            <a:r>
              <a:rPr lang="en-US" sz="1400" dirty="0"/>
              <a:t>Robert Boyle's Experiments with Bees</a:t>
            </a:r>
          </a:p>
          <a:p>
            <a:pPr marL="171450" indent="-171450">
              <a:lnSpc>
                <a:spcPct val="200000"/>
              </a:lnSpc>
            </a:pPr>
            <a:r>
              <a:rPr lang="en-US" sz="1400" dirty="0"/>
              <a:t>Isaac Newton's Apiary</a:t>
            </a:r>
          </a:p>
          <a:p>
            <a:pPr marL="171450" indent="-171450">
              <a:lnSpc>
                <a:spcPct val="200000"/>
              </a:lnSpc>
            </a:pPr>
            <a:r>
              <a:rPr lang="en-US" sz="1400" dirty="0"/>
              <a:t>John Locke and the Tabula Rasa (Problems with Innate Ideas)</a:t>
            </a:r>
          </a:p>
          <a:p>
            <a:pPr marL="171450" indent="-171450">
              <a:lnSpc>
                <a:spcPct val="200000"/>
              </a:lnSpc>
            </a:pPr>
            <a:r>
              <a:rPr lang="en-US" sz="1400" dirty="0"/>
              <a:t>Conclusion</a:t>
            </a:r>
          </a:p>
          <a:p>
            <a:pPr marL="171450" indent="-171450">
              <a:lnSpc>
                <a:spcPct val="200000"/>
              </a:lnSpc>
            </a:pP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2685500" y="2460927"/>
            <a:ext cx="5267100" cy="8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331" name="Google Shape;331;p41"/>
          <p:cNvSpPr txBox="1">
            <a:spLocks noGrp="1"/>
          </p:cNvSpPr>
          <p:nvPr>
            <p:ph type="title" idx="2"/>
          </p:nvPr>
        </p:nvSpPr>
        <p:spPr>
          <a:xfrm>
            <a:off x="2685500" y="1577100"/>
            <a:ext cx="18102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333" name="Google Shape;333;p41"/>
          <p:cNvPicPr preferRelativeResize="0"/>
          <p:nvPr/>
        </p:nvPicPr>
        <p:blipFill rotWithShape="1">
          <a:blip r:embed="rId3">
            <a:alphaModFix/>
          </a:blip>
          <a:srcRect r="74094"/>
          <a:stretch/>
        </p:blipFill>
        <p:spPr>
          <a:xfrm>
            <a:off x="0" y="0"/>
            <a:ext cx="19990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41"/>
          <p:cNvGrpSpPr/>
          <p:nvPr/>
        </p:nvGrpSpPr>
        <p:grpSpPr>
          <a:xfrm>
            <a:off x="6661100" y="0"/>
            <a:ext cx="2482905" cy="5143501"/>
            <a:chOff x="6661100" y="0"/>
            <a:chExt cx="2482905" cy="5143501"/>
          </a:xfrm>
        </p:grpSpPr>
        <p:pic>
          <p:nvPicPr>
            <p:cNvPr id="335" name="Google Shape;335;p41"/>
            <p:cNvPicPr preferRelativeResize="0"/>
            <p:nvPr/>
          </p:nvPicPr>
          <p:blipFill rotWithShape="1">
            <a:blip r:embed="rId4">
              <a:alphaModFix/>
            </a:blip>
            <a:srcRect l="592" t="-31818" r="55204" b="55807"/>
            <a:stretch/>
          </p:blipFill>
          <p:spPr>
            <a:xfrm>
              <a:off x="6661100" y="2741975"/>
              <a:ext cx="2482898" cy="240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41"/>
            <p:cNvPicPr preferRelativeResize="0"/>
            <p:nvPr/>
          </p:nvPicPr>
          <p:blipFill rotWithShape="1">
            <a:blip r:embed="rId5">
              <a:alphaModFix/>
            </a:blip>
            <a:srcRect l="51695" t="58621" r="-2007" b="-4602"/>
            <a:stretch/>
          </p:blipFill>
          <p:spPr>
            <a:xfrm flipH="1">
              <a:off x="7442306" y="0"/>
              <a:ext cx="1701699" cy="16125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subTitle" idx="2"/>
          </p:nvPr>
        </p:nvSpPr>
        <p:spPr>
          <a:xfrm>
            <a:off x="1216528" y="523677"/>
            <a:ext cx="6856084" cy="389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Knowledge of nature based on speculation, not observation before 17th century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Boyle, Newton, Locke challenged older rationalist views, ushered in empiricism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Observation of honeybee colonies was a driving force behind this shift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Their studies exemplified empirical method of gathering facts through observation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Insights from bees directly informed later works applying lessons of patience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Close study of bees encouraged rise of empirical methods in modern science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Studying bees encouraged evidence-based, data-driven approach to science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2685500" y="3060228"/>
            <a:ext cx="6007478" cy="8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Robert Boyle's Experiments with Bees</a:t>
            </a:r>
            <a:endParaRPr dirty="0"/>
          </a:p>
        </p:txBody>
      </p:sp>
      <p:sp>
        <p:nvSpPr>
          <p:cNvPr id="331" name="Google Shape;331;p41"/>
          <p:cNvSpPr txBox="1">
            <a:spLocks noGrp="1"/>
          </p:cNvSpPr>
          <p:nvPr>
            <p:ph type="title" idx="2"/>
          </p:nvPr>
        </p:nvSpPr>
        <p:spPr>
          <a:xfrm>
            <a:off x="2685500" y="1583278"/>
            <a:ext cx="18102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33" name="Google Shape;333;p41"/>
          <p:cNvPicPr preferRelativeResize="0"/>
          <p:nvPr/>
        </p:nvPicPr>
        <p:blipFill rotWithShape="1">
          <a:blip r:embed="rId3">
            <a:alphaModFix/>
          </a:blip>
          <a:srcRect r="74094"/>
          <a:stretch/>
        </p:blipFill>
        <p:spPr>
          <a:xfrm>
            <a:off x="0" y="0"/>
            <a:ext cx="19990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41"/>
          <p:cNvGrpSpPr/>
          <p:nvPr/>
        </p:nvGrpSpPr>
        <p:grpSpPr>
          <a:xfrm>
            <a:off x="6661100" y="0"/>
            <a:ext cx="2482905" cy="5143501"/>
            <a:chOff x="6661100" y="0"/>
            <a:chExt cx="2482905" cy="5143501"/>
          </a:xfrm>
        </p:grpSpPr>
        <p:pic>
          <p:nvPicPr>
            <p:cNvPr id="335" name="Google Shape;335;p41"/>
            <p:cNvPicPr preferRelativeResize="0"/>
            <p:nvPr/>
          </p:nvPicPr>
          <p:blipFill rotWithShape="1">
            <a:blip r:embed="rId4">
              <a:alphaModFix/>
            </a:blip>
            <a:srcRect l="592" t="-31818" r="55204" b="55807"/>
            <a:stretch/>
          </p:blipFill>
          <p:spPr>
            <a:xfrm>
              <a:off x="6661100" y="2741975"/>
              <a:ext cx="2482898" cy="240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41"/>
            <p:cNvPicPr preferRelativeResize="0"/>
            <p:nvPr/>
          </p:nvPicPr>
          <p:blipFill rotWithShape="1">
            <a:blip r:embed="rId5">
              <a:alphaModFix/>
            </a:blip>
            <a:srcRect l="51695" t="58621" r="-2007" b="-4602"/>
            <a:stretch/>
          </p:blipFill>
          <p:spPr>
            <a:xfrm flipH="1">
              <a:off x="7442306" y="0"/>
              <a:ext cx="1701699" cy="161254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928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subTitle" idx="2"/>
          </p:nvPr>
        </p:nvSpPr>
        <p:spPr>
          <a:xfrm>
            <a:off x="909183" y="253322"/>
            <a:ext cx="5819067" cy="389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Boyle studied bee anatomy in 1660s using early microscopes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Documented intricate structures like feathered wings, eyes, extendable tongue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Boyle's work forced re-evaluation of earlier speculative accounts of bee physiology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Published findings in 1661's The Skeptical </a:t>
            </a:r>
            <a:r>
              <a:rPr lang="en-US" sz="1300" dirty="0" err="1"/>
              <a:t>Chymist</a:t>
            </a:r>
            <a:endParaRPr lang="en-US" sz="1300" dirty="0"/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Challenged reliance on authorities, advocated observation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He exemplified empirical method of gathering knowledge through observation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Meticulous bee studies influenced future generations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Showed nature's secrets revealed through patience and open mind free of notions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Advanced microscopy and empiricism in science</a:t>
            </a:r>
          </a:p>
        </p:txBody>
      </p:sp>
      <p:pic>
        <p:nvPicPr>
          <p:cNvPr id="3" name="Grafik 2" descr="Ein Bild, das Text, Buch, Schrift, Karte Menü enthält.">
            <a:extLst>
              <a:ext uri="{FF2B5EF4-FFF2-40B4-BE49-F238E27FC236}">
                <a16:creationId xmlns:a16="http://schemas.microsoft.com/office/drawing/2014/main" id="{1362CDE1-AD2B-04A0-82A8-E25F56DD2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826" y="718237"/>
            <a:ext cx="2471352" cy="37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2685500" y="2751308"/>
            <a:ext cx="6007478" cy="8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indent="-171450">
              <a:lnSpc>
                <a:spcPct val="200000"/>
              </a:lnSpc>
            </a:pPr>
            <a:r>
              <a:rPr lang="en-US" sz="4400" dirty="0"/>
              <a:t>Isaac Newton's Apiary</a:t>
            </a:r>
          </a:p>
        </p:txBody>
      </p:sp>
      <p:sp>
        <p:nvSpPr>
          <p:cNvPr id="331" name="Google Shape;331;p41"/>
          <p:cNvSpPr txBox="1">
            <a:spLocks noGrp="1"/>
          </p:cNvSpPr>
          <p:nvPr>
            <p:ph type="title" idx="2"/>
          </p:nvPr>
        </p:nvSpPr>
        <p:spPr>
          <a:xfrm>
            <a:off x="2685500" y="1583278"/>
            <a:ext cx="18102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33" name="Google Shape;333;p41"/>
          <p:cNvPicPr preferRelativeResize="0"/>
          <p:nvPr/>
        </p:nvPicPr>
        <p:blipFill rotWithShape="1">
          <a:blip r:embed="rId3">
            <a:alphaModFix/>
          </a:blip>
          <a:srcRect r="74094"/>
          <a:stretch/>
        </p:blipFill>
        <p:spPr>
          <a:xfrm>
            <a:off x="0" y="0"/>
            <a:ext cx="19990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41"/>
          <p:cNvGrpSpPr/>
          <p:nvPr/>
        </p:nvGrpSpPr>
        <p:grpSpPr>
          <a:xfrm>
            <a:off x="6661100" y="0"/>
            <a:ext cx="2482905" cy="5143501"/>
            <a:chOff x="6661100" y="0"/>
            <a:chExt cx="2482905" cy="5143501"/>
          </a:xfrm>
        </p:grpSpPr>
        <p:pic>
          <p:nvPicPr>
            <p:cNvPr id="335" name="Google Shape;335;p41"/>
            <p:cNvPicPr preferRelativeResize="0"/>
            <p:nvPr/>
          </p:nvPicPr>
          <p:blipFill rotWithShape="1">
            <a:blip r:embed="rId4">
              <a:alphaModFix/>
            </a:blip>
            <a:srcRect l="592" t="-31818" r="55204" b="55807"/>
            <a:stretch/>
          </p:blipFill>
          <p:spPr>
            <a:xfrm>
              <a:off x="6661100" y="2741975"/>
              <a:ext cx="2482898" cy="240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41"/>
            <p:cNvPicPr preferRelativeResize="0"/>
            <p:nvPr/>
          </p:nvPicPr>
          <p:blipFill rotWithShape="1">
            <a:blip r:embed="rId5">
              <a:alphaModFix/>
            </a:blip>
            <a:srcRect l="51695" t="58621" r="-2007" b="-4602"/>
            <a:stretch/>
          </p:blipFill>
          <p:spPr>
            <a:xfrm flipH="1">
              <a:off x="7442306" y="0"/>
              <a:ext cx="1701699" cy="161254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137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subTitle" idx="2"/>
          </p:nvPr>
        </p:nvSpPr>
        <p:spPr>
          <a:xfrm>
            <a:off x="900470" y="568995"/>
            <a:ext cx="6298612" cy="389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Newton influenced by observing bee colonies as a youth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Kept beehives at </a:t>
            </a:r>
            <a:r>
              <a:rPr lang="en-US" sz="1300" dirty="0" err="1"/>
              <a:t>Woolsthorpe</a:t>
            </a:r>
            <a:r>
              <a:rPr lang="en-US" sz="1300" dirty="0"/>
              <a:t> Manor and conducted apiary experiments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Documented complex social structures and communication methods of bees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Bee observations directly informed Newton's scientific method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Embraced inductive approach of deriving principles from observations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Bees taught orderly, discoverable natural laws over randomness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Insights exemplified empirical, evidence-based approach in his work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Developed movable frame hives still used today for safer observation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Apiarian studies provided empirical understanding guiding future work</a:t>
            </a:r>
          </a:p>
          <a:p>
            <a:pPr marL="28575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5" name="Picture 4" descr="A portrait of a person with long curly hair&#10;&#10;Description automatically generated">
            <a:extLst>
              <a:ext uri="{FF2B5EF4-FFF2-40B4-BE49-F238E27FC236}">
                <a16:creationId xmlns:a16="http://schemas.microsoft.com/office/drawing/2014/main" id="{90D9D647-5278-DA09-76F4-E08064205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622" y="162596"/>
            <a:ext cx="2062206" cy="25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2"/>
          <p:cNvSpPr txBox="1">
            <a:spLocks noGrp="1"/>
          </p:cNvSpPr>
          <p:nvPr>
            <p:ph type="title"/>
          </p:nvPr>
        </p:nvSpPr>
        <p:spPr>
          <a:xfrm>
            <a:off x="1615949" y="2045156"/>
            <a:ext cx="3555353" cy="12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John Locke and the Tabula Rasa </a:t>
            </a:r>
            <a:endParaRPr dirty="0"/>
          </a:p>
        </p:txBody>
      </p:sp>
      <p:sp>
        <p:nvSpPr>
          <p:cNvPr id="470" name="Google Shape;470;p52"/>
          <p:cNvSpPr txBox="1">
            <a:spLocks noGrp="1"/>
          </p:cNvSpPr>
          <p:nvPr>
            <p:ph type="title" idx="2"/>
          </p:nvPr>
        </p:nvSpPr>
        <p:spPr>
          <a:xfrm>
            <a:off x="1615950" y="1004197"/>
            <a:ext cx="1447500" cy="11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472" name="Google Shape;472;p52"/>
          <p:cNvPicPr preferRelativeResize="0"/>
          <p:nvPr/>
        </p:nvPicPr>
        <p:blipFill rotWithShape="1">
          <a:blip r:embed="rId3">
            <a:alphaModFix/>
          </a:blip>
          <a:srcRect l="67939"/>
          <a:stretch/>
        </p:blipFill>
        <p:spPr>
          <a:xfrm>
            <a:off x="6669875" y="0"/>
            <a:ext cx="247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ds of Wisdom by Slidesgo">
  <a:themeElements>
    <a:clrScheme name="Simple Light">
      <a:dk1>
        <a:srgbClr val="151A20"/>
      </a:dk1>
      <a:lt1>
        <a:srgbClr val="E5E5DB"/>
      </a:lt1>
      <a:dk2>
        <a:srgbClr val="995334"/>
      </a:dk2>
      <a:lt2>
        <a:srgbClr val="D9A78C"/>
      </a:lt2>
      <a:accent1>
        <a:srgbClr val="585B46"/>
      </a:accent1>
      <a:accent2>
        <a:srgbClr val="8B9072"/>
      </a:accent2>
      <a:accent3>
        <a:srgbClr val="49767D"/>
      </a:accent3>
      <a:accent4>
        <a:srgbClr val="81B0B5"/>
      </a:accent4>
      <a:accent5>
        <a:srgbClr val="FFFFFF"/>
      </a:accent5>
      <a:accent6>
        <a:srgbClr val="FFFFFF"/>
      </a:accent6>
      <a:hlink>
        <a:srgbClr val="151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475</Words>
  <Application>Microsoft Office PowerPoint</Application>
  <PresentationFormat>On-screen Show (16:9)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Baskervville</vt:lpstr>
      <vt:lpstr>Arial</vt:lpstr>
      <vt:lpstr>DM Sans</vt:lpstr>
      <vt:lpstr>Nunito Light</vt:lpstr>
      <vt:lpstr>Words of Wisdom by Slidesgo</vt:lpstr>
      <vt:lpstr>Bees and the Development of Empiricism in the Scientific Revolution</vt:lpstr>
      <vt:lpstr>Table of Contents</vt:lpstr>
      <vt:lpstr>Introduction</vt:lpstr>
      <vt:lpstr>PowerPoint Presentation</vt:lpstr>
      <vt:lpstr>Robert Boyle's Experiments with Bees</vt:lpstr>
      <vt:lpstr>PowerPoint Presentation</vt:lpstr>
      <vt:lpstr>Isaac Newton's Apiary</vt:lpstr>
      <vt:lpstr>PowerPoint Presentation</vt:lpstr>
      <vt:lpstr>John Locke and the Tabula Rasa </vt:lpstr>
      <vt:lpstr>PowerPoint Presentation</vt:lpstr>
      <vt:lpstr>Conclusion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of Wisdom</dc:title>
  <dc:creator>karim aoun</dc:creator>
  <cp:lastModifiedBy>karim aoun</cp:lastModifiedBy>
  <cp:revision>7</cp:revision>
  <dcterms:modified xsi:type="dcterms:W3CDTF">2023-10-24T09:53:04Z</dcterms:modified>
</cp:coreProperties>
</file>