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21" r:id="rId2"/>
    <p:sldId id="291" r:id="rId3"/>
    <p:sldId id="328" r:id="rId4"/>
    <p:sldId id="298" r:id="rId5"/>
    <p:sldId id="297" r:id="rId6"/>
    <p:sldId id="309" r:id="rId7"/>
    <p:sldId id="322" r:id="rId8"/>
    <p:sldId id="284" r:id="rId9"/>
    <p:sldId id="330" r:id="rId10"/>
    <p:sldId id="323" r:id="rId11"/>
    <p:sldId id="315" r:id="rId12"/>
    <p:sldId id="324" r:id="rId13"/>
    <p:sldId id="313" r:id="rId14"/>
    <p:sldId id="325" r:id="rId15"/>
    <p:sldId id="299" r:id="rId16"/>
    <p:sldId id="316" r:id="rId17"/>
    <p:sldId id="300" r:id="rId18"/>
    <p:sldId id="314" r:id="rId19"/>
    <p:sldId id="310" r:id="rId20"/>
    <p:sldId id="318" r:id="rId21"/>
    <p:sldId id="319" r:id="rId22"/>
    <p:sldId id="320" r:id="rId23"/>
    <p:sldId id="311" r:id="rId24"/>
    <p:sldId id="326" r:id="rId25"/>
    <p:sldId id="329" r:id="rId26"/>
    <p:sldId id="327" r:id="rId27"/>
    <p:sldId id="295" r:id="rId28"/>
    <p:sldId id="302" r:id="rId29"/>
    <p:sldId id="306" r:id="rId30"/>
    <p:sldId id="307" r:id="rId31"/>
    <p:sldId id="308" r:id="rId32"/>
    <p:sldId id="292" r:id="rId33"/>
    <p:sldId id="305" r:id="rId34"/>
    <p:sldId id="296" r:id="rId35"/>
    <p:sldId id="301" r:id="rId36"/>
    <p:sldId id="312" r:id="rId37"/>
    <p:sldId id="303" r:id="rId38"/>
    <p:sldId id="304" r:id="rId39"/>
    <p:sldId id="317" r:id="rId40"/>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197"/>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6814F-A01F-C54C-966F-19EE9CC739F2}" type="datetimeFigureOut">
              <a:rPr lang="en-AT" smtClean="0"/>
              <a:t>01.03.23</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B6BE2-3993-0846-B313-1BBB49428284}" type="slidenum">
              <a:rPr lang="en-AT" smtClean="0"/>
              <a:t>‹#›</a:t>
            </a:fld>
            <a:endParaRPr lang="en-AT"/>
          </a:p>
        </p:txBody>
      </p:sp>
    </p:spTree>
    <p:extLst>
      <p:ext uri="{BB962C8B-B14F-4D97-AF65-F5344CB8AC3E}">
        <p14:creationId xmlns:p14="http://schemas.microsoft.com/office/powerpoint/2010/main" val="370932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a:t>
            </a:fld>
            <a:endParaRPr lang="en-US"/>
          </a:p>
        </p:txBody>
      </p:sp>
    </p:spTree>
    <p:extLst>
      <p:ext uri="{BB962C8B-B14F-4D97-AF65-F5344CB8AC3E}">
        <p14:creationId xmlns:p14="http://schemas.microsoft.com/office/powerpoint/2010/main" val="371294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10</a:t>
            </a:fld>
            <a:endParaRPr lang="en-US"/>
          </a:p>
        </p:txBody>
      </p:sp>
    </p:spTree>
    <p:extLst>
      <p:ext uri="{BB962C8B-B14F-4D97-AF65-F5344CB8AC3E}">
        <p14:creationId xmlns:p14="http://schemas.microsoft.com/office/powerpoint/2010/main" val="3950253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11</a:t>
            </a:fld>
            <a:endParaRPr lang="en-US"/>
          </a:p>
        </p:txBody>
      </p:sp>
    </p:spTree>
    <p:extLst>
      <p:ext uri="{BB962C8B-B14F-4D97-AF65-F5344CB8AC3E}">
        <p14:creationId xmlns:p14="http://schemas.microsoft.com/office/powerpoint/2010/main" val="410994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12</a:t>
            </a:fld>
            <a:endParaRPr lang="en-US"/>
          </a:p>
        </p:txBody>
      </p:sp>
    </p:spTree>
    <p:extLst>
      <p:ext uri="{BB962C8B-B14F-4D97-AF65-F5344CB8AC3E}">
        <p14:creationId xmlns:p14="http://schemas.microsoft.com/office/powerpoint/2010/main" val="208136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13</a:t>
            </a:fld>
            <a:endParaRPr lang="en-US"/>
          </a:p>
        </p:txBody>
      </p:sp>
    </p:spTree>
    <p:extLst>
      <p:ext uri="{BB962C8B-B14F-4D97-AF65-F5344CB8AC3E}">
        <p14:creationId xmlns:p14="http://schemas.microsoft.com/office/powerpoint/2010/main" val="52159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14</a:t>
            </a:fld>
            <a:endParaRPr lang="en-US"/>
          </a:p>
        </p:txBody>
      </p:sp>
    </p:spTree>
    <p:extLst>
      <p:ext uri="{BB962C8B-B14F-4D97-AF65-F5344CB8AC3E}">
        <p14:creationId xmlns:p14="http://schemas.microsoft.com/office/powerpoint/2010/main" val="3080572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15</a:t>
            </a:fld>
            <a:endParaRPr lang="en-US"/>
          </a:p>
        </p:txBody>
      </p:sp>
    </p:spTree>
    <p:extLst>
      <p:ext uri="{BB962C8B-B14F-4D97-AF65-F5344CB8AC3E}">
        <p14:creationId xmlns:p14="http://schemas.microsoft.com/office/powerpoint/2010/main" val="1660868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16</a:t>
            </a:fld>
            <a:endParaRPr lang="en-US"/>
          </a:p>
        </p:txBody>
      </p:sp>
    </p:spTree>
    <p:extLst>
      <p:ext uri="{BB962C8B-B14F-4D97-AF65-F5344CB8AC3E}">
        <p14:creationId xmlns:p14="http://schemas.microsoft.com/office/powerpoint/2010/main" val="579263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17</a:t>
            </a:fld>
            <a:endParaRPr lang="en-US"/>
          </a:p>
        </p:txBody>
      </p:sp>
    </p:spTree>
    <p:extLst>
      <p:ext uri="{BB962C8B-B14F-4D97-AF65-F5344CB8AC3E}">
        <p14:creationId xmlns:p14="http://schemas.microsoft.com/office/powerpoint/2010/main" val="296475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18</a:t>
            </a:fld>
            <a:endParaRPr lang="en-US"/>
          </a:p>
        </p:txBody>
      </p:sp>
    </p:spTree>
    <p:extLst>
      <p:ext uri="{BB962C8B-B14F-4D97-AF65-F5344CB8AC3E}">
        <p14:creationId xmlns:p14="http://schemas.microsoft.com/office/powerpoint/2010/main" val="3909441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19</a:t>
            </a:fld>
            <a:endParaRPr lang="en-US"/>
          </a:p>
        </p:txBody>
      </p:sp>
    </p:spTree>
    <p:extLst>
      <p:ext uri="{BB962C8B-B14F-4D97-AF65-F5344CB8AC3E}">
        <p14:creationId xmlns:p14="http://schemas.microsoft.com/office/powerpoint/2010/main" val="154931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a:t>
            </a:fld>
            <a:endParaRPr lang="en-US"/>
          </a:p>
        </p:txBody>
      </p:sp>
    </p:spTree>
    <p:extLst>
      <p:ext uri="{BB962C8B-B14F-4D97-AF65-F5344CB8AC3E}">
        <p14:creationId xmlns:p14="http://schemas.microsoft.com/office/powerpoint/2010/main" val="36155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20</a:t>
            </a:fld>
            <a:endParaRPr lang="en-US"/>
          </a:p>
        </p:txBody>
      </p:sp>
    </p:spTree>
    <p:extLst>
      <p:ext uri="{BB962C8B-B14F-4D97-AF65-F5344CB8AC3E}">
        <p14:creationId xmlns:p14="http://schemas.microsoft.com/office/powerpoint/2010/main" val="2243416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21</a:t>
            </a:fld>
            <a:endParaRPr lang="en-US"/>
          </a:p>
        </p:txBody>
      </p:sp>
    </p:spTree>
    <p:extLst>
      <p:ext uri="{BB962C8B-B14F-4D97-AF65-F5344CB8AC3E}">
        <p14:creationId xmlns:p14="http://schemas.microsoft.com/office/powerpoint/2010/main" val="2466950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22</a:t>
            </a:fld>
            <a:endParaRPr lang="en-US"/>
          </a:p>
        </p:txBody>
      </p:sp>
    </p:spTree>
    <p:extLst>
      <p:ext uri="{BB962C8B-B14F-4D97-AF65-F5344CB8AC3E}">
        <p14:creationId xmlns:p14="http://schemas.microsoft.com/office/powerpoint/2010/main" val="2608146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23</a:t>
            </a:fld>
            <a:endParaRPr lang="en-US"/>
          </a:p>
        </p:txBody>
      </p:sp>
    </p:spTree>
    <p:extLst>
      <p:ext uri="{BB962C8B-B14F-4D97-AF65-F5344CB8AC3E}">
        <p14:creationId xmlns:p14="http://schemas.microsoft.com/office/powerpoint/2010/main" val="800477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24</a:t>
            </a:fld>
            <a:endParaRPr lang="en-US"/>
          </a:p>
        </p:txBody>
      </p:sp>
    </p:spTree>
    <p:extLst>
      <p:ext uri="{BB962C8B-B14F-4D97-AF65-F5344CB8AC3E}">
        <p14:creationId xmlns:p14="http://schemas.microsoft.com/office/powerpoint/2010/main" val="3372034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25</a:t>
            </a:fld>
            <a:endParaRPr lang="en-US"/>
          </a:p>
        </p:txBody>
      </p:sp>
    </p:spTree>
    <p:extLst>
      <p:ext uri="{BB962C8B-B14F-4D97-AF65-F5344CB8AC3E}">
        <p14:creationId xmlns:p14="http://schemas.microsoft.com/office/powerpoint/2010/main" val="3060798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26</a:t>
            </a:fld>
            <a:endParaRPr lang="en-US"/>
          </a:p>
        </p:txBody>
      </p:sp>
    </p:spTree>
    <p:extLst>
      <p:ext uri="{BB962C8B-B14F-4D97-AF65-F5344CB8AC3E}">
        <p14:creationId xmlns:p14="http://schemas.microsoft.com/office/powerpoint/2010/main" val="472040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27</a:t>
            </a:fld>
            <a:endParaRPr lang="en-US"/>
          </a:p>
        </p:txBody>
      </p:sp>
    </p:spTree>
    <p:extLst>
      <p:ext uri="{BB962C8B-B14F-4D97-AF65-F5344CB8AC3E}">
        <p14:creationId xmlns:p14="http://schemas.microsoft.com/office/powerpoint/2010/main" val="1535691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28</a:t>
            </a:fld>
            <a:endParaRPr lang="en-US"/>
          </a:p>
        </p:txBody>
      </p:sp>
    </p:spTree>
    <p:extLst>
      <p:ext uri="{BB962C8B-B14F-4D97-AF65-F5344CB8AC3E}">
        <p14:creationId xmlns:p14="http://schemas.microsoft.com/office/powerpoint/2010/main" val="2395226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29</a:t>
            </a:fld>
            <a:endParaRPr lang="en-US"/>
          </a:p>
        </p:txBody>
      </p:sp>
    </p:spTree>
    <p:extLst>
      <p:ext uri="{BB962C8B-B14F-4D97-AF65-F5344CB8AC3E}">
        <p14:creationId xmlns:p14="http://schemas.microsoft.com/office/powerpoint/2010/main" val="193907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a:t>
            </a:fld>
            <a:endParaRPr lang="en-US"/>
          </a:p>
        </p:txBody>
      </p:sp>
    </p:spTree>
    <p:extLst>
      <p:ext uri="{BB962C8B-B14F-4D97-AF65-F5344CB8AC3E}">
        <p14:creationId xmlns:p14="http://schemas.microsoft.com/office/powerpoint/2010/main" val="3842448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30</a:t>
            </a:fld>
            <a:endParaRPr lang="en-US"/>
          </a:p>
        </p:txBody>
      </p:sp>
    </p:spTree>
    <p:extLst>
      <p:ext uri="{BB962C8B-B14F-4D97-AF65-F5344CB8AC3E}">
        <p14:creationId xmlns:p14="http://schemas.microsoft.com/office/powerpoint/2010/main" val="778684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31</a:t>
            </a:fld>
            <a:endParaRPr lang="en-US"/>
          </a:p>
        </p:txBody>
      </p:sp>
    </p:spTree>
    <p:extLst>
      <p:ext uri="{BB962C8B-B14F-4D97-AF65-F5344CB8AC3E}">
        <p14:creationId xmlns:p14="http://schemas.microsoft.com/office/powerpoint/2010/main" val="2529451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32</a:t>
            </a:fld>
            <a:endParaRPr lang="en-US"/>
          </a:p>
        </p:txBody>
      </p:sp>
    </p:spTree>
    <p:extLst>
      <p:ext uri="{BB962C8B-B14F-4D97-AF65-F5344CB8AC3E}">
        <p14:creationId xmlns:p14="http://schemas.microsoft.com/office/powerpoint/2010/main" val="1037115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33</a:t>
            </a:fld>
            <a:endParaRPr lang="en-US"/>
          </a:p>
        </p:txBody>
      </p:sp>
    </p:spTree>
    <p:extLst>
      <p:ext uri="{BB962C8B-B14F-4D97-AF65-F5344CB8AC3E}">
        <p14:creationId xmlns:p14="http://schemas.microsoft.com/office/powerpoint/2010/main" val="1044234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34</a:t>
            </a:fld>
            <a:endParaRPr lang="en-US"/>
          </a:p>
        </p:txBody>
      </p:sp>
    </p:spTree>
    <p:extLst>
      <p:ext uri="{BB962C8B-B14F-4D97-AF65-F5344CB8AC3E}">
        <p14:creationId xmlns:p14="http://schemas.microsoft.com/office/powerpoint/2010/main" val="3507544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35</a:t>
            </a:fld>
            <a:endParaRPr lang="en-US"/>
          </a:p>
        </p:txBody>
      </p:sp>
    </p:spTree>
    <p:extLst>
      <p:ext uri="{BB962C8B-B14F-4D97-AF65-F5344CB8AC3E}">
        <p14:creationId xmlns:p14="http://schemas.microsoft.com/office/powerpoint/2010/main" val="217960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36</a:t>
            </a:fld>
            <a:endParaRPr lang="en-US"/>
          </a:p>
        </p:txBody>
      </p:sp>
    </p:spTree>
    <p:extLst>
      <p:ext uri="{BB962C8B-B14F-4D97-AF65-F5344CB8AC3E}">
        <p14:creationId xmlns:p14="http://schemas.microsoft.com/office/powerpoint/2010/main" val="2346609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37</a:t>
            </a:fld>
            <a:endParaRPr lang="en-US"/>
          </a:p>
        </p:txBody>
      </p:sp>
    </p:spTree>
    <p:extLst>
      <p:ext uri="{BB962C8B-B14F-4D97-AF65-F5344CB8AC3E}">
        <p14:creationId xmlns:p14="http://schemas.microsoft.com/office/powerpoint/2010/main" val="1512172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38</a:t>
            </a:fld>
            <a:endParaRPr lang="en-US"/>
          </a:p>
        </p:txBody>
      </p:sp>
    </p:spTree>
    <p:extLst>
      <p:ext uri="{BB962C8B-B14F-4D97-AF65-F5344CB8AC3E}">
        <p14:creationId xmlns:p14="http://schemas.microsoft.com/office/powerpoint/2010/main" val="977993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39</a:t>
            </a:fld>
            <a:endParaRPr lang="en-US"/>
          </a:p>
        </p:txBody>
      </p:sp>
    </p:spTree>
    <p:extLst>
      <p:ext uri="{BB962C8B-B14F-4D97-AF65-F5344CB8AC3E}">
        <p14:creationId xmlns:p14="http://schemas.microsoft.com/office/powerpoint/2010/main" val="2056437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4</a:t>
            </a:fld>
            <a:endParaRPr lang="en-US"/>
          </a:p>
        </p:txBody>
      </p:sp>
    </p:spTree>
    <p:extLst>
      <p:ext uri="{BB962C8B-B14F-4D97-AF65-F5344CB8AC3E}">
        <p14:creationId xmlns:p14="http://schemas.microsoft.com/office/powerpoint/2010/main" val="376427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5</a:t>
            </a:fld>
            <a:endParaRPr lang="en-US"/>
          </a:p>
        </p:txBody>
      </p:sp>
    </p:spTree>
    <p:extLst>
      <p:ext uri="{BB962C8B-B14F-4D97-AF65-F5344CB8AC3E}">
        <p14:creationId xmlns:p14="http://schemas.microsoft.com/office/powerpoint/2010/main" val="255756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6</a:t>
            </a:fld>
            <a:endParaRPr lang="en-US"/>
          </a:p>
        </p:txBody>
      </p:sp>
    </p:spTree>
    <p:extLst>
      <p:ext uri="{BB962C8B-B14F-4D97-AF65-F5344CB8AC3E}">
        <p14:creationId xmlns:p14="http://schemas.microsoft.com/office/powerpoint/2010/main" val="196710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7</a:t>
            </a:fld>
            <a:endParaRPr lang="en-US"/>
          </a:p>
        </p:txBody>
      </p:sp>
    </p:spTree>
    <p:extLst>
      <p:ext uri="{BB962C8B-B14F-4D97-AF65-F5344CB8AC3E}">
        <p14:creationId xmlns:p14="http://schemas.microsoft.com/office/powerpoint/2010/main" val="3108247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8</a:t>
            </a:fld>
            <a:endParaRPr lang="en-US"/>
          </a:p>
        </p:txBody>
      </p:sp>
    </p:spTree>
    <p:extLst>
      <p:ext uri="{BB962C8B-B14F-4D97-AF65-F5344CB8AC3E}">
        <p14:creationId xmlns:p14="http://schemas.microsoft.com/office/powerpoint/2010/main" val="253490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6387" name="Slide Number Placeholder 3"/>
          <p:cNvSpPr>
            <a:spLocks noGrp="1"/>
          </p:cNvSpPr>
          <p:nvPr>
            <p:ph type="sldNum" sz="quarter" idx="5"/>
          </p:nvPr>
        </p:nvSpPr>
        <p:spPr bwMode="auto">
          <a:noFill/>
          <a:ln>
            <a:miter lim="800000"/>
            <a:headEnd/>
            <a:tailEnd/>
          </a:ln>
        </p:spPr>
        <p:txBody>
          <a:bodyPr/>
          <a:lstStyle/>
          <a:p>
            <a:fld id="{D119A492-EA9D-4826-8676-6FB5F54CCEE9}" type="slidenum">
              <a:rPr lang="en-US"/>
              <a:pPr/>
              <a:t>9</a:t>
            </a:fld>
            <a:endParaRPr lang="en-US"/>
          </a:p>
        </p:txBody>
      </p:sp>
    </p:spTree>
    <p:extLst>
      <p:ext uri="{BB962C8B-B14F-4D97-AF65-F5344CB8AC3E}">
        <p14:creationId xmlns:p14="http://schemas.microsoft.com/office/powerpoint/2010/main" val="2544464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C3A4-77CA-0E63-ABF0-8CE1431F36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T"/>
          </a:p>
        </p:txBody>
      </p:sp>
      <p:sp>
        <p:nvSpPr>
          <p:cNvPr id="3" name="Subtitle 2">
            <a:extLst>
              <a:ext uri="{FF2B5EF4-FFF2-40B4-BE49-F238E27FC236}">
                <a16:creationId xmlns:a16="http://schemas.microsoft.com/office/drawing/2014/main" id="{E62AC051-E0F2-425E-52B8-0A3977835D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T"/>
          </a:p>
        </p:txBody>
      </p:sp>
      <p:sp>
        <p:nvSpPr>
          <p:cNvPr id="4" name="Date Placeholder 3">
            <a:extLst>
              <a:ext uri="{FF2B5EF4-FFF2-40B4-BE49-F238E27FC236}">
                <a16:creationId xmlns:a16="http://schemas.microsoft.com/office/drawing/2014/main" id="{D5FF601B-E4B3-D1C3-D028-57D51396DA2A}"/>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5" name="Footer Placeholder 4">
            <a:extLst>
              <a:ext uri="{FF2B5EF4-FFF2-40B4-BE49-F238E27FC236}">
                <a16:creationId xmlns:a16="http://schemas.microsoft.com/office/drawing/2014/main" id="{0499B4BD-652D-604E-57E5-4119A4A7F28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3A69E9F5-88E1-1505-7F77-B5F814C40788}"/>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3575627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9145-3745-1727-AD8C-2F7E9BC55436}"/>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95DDFFB3-197E-7FF3-38C5-73787C0E17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81C12810-2362-8AD1-ACDD-712A44613C60}"/>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5" name="Footer Placeholder 4">
            <a:extLst>
              <a:ext uri="{FF2B5EF4-FFF2-40B4-BE49-F238E27FC236}">
                <a16:creationId xmlns:a16="http://schemas.microsoft.com/office/drawing/2014/main" id="{CD76B928-AE5D-4BE9-77E9-6CDDE37DBCAC}"/>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B4CF97BE-BF1F-BC38-927D-C11B3DD4E454}"/>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366696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8E58EC-7F7B-7514-DA96-BB4149964B5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ED76BDD8-2AD3-8134-54C3-C3112762223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A26A5EA0-AA7E-080C-2E66-E7D586A19FF1}"/>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5" name="Footer Placeholder 4">
            <a:extLst>
              <a:ext uri="{FF2B5EF4-FFF2-40B4-BE49-F238E27FC236}">
                <a16:creationId xmlns:a16="http://schemas.microsoft.com/office/drawing/2014/main" id="{66473023-3FF4-CFDC-0276-A3ED89F85ECA}"/>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33D6735F-48E2-6EEA-E8B2-BC4DFEE8D3F0}"/>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371099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A4B28-036A-3B91-D257-554BF7208C50}"/>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5629268C-6516-62E3-1BB5-FCE1C93450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91879D6F-976D-119F-83BD-E2DF8387DA43}"/>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5" name="Footer Placeholder 4">
            <a:extLst>
              <a:ext uri="{FF2B5EF4-FFF2-40B4-BE49-F238E27FC236}">
                <a16:creationId xmlns:a16="http://schemas.microsoft.com/office/drawing/2014/main" id="{A99C1979-A98D-9D61-A5EA-20D81B4A7BB3}"/>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596AAFB0-BBF5-1660-FF72-C3AF38C7C75C}"/>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206371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2FDA-8D13-FDFE-11AD-7BF6F0EF85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32262669-9162-E407-3FCC-4507AAC19C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A4AE48-DBB3-6819-2033-5DC4A6E9D6C8}"/>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5" name="Footer Placeholder 4">
            <a:extLst>
              <a:ext uri="{FF2B5EF4-FFF2-40B4-BE49-F238E27FC236}">
                <a16:creationId xmlns:a16="http://schemas.microsoft.com/office/drawing/2014/main" id="{F2A1F51B-A1A3-AEEE-E3C3-A5BB9303245C}"/>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A5B9F4A6-89F7-22D5-3C9F-C4F1F7F6D459}"/>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619954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F274-7823-28D0-7648-4DF4CFD1BF97}"/>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A328B6BA-9625-505D-D7D6-61D88DF03C1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5E111ECA-00CA-D673-B6A8-D63851B8F01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15760165-E65A-2081-104B-13B488046F65}"/>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6" name="Footer Placeholder 5">
            <a:extLst>
              <a:ext uri="{FF2B5EF4-FFF2-40B4-BE49-F238E27FC236}">
                <a16:creationId xmlns:a16="http://schemas.microsoft.com/office/drawing/2014/main" id="{701DF1FE-2146-4F84-E2FF-75B276A1D5CF}"/>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0F0FA4B0-D2ED-563A-E9F5-FEF31D985B77}"/>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3152181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CF60-FBE9-CDC4-C61C-98858AAC9671}"/>
              </a:ext>
            </a:extLst>
          </p:cNvPr>
          <p:cNvSpPr>
            <a:spLocks noGrp="1"/>
          </p:cNvSpPr>
          <p:nvPr>
            <p:ph type="title"/>
          </p:nvPr>
        </p:nvSpPr>
        <p:spPr>
          <a:xfrm>
            <a:off x="839788" y="365125"/>
            <a:ext cx="10515600" cy="1325563"/>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1504C67E-A254-3593-EE34-1B875498A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5FC3BF-80B1-CD2D-9D58-FA3647AFA9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A854A145-9502-0B9B-9218-B913899D73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0E9BECD-567A-4288-4EB8-3B6AD99C747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6084A71D-6A0F-5317-4137-6B4477400DE9}"/>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8" name="Footer Placeholder 7">
            <a:extLst>
              <a:ext uri="{FF2B5EF4-FFF2-40B4-BE49-F238E27FC236}">
                <a16:creationId xmlns:a16="http://schemas.microsoft.com/office/drawing/2014/main" id="{EBA5FD03-830A-5B8B-A218-310D4F5BB412}"/>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D1E34C0B-8658-FFF5-40A9-0815159ABF54}"/>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3570615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D1459-7AB0-F131-F87F-7FCAF4B310ED}"/>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29EFDFE1-4A09-F311-710C-C088EDE18562}"/>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4" name="Footer Placeholder 3">
            <a:extLst>
              <a:ext uri="{FF2B5EF4-FFF2-40B4-BE49-F238E27FC236}">
                <a16:creationId xmlns:a16="http://schemas.microsoft.com/office/drawing/2014/main" id="{6353C9BD-7E21-BA39-D347-16635897C5E1}"/>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CADAC202-F703-0A93-4E5E-B2D97B697E9E}"/>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281961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133DB-B8A7-BE25-A936-0D306D7E54AE}"/>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3" name="Footer Placeholder 2">
            <a:extLst>
              <a:ext uri="{FF2B5EF4-FFF2-40B4-BE49-F238E27FC236}">
                <a16:creationId xmlns:a16="http://schemas.microsoft.com/office/drawing/2014/main" id="{8F537ADA-B24C-FD7F-9969-32D71EDB4C49}"/>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371BECEE-F359-E38F-6F9D-809B978DFAD7}"/>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2638983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0727-2A60-76E0-A171-503A65DF08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4801D565-DA5A-88A2-0795-D4881C3190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70F3B069-FC03-271F-2ED5-AA6983AF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6402AF-B575-CE5E-2837-8F332EDDEB9D}"/>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6" name="Footer Placeholder 5">
            <a:extLst>
              <a:ext uri="{FF2B5EF4-FFF2-40B4-BE49-F238E27FC236}">
                <a16:creationId xmlns:a16="http://schemas.microsoft.com/office/drawing/2014/main" id="{90A98AD0-1237-7998-8F46-8A62777D75B3}"/>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1B5CE952-8D1B-3C9F-3B5B-4600B940737A}"/>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255218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B717-76E2-5739-F384-00C917014C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D9099822-9139-5D93-A0A6-FD8AB101D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14E4A629-66AD-8C03-E280-4E5CFBDE1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FB4AE2-E5B7-94EA-1804-2F0E979A3D29}"/>
              </a:ext>
            </a:extLst>
          </p:cNvPr>
          <p:cNvSpPr>
            <a:spLocks noGrp="1"/>
          </p:cNvSpPr>
          <p:nvPr>
            <p:ph type="dt" sz="half" idx="10"/>
          </p:nvPr>
        </p:nvSpPr>
        <p:spPr/>
        <p:txBody>
          <a:bodyPr/>
          <a:lstStyle/>
          <a:p>
            <a:fld id="{0AC260F9-F038-7749-928B-2B2FA912C69E}" type="datetimeFigureOut">
              <a:rPr lang="en-AT" smtClean="0"/>
              <a:t>01.03.23</a:t>
            </a:fld>
            <a:endParaRPr lang="en-AT"/>
          </a:p>
        </p:txBody>
      </p:sp>
      <p:sp>
        <p:nvSpPr>
          <p:cNvPr id="6" name="Footer Placeholder 5">
            <a:extLst>
              <a:ext uri="{FF2B5EF4-FFF2-40B4-BE49-F238E27FC236}">
                <a16:creationId xmlns:a16="http://schemas.microsoft.com/office/drawing/2014/main" id="{7C8240D0-91B5-4682-C879-B3777ED4B96B}"/>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CEC028F1-B467-F735-576F-0FCC6999E8AB}"/>
              </a:ext>
            </a:extLst>
          </p:cNvPr>
          <p:cNvSpPr>
            <a:spLocks noGrp="1"/>
          </p:cNvSpPr>
          <p:nvPr>
            <p:ph type="sldNum" sz="quarter" idx="12"/>
          </p:nvPr>
        </p:nvSpPr>
        <p:spPr/>
        <p:txBody>
          <a:bodyPr/>
          <a:lstStyle/>
          <a:p>
            <a:fld id="{50AD73DB-9C19-394C-83B1-FCD945D1FD27}" type="slidenum">
              <a:rPr lang="en-AT" smtClean="0"/>
              <a:t>‹#›</a:t>
            </a:fld>
            <a:endParaRPr lang="en-AT"/>
          </a:p>
        </p:txBody>
      </p:sp>
    </p:spTree>
    <p:extLst>
      <p:ext uri="{BB962C8B-B14F-4D97-AF65-F5344CB8AC3E}">
        <p14:creationId xmlns:p14="http://schemas.microsoft.com/office/powerpoint/2010/main" val="52542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B8672-00D2-EBDB-A7EE-3869BB87A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T"/>
          </a:p>
        </p:txBody>
      </p:sp>
      <p:sp>
        <p:nvSpPr>
          <p:cNvPr id="3" name="Text Placeholder 2">
            <a:extLst>
              <a:ext uri="{FF2B5EF4-FFF2-40B4-BE49-F238E27FC236}">
                <a16:creationId xmlns:a16="http://schemas.microsoft.com/office/drawing/2014/main" id="{DC0A768E-BF79-D45C-52E4-E320DA7A7A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29B8C19F-4CB0-4982-CE8F-26674B5DF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260F9-F038-7749-928B-2B2FA912C69E}" type="datetimeFigureOut">
              <a:rPr lang="en-AT" smtClean="0"/>
              <a:t>01.03.23</a:t>
            </a:fld>
            <a:endParaRPr lang="en-AT"/>
          </a:p>
        </p:txBody>
      </p:sp>
      <p:sp>
        <p:nvSpPr>
          <p:cNvPr id="5" name="Footer Placeholder 4">
            <a:extLst>
              <a:ext uri="{FF2B5EF4-FFF2-40B4-BE49-F238E27FC236}">
                <a16:creationId xmlns:a16="http://schemas.microsoft.com/office/drawing/2014/main" id="{15F946BD-24AA-3985-4DE8-68D66577ED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B48A17C6-7EBA-9972-F01D-0427F146B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D73DB-9C19-394C-83B1-FCD945D1FD27}" type="slidenum">
              <a:rPr lang="en-AT" smtClean="0"/>
              <a:t>‹#›</a:t>
            </a:fld>
            <a:endParaRPr lang="en-AT"/>
          </a:p>
        </p:txBody>
      </p:sp>
    </p:spTree>
    <p:extLst>
      <p:ext uri="{BB962C8B-B14F-4D97-AF65-F5344CB8AC3E}">
        <p14:creationId xmlns:p14="http://schemas.microsoft.com/office/powerpoint/2010/main" val="4282694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Women – Gender – History – Ideas </a:t>
            </a:r>
          </a:p>
        </p:txBody>
      </p:sp>
      <p:sp>
        <p:nvSpPr>
          <p:cNvPr id="4" name="TextBox 3">
            <a:extLst>
              <a:ext uri="{FF2B5EF4-FFF2-40B4-BE49-F238E27FC236}">
                <a16:creationId xmlns:a16="http://schemas.microsoft.com/office/drawing/2014/main" id="{4FC3DB4C-C367-A9FF-E1CC-BF237050454A}"/>
              </a:ext>
            </a:extLst>
          </p:cNvPr>
          <p:cNvSpPr txBox="1"/>
          <p:nvPr/>
        </p:nvSpPr>
        <p:spPr>
          <a:xfrm>
            <a:off x="331304" y="1776636"/>
            <a:ext cx="11529392" cy="4708981"/>
          </a:xfrm>
          <a:prstGeom prst="rect">
            <a:avLst/>
          </a:prstGeom>
          <a:noFill/>
        </p:spPr>
        <p:txBody>
          <a:bodyPr wrap="square">
            <a:spAutoFit/>
          </a:bodyPr>
          <a:lstStyle/>
          <a:p>
            <a:pPr indent="-709200"/>
            <a:r>
              <a:rPr lang="en-GB" sz="2000" b="1" dirty="0">
                <a:solidFill>
                  <a:srgbClr val="31859C"/>
                </a:solidFill>
                <a:latin typeface="Avenir Book" panose="02000503020000020003" pitchFamily="2" charset="0"/>
              </a:rPr>
              <a:t>The sociological question</a:t>
            </a:r>
            <a:r>
              <a:rPr lang="en-GB" sz="2000" b="1" baseline="30000" dirty="0">
                <a:solidFill>
                  <a:srgbClr val="31859C"/>
                </a:solidFill>
                <a:latin typeface="Avenir Book" panose="02000503020000020003" pitchFamily="2" charset="0"/>
              </a:rPr>
              <a:t>1</a:t>
            </a:r>
            <a:r>
              <a:rPr lang="en-GB" sz="2000" b="1" dirty="0">
                <a:solidFill>
                  <a:srgbClr val="31859C"/>
                </a:solidFill>
                <a:latin typeface="Avenir Book" panose="02000503020000020003" pitchFamily="2" charset="0"/>
              </a:rPr>
              <a:t>: Where are women in any given historical account?</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sociological question</a:t>
            </a:r>
            <a:r>
              <a:rPr lang="en-GB" sz="2000" baseline="30000" dirty="0">
                <a:latin typeface="Avenir Book" panose="02000503020000020003" pitchFamily="2" charset="0"/>
              </a:rPr>
              <a:t>2</a:t>
            </a:r>
            <a:r>
              <a:rPr lang="en-GB" sz="2000" dirty="0">
                <a:latin typeface="Avenir Book" panose="02000503020000020003" pitchFamily="2" charset="0"/>
              </a:rPr>
              <a:t>: How do homosocial fields of intellectual </a:t>
            </a:r>
            <a:r>
              <a:rPr lang="en-GB" sz="2000" dirty="0" err="1">
                <a:latin typeface="Avenir Book" panose="02000503020000020003" pitchFamily="2" charset="0"/>
              </a:rPr>
              <a:t>endeavor</a:t>
            </a:r>
            <a:r>
              <a:rPr lang="en-GB" sz="2000" dirty="0">
                <a:latin typeface="Avenir Book" panose="02000503020000020003" pitchFamily="2" charset="0"/>
              </a:rPr>
              <a:t> function? (Even if we have not raised normative questions about why they are homosocial to begin with.)</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a:t>
            </a:r>
            <a:r>
              <a:rPr lang="en-GB" sz="2000" dirty="0" err="1">
                <a:latin typeface="Avenir Book" panose="02000503020000020003" pitchFamily="2" charset="0"/>
              </a:rPr>
              <a:t>labor</a:t>
            </a:r>
            <a:r>
              <a:rPr lang="en-GB" sz="2000" dirty="0">
                <a:latin typeface="Avenir Book" panose="02000503020000020003" pitchFamily="2" charset="0"/>
              </a:rPr>
              <a:t> question: When we rectify empirical gaps to include women in intellectual fields, how do we account for the manifest hierarchies of </a:t>
            </a:r>
            <a:r>
              <a:rPr lang="en-GB" sz="2000" dirty="0" err="1">
                <a:latin typeface="Avenir Book" panose="02000503020000020003" pitchFamily="2" charset="0"/>
              </a:rPr>
              <a:t>labor</a:t>
            </a:r>
            <a:r>
              <a:rPr lang="en-GB" sz="2000" dirty="0">
                <a:latin typeface="Avenir Book" panose="02000503020000020003" pitchFamily="2" charset="0"/>
              </a:rPr>
              <a:t>? Why social expansion of roles but subaltern status?</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1</a:t>
            </a:r>
            <a:r>
              <a:rPr lang="en-GB" sz="2000" dirty="0">
                <a:latin typeface="Avenir Book" panose="02000503020000020003" pitchFamily="2" charset="0"/>
              </a:rPr>
              <a:t>: Does the mode of historical explanation change when women are conceived as actors and social forces?</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2</a:t>
            </a:r>
            <a:r>
              <a:rPr lang="en-GB" sz="2000" dirty="0">
                <a:latin typeface="Avenir Book" panose="02000503020000020003" pitchFamily="2" charset="0"/>
              </a:rPr>
              <a:t>: How have scientific investigations of biological sex and social gender roles influenced our historical understanding of a given intellectual discipline? Has science enabled patriarchal phenomena, and if so, how could this be </a:t>
            </a:r>
            <a:r>
              <a:rPr lang="en-GB" sz="2000" dirty="0" err="1">
                <a:latin typeface="Avenir Book" panose="02000503020000020003" pitchFamily="2" charset="0"/>
              </a:rPr>
              <a:t>analyzed</a:t>
            </a:r>
            <a:r>
              <a:rPr lang="en-GB" sz="2000" dirty="0">
                <a:latin typeface="Avenir Book" panose="02000503020000020003" pitchFamily="2" charset="0"/>
              </a:rPr>
              <a:t> historically (and, implicitly, opened to change)? </a:t>
            </a:r>
          </a:p>
        </p:txBody>
      </p:sp>
    </p:spTree>
    <p:extLst>
      <p:ext uri="{BB962C8B-B14F-4D97-AF65-F5344CB8AC3E}">
        <p14:creationId xmlns:p14="http://schemas.microsoft.com/office/powerpoint/2010/main" val="229432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Women – Gender – History – Ideas </a:t>
            </a:r>
          </a:p>
        </p:txBody>
      </p:sp>
      <p:sp>
        <p:nvSpPr>
          <p:cNvPr id="4" name="TextBox 3">
            <a:extLst>
              <a:ext uri="{FF2B5EF4-FFF2-40B4-BE49-F238E27FC236}">
                <a16:creationId xmlns:a16="http://schemas.microsoft.com/office/drawing/2014/main" id="{4FC3DB4C-C367-A9FF-E1CC-BF237050454A}"/>
              </a:ext>
            </a:extLst>
          </p:cNvPr>
          <p:cNvSpPr txBox="1"/>
          <p:nvPr/>
        </p:nvSpPr>
        <p:spPr>
          <a:xfrm>
            <a:off x="331303" y="1776636"/>
            <a:ext cx="11609059" cy="4708981"/>
          </a:xfrm>
          <a:prstGeom prst="rect">
            <a:avLst/>
          </a:prstGeom>
          <a:noFill/>
        </p:spPr>
        <p:txBody>
          <a:bodyPr wrap="square">
            <a:spAutoFit/>
          </a:bodyPr>
          <a:lstStyle/>
          <a:p>
            <a:pPr indent="-709200"/>
            <a:r>
              <a:rPr lang="en-GB" sz="2000" dirty="0">
                <a:latin typeface="Avenir Book" panose="02000503020000020003" pitchFamily="2" charset="0"/>
              </a:rPr>
              <a:t>The sociological question</a:t>
            </a:r>
            <a:r>
              <a:rPr lang="en-GB" sz="2000" baseline="30000" dirty="0">
                <a:latin typeface="Avenir Book" panose="02000503020000020003" pitchFamily="2" charset="0"/>
              </a:rPr>
              <a:t>1</a:t>
            </a:r>
            <a:r>
              <a:rPr lang="en-GB" sz="2000" dirty="0">
                <a:latin typeface="Avenir Book" panose="02000503020000020003" pitchFamily="2" charset="0"/>
              </a:rPr>
              <a:t>: Where are women in any given historical account?</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sociological question</a:t>
            </a:r>
            <a:r>
              <a:rPr lang="en-GB" sz="2000" baseline="30000" dirty="0">
                <a:latin typeface="Avenir Book" panose="02000503020000020003" pitchFamily="2" charset="0"/>
              </a:rPr>
              <a:t>2</a:t>
            </a:r>
            <a:r>
              <a:rPr lang="en-GB" sz="2000" dirty="0">
                <a:latin typeface="Avenir Book" panose="02000503020000020003" pitchFamily="2" charset="0"/>
              </a:rPr>
              <a:t>: How do homosocial fields of intellectual </a:t>
            </a:r>
            <a:r>
              <a:rPr lang="en-GB" sz="2000" dirty="0" err="1">
                <a:latin typeface="Avenir Book" panose="02000503020000020003" pitchFamily="2" charset="0"/>
              </a:rPr>
              <a:t>endeavor</a:t>
            </a:r>
            <a:r>
              <a:rPr lang="en-GB" sz="2000" dirty="0">
                <a:latin typeface="Avenir Book" panose="02000503020000020003" pitchFamily="2" charset="0"/>
              </a:rPr>
              <a:t> function? (Even if we have not raised normative questions about why they are homosocial to begin with.)</a:t>
            </a:r>
          </a:p>
          <a:p>
            <a:pPr indent="-709200"/>
            <a:endParaRPr lang="en-GB" sz="2000" dirty="0">
              <a:latin typeface="Avenir Book" panose="02000503020000020003" pitchFamily="2" charset="0"/>
            </a:endParaRPr>
          </a:p>
          <a:p>
            <a:pPr indent="-709200"/>
            <a:r>
              <a:rPr lang="en-GB" sz="2000" b="1" dirty="0">
                <a:solidFill>
                  <a:srgbClr val="31859C"/>
                </a:solidFill>
                <a:latin typeface="Avenir Book" panose="02000503020000020003" pitchFamily="2" charset="0"/>
              </a:rPr>
              <a:t>The </a:t>
            </a:r>
            <a:r>
              <a:rPr lang="en-GB" sz="2000" b="1" dirty="0" err="1">
                <a:solidFill>
                  <a:srgbClr val="31859C"/>
                </a:solidFill>
                <a:latin typeface="Avenir Book" panose="02000503020000020003" pitchFamily="2" charset="0"/>
              </a:rPr>
              <a:t>labor</a:t>
            </a:r>
            <a:r>
              <a:rPr lang="en-GB" sz="2000" b="1" dirty="0">
                <a:solidFill>
                  <a:srgbClr val="31859C"/>
                </a:solidFill>
                <a:latin typeface="Avenir Book" panose="02000503020000020003" pitchFamily="2" charset="0"/>
              </a:rPr>
              <a:t> question: When we rectify empirical gaps to include women in intellectual fields, how do we account for the manifest hierarchies of </a:t>
            </a:r>
            <a:r>
              <a:rPr lang="en-GB" sz="2000" b="1" dirty="0" err="1">
                <a:solidFill>
                  <a:srgbClr val="31859C"/>
                </a:solidFill>
                <a:latin typeface="Avenir Book" panose="02000503020000020003" pitchFamily="2" charset="0"/>
              </a:rPr>
              <a:t>labor</a:t>
            </a:r>
            <a:r>
              <a:rPr lang="en-GB" sz="2000" b="1" dirty="0">
                <a:solidFill>
                  <a:srgbClr val="31859C"/>
                </a:solidFill>
                <a:latin typeface="Avenir Book" panose="02000503020000020003" pitchFamily="2" charset="0"/>
              </a:rPr>
              <a:t>? Why social expansion of roles but subaltern status?</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1</a:t>
            </a:r>
            <a:r>
              <a:rPr lang="en-GB" sz="2000" dirty="0">
                <a:latin typeface="Avenir Book" panose="02000503020000020003" pitchFamily="2" charset="0"/>
              </a:rPr>
              <a:t>: Does the mode of historical explanation change when women are conceived as actors and social forces?</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2</a:t>
            </a:r>
            <a:r>
              <a:rPr lang="en-GB" sz="2000" dirty="0">
                <a:latin typeface="Avenir Book" panose="02000503020000020003" pitchFamily="2" charset="0"/>
              </a:rPr>
              <a:t>: How have scientific investigations of biological sex and social gender roles influenced our historical understanding of a given intellectual discipline? Has science enabled patriarchal phenomena, and if so, how could this be </a:t>
            </a:r>
            <a:r>
              <a:rPr lang="en-GB" sz="2000" dirty="0" err="1">
                <a:latin typeface="Avenir Book" panose="02000503020000020003" pitchFamily="2" charset="0"/>
              </a:rPr>
              <a:t>analyzed</a:t>
            </a:r>
            <a:r>
              <a:rPr lang="en-GB" sz="2000" dirty="0">
                <a:latin typeface="Avenir Book" panose="02000503020000020003" pitchFamily="2" charset="0"/>
              </a:rPr>
              <a:t> historically (and, implicitly, opened to change)? </a:t>
            </a:r>
          </a:p>
        </p:txBody>
      </p:sp>
    </p:spTree>
    <p:extLst>
      <p:ext uri="{BB962C8B-B14F-4D97-AF65-F5344CB8AC3E}">
        <p14:creationId xmlns:p14="http://schemas.microsoft.com/office/powerpoint/2010/main" val="470871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0" y="274638"/>
            <a:ext cx="12192000"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Ivan Pavlov and colleagues at Military Medical Academy</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8325291" y="1925491"/>
            <a:ext cx="3120595" cy="3416320"/>
          </a:xfrm>
          <a:prstGeom prst="rect">
            <a:avLst/>
          </a:prstGeom>
          <a:noFill/>
        </p:spPr>
        <p:txBody>
          <a:bodyPr wrap="square">
            <a:spAutoFit/>
          </a:bodyPr>
          <a:lstStyle/>
          <a:p>
            <a:pPr algn="ctr"/>
            <a:r>
              <a:rPr lang="en-GB" sz="2400" dirty="0">
                <a:latin typeface="Avenir Book" panose="02000503020000020003" pitchFamily="2" charset="0"/>
              </a:rPr>
              <a:t>Pavlov as the model of a new kind of scientific manager</a:t>
            </a:r>
          </a:p>
          <a:p>
            <a:pPr algn="ctr"/>
            <a:endParaRPr lang="en-GB" sz="2400" dirty="0">
              <a:latin typeface="Avenir Book" panose="02000503020000020003" pitchFamily="2" charset="0"/>
            </a:endParaRPr>
          </a:p>
          <a:p>
            <a:pPr algn="ctr"/>
            <a:r>
              <a:rPr lang="en-GB" sz="2400" dirty="0">
                <a:latin typeface="Avenir Book" panose="02000503020000020003" pitchFamily="2" charset="0"/>
              </a:rPr>
              <a:t>Female scientists are present, but low in the hierarchy of </a:t>
            </a:r>
            <a:r>
              <a:rPr lang="en-GB" sz="2400" dirty="0" err="1">
                <a:latin typeface="Avenir Book" panose="02000503020000020003" pitchFamily="2" charset="0"/>
              </a:rPr>
              <a:t>labor</a:t>
            </a: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r>
              <a:rPr lang="en-GB" sz="2400" dirty="0">
                <a:latin typeface="Avenir Book" panose="02000503020000020003" pitchFamily="2" charset="0"/>
              </a:rPr>
              <a:t>(1912)</a:t>
            </a:r>
          </a:p>
        </p:txBody>
      </p:sp>
      <p:pic>
        <p:nvPicPr>
          <p:cNvPr id="3" name="Picture 2">
            <a:extLst>
              <a:ext uri="{FF2B5EF4-FFF2-40B4-BE49-F238E27FC236}">
                <a16:creationId xmlns:a16="http://schemas.microsoft.com/office/drawing/2014/main" id="{8E803D7C-FC55-68AB-6945-7FD5BB39A8D1}"/>
              </a:ext>
            </a:extLst>
          </p:cNvPr>
          <p:cNvPicPr>
            <a:picLocks noChangeAspect="1"/>
          </p:cNvPicPr>
          <p:nvPr/>
        </p:nvPicPr>
        <p:blipFill>
          <a:blip r:embed="rId4"/>
          <a:stretch>
            <a:fillRect/>
          </a:stretch>
        </p:blipFill>
        <p:spPr>
          <a:xfrm>
            <a:off x="0" y="1420815"/>
            <a:ext cx="7506586" cy="5434455"/>
          </a:xfrm>
          <a:prstGeom prst="rect">
            <a:avLst/>
          </a:prstGeom>
        </p:spPr>
      </p:pic>
      <p:cxnSp>
        <p:nvCxnSpPr>
          <p:cNvPr id="5" name="Straight Connector 4">
            <a:extLst>
              <a:ext uri="{FF2B5EF4-FFF2-40B4-BE49-F238E27FC236}">
                <a16:creationId xmlns:a16="http://schemas.microsoft.com/office/drawing/2014/main" id="{565DAD79-6B04-98C6-257D-A930FAE60EBA}"/>
              </a:ext>
            </a:extLst>
          </p:cNvPr>
          <p:cNvCxnSpPr/>
          <p:nvPr/>
        </p:nvCxnSpPr>
        <p:spPr>
          <a:xfrm>
            <a:off x="7527852" y="3593805"/>
            <a:ext cx="0" cy="3261465"/>
          </a:xfrm>
          <a:prstGeom prst="line">
            <a:avLst/>
          </a:prstGeom>
          <a:ln w="63500">
            <a:solidFill>
              <a:srgbClr val="3185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959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Women – Gender – History – Ideas </a:t>
            </a:r>
          </a:p>
        </p:txBody>
      </p:sp>
      <p:sp>
        <p:nvSpPr>
          <p:cNvPr id="4" name="TextBox 3">
            <a:extLst>
              <a:ext uri="{FF2B5EF4-FFF2-40B4-BE49-F238E27FC236}">
                <a16:creationId xmlns:a16="http://schemas.microsoft.com/office/drawing/2014/main" id="{4FC3DB4C-C367-A9FF-E1CC-BF237050454A}"/>
              </a:ext>
            </a:extLst>
          </p:cNvPr>
          <p:cNvSpPr txBox="1"/>
          <p:nvPr/>
        </p:nvSpPr>
        <p:spPr>
          <a:xfrm>
            <a:off x="331304" y="1776636"/>
            <a:ext cx="11529392" cy="4708981"/>
          </a:xfrm>
          <a:prstGeom prst="rect">
            <a:avLst/>
          </a:prstGeom>
          <a:noFill/>
        </p:spPr>
        <p:txBody>
          <a:bodyPr wrap="square">
            <a:spAutoFit/>
          </a:bodyPr>
          <a:lstStyle/>
          <a:p>
            <a:pPr indent="-709200"/>
            <a:r>
              <a:rPr lang="en-GB" sz="2000" dirty="0">
                <a:latin typeface="Avenir Book" panose="02000503020000020003" pitchFamily="2" charset="0"/>
              </a:rPr>
              <a:t>The sociological question</a:t>
            </a:r>
            <a:r>
              <a:rPr lang="en-GB" sz="2000" baseline="30000" dirty="0">
                <a:latin typeface="Avenir Book" panose="02000503020000020003" pitchFamily="2" charset="0"/>
              </a:rPr>
              <a:t>1</a:t>
            </a:r>
            <a:r>
              <a:rPr lang="en-GB" sz="2000" dirty="0">
                <a:latin typeface="Avenir Book" panose="02000503020000020003" pitchFamily="2" charset="0"/>
              </a:rPr>
              <a:t>: Where are women in any given historical account?</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sociological question</a:t>
            </a:r>
            <a:r>
              <a:rPr lang="en-GB" sz="2000" baseline="30000" dirty="0">
                <a:latin typeface="Avenir Book" panose="02000503020000020003" pitchFamily="2" charset="0"/>
              </a:rPr>
              <a:t>2</a:t>
            </a:r>
            <a:r>
              <a:rPr lang="en-GB" sz="2000" dirty="0">
                <a:latin typeface="Avenir Book" panose="02000503020000020003" pitchFamily="2" charset="0"/>
              </a:rPr>
              <a:t>: How do homosocial fields of intellectual </a:t>
            </a:r>
            <a:r>
              <a:rPr lang="en-GB" sz="2000" dirty="0" err="1">
                <a:latin typeface="Avenir Book" panose="02000503020000020003" pitchFamily="2" charset="0"/>
              </a:rPr>
              <a:t>endeavor</a:t>
            </a:r>
            <a:r>
              <a:rPr lang="en-GB" sz="2000" dirty="0">
                <a:latin typeface="Avenir Book" panose="02000503020000020003" pitchFamily="2" charset="0"/>
              </a:rPr>
              <a:t> function? (Even if we have not raised normative questions about why they are homosocial to begin with.)</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a:t>
            </a:r>
            <a:r>
              <a:rPr lang="en-GB" sz="2000" dirty="0" err="1">
                <a:latin typeface="Avenir Book" panose="02000503020000020003" pitchFamily="2" charset="0"/>
              </a:rPr>
              <a:t>labor</a:t>
            </a:r>
            <a:r>
              <a:rPr lang="en-GB" sz="2000" dirty="0">
                <a:latin typeface="Avenir Book" panose="02000503020000020003" pitchFamily="2" charset="0"/>
              </a:rPr>
              <a:t> question: When we rectify empirical gaps to include women in intellectual fields, how do we account for the manifest hierarchies of </a:t>
            </a:r>
            <a:r>
              <a:rPr lang="en-GB" sz="2000" dirty="0" err="1">
                <a:latin typeface="Avenir Book" panose="02000503020000020003" pitchFamily="2" charset="0"/>
              </a:rPr>
              <a:t>labor</a:t>
            </a:r>
            <a:r>
              <a:rPr lang="en-GB" sz="2000" dirty="0">
                <a:latin typeface="Avenir Book" panose="02000503020000020003" pitchFamily="2" charset="0"/>
              </a:rPr>
              <a:t>? Why social expansion of roles but subaltern status?</a:t>
            </a:r>
          </a:p>
          <a:p>
            <a:pPr indent="-709200"/>
            <a:endParaRPr lang="en-GB" sz="2000" dirty="0">
              <a:latin typeface="Avenir Book" panose="02000503020000020003" pitchFamily="2" charset="0"/>
            </a:endParaRPr>
          </a:p>
          <a:p>
            <a:pPr indent="-709200"/>
            <a:r>
              <a:rPr lang="en-GB" sz="2000" b="1" dirty="0">
                <a:solidFill>
                  <a:srgbClr val="31859C"/>
                </a:solidFill>
                <a:latin typeface="Avenir Book" panose="02000503020000020003" pitchFamily="2" charset="0"/>
              </a:rPr>
              <a:t>The gender question</a:t>
            </a:r>
            <a:r>
              <a:rPr lang="en-GB" sz="2000" b="1" baseline="30000" dirty="0">
                <a:solidFill>
                  <a:srgbClr val="31859C"/>
                </a:solidFill>
                <a:latin typeface="Avenir Book" panose="02000503020000020003" pitchFamily="2" charset="0"/>
              </a:rPr>
              <a:t>1</a:t>
            </a:r>
            <a:r>
              <a:rPr lang="en-GB" sz="2000" b="1" dirty="0">
                <a:solidFill>
                  <a:srgbClr val="31859C"/>
                </a:solidFill>
                <a:latin typeface="Avenir Book" panose="02000503020000020003" pitchFamily="2" charset="0"/>
              </a:rPr>
              <a:t>: Does the mode of historical explanation change when women are conceived as actors and social forces?</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2</a:t>
            </a:r>
            <a:r>
              <a:rPr lang="en-GB" sz="2000" dirty="0">
                <a:latin typeface="Avenir Book" panose="02000503020000020003" pitchFamily="2" charset="0"/>
              </a:rPr>
              <a:t>: How have scientific investigations of biological sex and social gender roles influenced our historical understanding of a given intellectual discipline? Has science enabled patriarchal phenomena, and if so, how could this be </a:t>
            </a:r>
            <a:r>
              <a:rPr lang="en-GB" sz="2000" dirty="0" err="1">
                <a:latin typeface="Avenir Book" panose="02000503020000020003" pitchFamily="2" charset="0"/>
              </a:rPr>
              <a:t>analyzed</a:t>
            </a:r>
            <a:r>
              <a:rPr lang="en-GB" sz="2000" dirty="0">
                <a:latin typeface="Avenir Book" panose="02000503020000020003" pitchFamily="2" charset="0"/>
              </a:rPr>
              <a:t> historically (and, implicitly, opened to change)? </a:t>
            </a:r>
          </a:p>
        </p:txBody>
      </p:sp>
    </p:spTree>
    <p:extLst>
      <p:ext uri="{BB962C8B-B14F-4D97-AF65-F5344CB8AC3E}">
        <p14:creationId xmlns:p14="http://schemas.microsoft.com/office/powerpoint/2010/main" val="3309402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0" y="274638"/>
            <a:ext cx="12192000" cy="944562"/>
          </a:xfrm>
          <a:prstGeom prst="rect">
            <a:avLst/>
          </a:prstGeom>
          <a:noFill/>
          <a:ln w="9525">
            <a:noFill/>
            <a:miter lim="800000"/>
            <a:headEnd/>
            <a:tailEnd/>
          </a:ln>
        </p:spPr>
        <p:txBody>
          <a:bodyPr anchor="ctr"/>
          <a:lstStyle/>
          <a:p>
            <a:pPr algn="ctr"/>
            <a:r>
              <a:rPr lang="en-US" sz="3200" dirty="0" err="1">
                <a:solidFill>
                  <a:srgbClr val="31859C"/>
                </a:solidFill>
                <a:latin typeface="Avenir Book" charset="0"/>
                <a:ea typeface="Avenir Book" charset="0"/>
                <a:cs typeface="Avenir Book" charset="0"/>
              </a:rPr>
              <a:t>Milovidova</a:t>
            </a:r>
            <a:r>
              <a:rPr lang="en-US" sz="3200" dirty="0">
                <a:solidFill>
                  <a:srgbClr val="31859C"/>
                </a:solidFill>
                <a:latin typeface="Avenir Book" charset="0"/>
                <a:ea typeface="Avenir Book" charset="0"/>
                <a:cs typeface="Avenir Book" charset="0"/>
              </a:rPr>
              <a:t>,</a:t>
            </a:r>
            <a:r>
              <a:rPr lang="en-US" sz="3200" i="1" dirty="0">
                <a:solidFill>
                  <a:srgbClr val="31859C"/>
                </a:solidFill>
                <a:latin typeface="Avenir Book" charset="0"/>
                <a:ea typeface="Avenir Book" charset="0"/>
                <a:cs typeface="Avenir Book" charset="0"/>
              </a:rPr>
              <a:t> The Women’s Question and the Women’s Movement: An Anthology</a:t>
            </a:r>
          </a:p>
        </p:txBody>
      </p:sp>
      <p:sp>
        <p:nvSpPr>
          <p:cNvPr id="4" name="TextBox 3">
            <a:extLst>
              <a:ext uri="{FF2B5EF4-FFF2-40B4-BE49-F238E27FC236}">
                <a16:creationId xmlns:a16="http://schemas.microsoft.com/office/drawing/2014/main" id="{4FC3DB4C-C367-A9FF-E1CC-BF237050454A}"/>
              </a:ext>
            </a:extLst>
          </p:cNvPr>
          <p:cNvSpPr txBox="1"/>
          <p:nvPr/>
        </p:nvSpPr>
        <p:spPr>
          <a:xfrm>
            <a:off x="4115378" y="1766358"/>
            <a:ext cx="6586808" cy="830997"/>
          </a:xfrm>
          <a:prstGeom prst="rect">
            <a:avLst/>
          </a:prstGeom>
          <a:noFill/>
        </p:spPr>
        <p:txBody>
          <a:bodyPr wrap="square">
            <a:spAutoFit/>
          </a:bodyPr>
          <a:lstStyle/>
          <a:p>
            <a:pPr algn="ctr"/>
            <a:r>
              <a:rPr lang="en-GB" sz="2400" dirty="0">
                <a:latin typeface="Avenir Book" panose="02000503020000020003" pitchFamily="2" charset="0"/>
              </a:rPr>
              <a:t>“Professional” questions still focused entirely on the trade union movement</a:t>
            </a:r>
          </a:p>
        </p:txBody>
      </p:sp>
      <p:pic>
        <p:nvPicPr>
          <p:cNvPr id="2" name="Picture 1">
            <a:extLst>
              <a:ext uri="{FF2B5EF4-FFF2-40B4-BE49-F238E27FC236}">
                <a16:creationId xmlns:a16="http://schemas.microsoft.com/office/drawing/2014/main" id="{24C5D869-8AD4-3400-B945-7F7A3C193A5C}"/>
              </a:ext>
            </a:extLst>
          </p:cNvPr>
          <p:cNvPicPr>
            <a:picLocks noChangeAspect="1"/>
          </p:cNvPicPr>
          <p:nvPr/>
        </p:nvPicPr>
        <p:blipFill>
          <a:blip r:embed="rId4"/>
          <a:stretch>
            <a:fillRect/>
          </a:stretch>
        </p:blipFill>
        <p:spPr>
          <a:xfrm>
            <a:off x="53166" y="1744718"/>
            <a:ext cx="2989427" cy="4797601"/>
          </a:xfrm>
          <a:prstGeom prst="rect">
            <a:avLst/>
          </a:prstGeom>
          <a:ln w="25400">
            <a:solidFill>
              <a:schemeClr val="tx1"/>
            </a:solidFill>
          </a:ln>
        </p:spPr>
      </p:pic>
      <p:sp>
        <p:nvSpPr>
          <p:cNvPr id="3" name="TextBox 2">
            <a:extLst>
              <a:ext uri="{FF2B5EF4-FFF2-40B4-BE49-F238E27FC236}">
                <a16:creationId xmlns:a16="http://schemas.microsoft.com/office/drawing/2014/main" id="{177BADBB-9E7D-E03C-47BA-BAA9BAE90103}"/>
              </a:ext>
            </a:extLst>
          </p:cNvPr>
          <p:cNvSpPr txBox="1"/>
          <p:nvPr/>
        </p:nvSpPr>
        <p:spPr>
          <a:xfrm>
            <a:off x="1099832" y="5754536"/>
            <a:ext cx="870751" cy="461665"/>
          </a:xfrm>
          <a:prstGeom prst="rect">
            <a:avLst/>
          </a:prstGeom>
          <a:noFill/>
        </p:spPr>
        <p:txBody>
          <a:bodyPr wrap="none" rtlCol="0">
            <a:spAutoFit/>
          </a:bodyPr>
          <a:lstStyle/>
          <a:p>
            <a:r>
              <a:rPr lang="en-AT" sz="2400" dirty="0">
                <a:latin typeface="Avenir Book" panose="02000503020000020003" pitchFamily="2" charset="0"/>
              </a:rPr>
              <a:t>1929</a:t>
            </a:r>
          </a:p>
        </p:txBody>
      </p:sp>
      <p:pic>
        <p:nvPicPr>
          <p:cNvPr id="5" name="Picture 4">
            <a:extLst>
              <a:ext uri="{FF2B5EF4-FFF2-40B4-BE49-F238E27FC236}">
                <a16:creationId xmlns:a16="http://schemas.microsoft.com/office/drawing/2014/main" id="{23419606-FBFD-3E57-8CCD-B25841012ACA}"/>
              </a:ext>
            </a:extLst>
          </p:cNvPr>
          <p:cNvPicPr>
            <a:picLocks noChangeAspect="1"/>
          </p:cNvPicPr>
          <p:nvPr/>
        </p:nvPicPr>
        <p:blipFill>
          <a:blip r:embed="rId5"/>
          <a:stretch>
            <a:fillRect/>
          </a:stretch>
        </p:blipFill>
        <p:spPr>
          <a:xfrm>
            <a:off x="3112021" y="3489434"/>
            <a:ext cx="4296761" cy="2799291"/>
          </a:xfrm>
          <a:prstGeom prst="rect">
            <a:avLst/>
          </a:prstGeom>
        </p:spPr>
      </p:pic>
      <p:pic>
        <p:nvPicPr>
          <p:cNvPr id="6" name="Picture 5">
            <a:extLst>
              <a:ext uri="{FF2B5EF4-FFF2-40B4-BE49-F238E27FC236}">
                <a16:creationId xmlns:a16="http://schemas.microsoft.com/office/drawing/2014/main" id="{84CD1907-5A2C-E2F7-2D6C-6CC818A172F2}"/>
              </a:ext>
            </a:extLst>
          </p:cNvPr>
          <p:cNvPicPr>
            <a:picLocks noChangeAspect="1"/>
          </p:cNvPicPr>
          <p:nvPr/>
        </p:nvPicPr>
        <p:blipFill>
          <a:blip r:embed="rId6"/>
          <a:stretch>
            <a:fillRect/>
          </a:stretch>
        </p:blipFill>
        <p:spPr>
          <a:xfrm>
            <a:off x="7178566" y="3064724"/>
            <a:ext cx="5013433" cy="3793276"/>
          </a:xfrm>
          <a:prstGeom prst="rect">
            <a:avLst/>
          </a:prstGeom>
        </p:spPr>
      </p:pic>
    </p:spTree>
    <p:extLst>
      <p:ext uri="{BB962C8B-B14F-4D97-AF65-F5344CB8AC3E}">
        <p14:creationId xmlns:p14="http://schemas.microsoft.com/office/powerpoint/2010/main" val="35581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Women – Gender – History – Ideas </a:t>
            </a:r>
          </a:p>
        </p:txBody>
      </p:sp>
      <p:sp>
        <p:nvSpPr>
          <p:cNvPr id="4" name="TextBox 3">
            <a:extLst>
              <a:ext uri="{FF2B5EF4-FFF2-40B4-BE49-F238E27FC236}">
                <a16:creationId xmlns:a16="http://schemas.microsoft.com/office/drawing/2014/main" id="{4FC3DB4C-C367-A9FF-E1CC-BF237050454A}"/>
              </a:ext>
            </a:extLst>
          </p:cNvPr>
          <p:cNvSpPr txBox="1"/>
          <p:nvPr/>
        </p:nvSpPr>
        <p:spPr>
          <a:xfrm>
            <a:off x="331304" y="1776636"/>
            <a:ext cx="11529392" cy="4708981"/>
          </a:xfrm>
          <a:prstGeom prst="rect">
            <a:avLst/>
          </a:prstGeom>
          <a:noFill/>
        </p:spPr>
        <p:txBody>
          <a:bodyPr wrap="square">
            <a:spAutoFit/>
          </a:bodyPr>
          <a:lstStyle/>
          <a:p>
            <a:pPr indent="-709200"/>
            <a:r>
              <a:rPr lang="en-GB" sz="2000" dirty="0">
                <a:latin typeface="Avenir Book" panose="02000503020000020003" pitchFamily="2" charset="0"/>
              </a:rPr>
              <a:t>The sociological question</a:t>
            </a:r>
            <a:r>
              <a:rPr lang="en-GB" sz="2000" baseline="30000" dirty="0">
                <a:latin typeface="Avenir Book" panose="02000503020000020003" pitchFamily="2" charset="0"/>
              </a:rPr>
              <a:t>1</a:t>
            </a:r>
            <a:r>
              <a:rPr lang="en-GB" sz="2000" dirty="0">
                <a:latin typeface="Avenir Book" panose="02000503020000020003" pitchFamily="2" charset="0"/>
              </a:rPr>
              <a:t>: Where are women in any given historical account?</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sociological question</a:t>
            </a:r>
            <a:r>
              <a:rPr lang="en-GB" sz="2000" baseline="30000" dirty="0">
                <a:latin typeface="Avenir Book" panose="02000503020000020003" pitchFamily="2" charset="0"/>
              </a:rPr>
              <a:t>2</a:t>
            </a:r>
            <a:r>
              <a:rPr lang="en-GB" sz="2000" dirty="0">
                <a:latin typeface="Avenir Book" panose="02000503020000020003" pitchFamily="2" charset="0"/>
              </a:rPr>
              <a:t>: How do homosocial fields of intellectual </a:t>
            </a:r>
            <a:r>
              <a:rPr lang="en-GB" sz="2000" dirty="0" err="1">
                <a:latin typeface="Avenir Book" panose="02000503020000020003" pitchFamily="2" charset="0"/>
              </a:rPr>
              <a:t>endeavor</a:t>
            </a:r>
            <a:r>
              <a:rPr lang="en-GB" sz="2000" dirty="0">
                <a:latin typeface="Avenir Book" panose="02000503020000020003" pitchFamily="2" charset="0"/>
              </a:rPr>
              <a:t> function? (Even if we have not raised normative questions about why they are homosocial to begin with.)</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a:t>
            </a:r>
            <a:r>
              <a:rPr lang="en-GB" sz="2000" dirty="0" err="1">
                <a:latin typeface="Avenir Book" panose="02000503020000020003" pitchFamily="2" charset="0"/>
              </a:rPr>
              <a:t>labor</a:t>
            </a:r>
            <a:r>
              <a:rPr lang="en-GB" sz="2000" dirty="0">
                <a:latin typeface="Avenir Book" panose="02000503020000020003" pitchFamily="2" charset="0"/>
              </a:rPr>
              <a:t> question: When we rectify empirical gaps to include women in intellectual fields, how do we account for the manifest hierarchies of </a:t>
            </a:r>
            <a:r>
              <a:rPr lang="en-GB" sz="2000" dirty="0" err="1">
                <a:latin typeface="Avenir Book" panose="02000503020000020003" pitchFamily="2" charset="0"/>
              </a:rPr>
              <a:t>labor</a:t>
            </a:r>
            <a:r>
              <a:rPr lang="en-GB" sz="2000" dirty="0">
                <a:latin typeface="Avenir Book" panose="02000503020000020003" pitchFamily="2" charset="0"/>
              </a:rPr>
              <a:t>? Why social expansion of roles but subaltern status?</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1</a:t>
            </a:r>
            <a:r>
              <a:rPr lang="en-GB" sz="2000" dirty="0">
                <a:latin typeface="Avenir Book" panose="02000503020000020003" pitchFamily="2" charset="0"/>
              </a:rPr>
              <a:t>: Does the mode of historical explanation change when women are conceived as actors and social forces?</a:t>
            </a:r>
          </a:p>
          <a:p>
            <a:pPr indent="-709200"/>
            <a:endParaRPr lang="en-GB" sz="2000" dirty="0">
              <a:latin typeface="Avenir Book" panose="02000503020000020003" pitchFamily="2" charset="0"/>
            </a:endParaRPr>
          </a:p>
          <a:p>
            <a:pPr indent="-709200"/>
            <a:r>
              <a:rPr lang="en-GB" sz="2000" b="1" dirty="0">
                <a:solidFill>
                  <a:srgbClr val="31859C"/>
                </a:solidFill>
                <a:latin typeface="Avenir Book" panose="02000503020000020003" pitchFamily="2" charset="0"/>
              </a:rPr>
              <a:t>The gender question</a:t>
            </a:r>
            <a:r>
              <a:rPr lang="en-GB" sz="2000" b="1" baseline="30000" dirty="0">
                <a:solidFill>
                  <a:srgbClr val="31859C"/>
                </a:solidFill>
                <a:latin typeface="Avenir Book" panose="02000503020000020003" pitchFamily="2" charset="0"/>
              </a:rPr>
              <a:t>2</a:t>
            </a:r>
            <a:r>
              <a:rPr lang="en-GB" sz="2000" b="1" dirty="0">
                <a:solidFill>
                  <a:srgbClr val="31859C"/>
                </a:solidFill>
                <a:latin typeface="Avenir Book" panose="02000503020000020003" pitchFamily="2" charset="0"/>
              </a:rPr>
              <a:t>: How have scientific investigations of biological sex and social gender roles influenced our historical understanding of a given intellectual discipline? Has science enabled patriarchal phenomena, and if so, how could this be </a:t>
            </a:r>
            <a:r>
              <a:rPr lang="en-GB" sz="2000" b="1" dirty="0" err="1">
                <a:solidFill>
                  <a:srgbClr val="31859C"/>
                </a:solidFill>
                <a:latin typeface="Avenir Book" panose="02000503020000020003" pitchFamily="2" charset="0"/>
              </a:rPr>
              <a:t>analyzed</a:t>
            </a:r>
            <a:r>
              <a:rPr lang="en-GB" sz="2000" b="1" dirty="0">
                <a:solidFill>
                  <a:srgbClr val="31859C"/>
                </a:solidFill>
                <a:latin typeface="Avenir Book" panose="02000503020000020003" pitchFamily="2" charset="0"/>
              </a:rPr>
              <a:t> historically (and, implicitly, opened to change)? </a:t>
            </a:r>
          </a:p>
        </p:txBody>
      </p:sp>
    </p:spTree>
    <p:extLst>
      <p:ext uri="{BB962C8B-B14F-4D97-AF65-F5344CB8AC3E}">
        <p14:creationId xmlns:p14="http://schemas.microsoft.com/office/powerpoint/2010/main" val="2239941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685777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When love promotes science</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445402" y="1877249"/>
            <a:ext cx="6629575" cy="4524315"/>
          </a:xfrm>
          <a:prstGeom prst="rect">
            <a:avLst/>
          </a:prstGeom>
          <a:noFill/>
        </p:spPr>
        <p:txBody>
          <a:bodyPr wrap="square">
            <a:spAutoFit/>
          </a:bodyPr>
          <a:lstStyle/>
          <a:p>
            <a:pPr algn="ctr"/>
            <a:r>
              <a:rPr lang="en-GB" sz="2400" dirty="0">
                <a:latin typeface="Avenir Book" panose="02000503020000020003" pitchFamily="2" charset="0"/>
              </a:rPr>
              <a:t>(Motive for the cartoon: “One of the reasons why a woman who has completed higher education stays on to “gain experience” in the capital is pregnancy.”)</a:t>
            </a:r>
          </a:p>
          <a:p>
            <a:endParaRPr lang="en-GB" sz="2400" dirty="0">
              <a:latin typeface="Avenir Book" panose="02000503020000020003" pitchFamily="2" charset="0"/>
            </a:endParaRPr>
          </a:p>
          <a:p>
            <a:pPr algn="ctr"/>
            <a:r>
              <a:rPr lang="en-GB" sz="2400" dirty="0">
                <a:latin typeface="Avenir Book" panose="02000503020000020003" pitchFamily="2" charset="0"/>
              </a:rPr>
              <a:t>Spinster emerging from exam commission</a:t>
            </a:r>
          </a:p>
          <a:p>
            <a:endParaRPr lang="en-GB" sz="2400" dirty="0">
              <a:latin typeface="Avenir Book" panose="02000503020000020003" pitchFamily="2" charset="0"/>
            </a:endParaRPr>
          </a:p>
          <a:p>
            <a:pPr algn="ctr"/>
            <a:r>
              <a:rPr lang="en-GB" sz="2400" dirty="0">
                <a:latin typeface="Avenir Book" panose="02000503020000020003" pitchFamily="2" charset="0"/>
              </a:rPr>
              <a:t>“If only I had known, I would have passed this “test,” too... And now I will have to go back to the village...”</a:t>
            </a:r>
          </a:p>
          <a:p>
            <a:endParaRPr lang="en-GB" sz="2400" dirty="0">
              <a:latin typeface="Avenir Book" panose="02000503020000020003" pitchFamily="2" charset="0"/>
            </a:endParaRPr>
          </a:p>
          <a:p>
            <a:pPr algn="ctr"/>
            <a:r>
              <a:rPr lang="en-GB" sz="2400" i="1" dirty="0" err="1">
                <a:latin typeface="Avenir Book" panose="02000503020000020003" pitchFamily="2" charset="0"/>
              </a:rPr>
              <a:t>Perets</a:t>
            </a:r>
            <a:r>
              <a:rPr lang="en-GB" sz="2400" dirty="0">
                <a:latin typeface="Avenir Book" panose="02000503020000020003" pitchFamily="2" charset="0"/>
              </a:rPr>
              <a:t> (1928)</a:t>
            </a:r>
          </a:p>
        </p:txBody>
      </p:sp>
      <p:pic>
        <p:nvPicPr>
          <p:cNvPr id="2" name="Picture 1">
            <a:extLst>
              <a:ext uri="{FF2B5EF4-FFF2-40B4-BE49-F238E27FC236}">
                <a16:creationId xmlns:a16="http://schemas.microsoft.com/office/drawing/2014/main" id="{47243541-FC7A-CC76-B7DC-96A157172F68}"/>
              </a:ext>
            </a:extLst>
          </p:cNvPr>
          <p:cNvPicPr>
            <a:picLocks noChangeAspect="1"/>
          </p:cNvPicPr>
          <p:nvPr/>
        </p:nvPicPr>
        <p:blipFill>
          <a:blip r:embed="rId4"/>
          <a:stretch>
            <a:fillRect/>
          </a:stretch>
        </p:blipFill>
        <p:spPr>
          <a:xfrm>
            <a:off x="7495849" y="-3"/>
            <a:ext cx="4696151" cy="6858000"/>
          </a:xfrm>
          <a:prstGeom prst="rect">
            <a:avLst/>
          </a:prstGeom>
        </p:spPr>
      </p:pic>
    </p:spTree>
    <p:extLst>
      <p:ext uri="{BB962C8B-B14F-4D97-AF65-F5344CB8AC3E}">
        <p14:creationId xmlns:p14="http://schemas.microsoft.com/office/powerpoint/2010/main" val="216782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200" dirty="0">
                <a:solidFill>
                  <a:srgbClr val="31859C"/>
                </a:solidFill>
                <a:latin typeface="Avenir Book" charset="0"/>
                <a:ea typeface="Avenir Book" charset="0"/>
                <a:cs typeface="Avenir Book" charset="0"/>
              </a:rPr>
              <a:t>Charles Darwin, </a:t>
            </a:r>
            <a:r>
              <a:rPr lang="en-US" sz="3200" i="1" dirty="0">
                <a:solidFill>
                  <a:srgbClr val="31859C"/>
                </a:solidFill>
                <a:latin typeface="Avenir Book" charset="0"/>
                <a:ea typeface="Avenir Book" charset="0"/>
                <a:cs typeface="Avenir Book" charset="0"/>
              </a:rPr>
              <a:t>The Descent of Man </a:t>
            </a:r>
          </a:p>
          <a:p>
            <a:pPr algn="ctr"/>
            <a:r>
              <a:rPr lang="en-US" sz="3200" i="1" dirty="0">
                <a:solidFill>
                  <a:srgbClr val="31859C"/>
                </a:solidFill>
                <a:latin typeface="Avenir Book" charset="0"/>
                <a:ea typeface="Avenir Book" charset="0"/>
                <a:cs typeface="Avenir Book" charset="0"/>
              </a:rPr>
              <a:t>and Selection in Relation to Sex</a:t>
            </a:r>
          </a:p>
        </p:txBody>
      </p:sp>
      <p:sp>
        <p:nvSpPr>
          <p:cNvPr id="4" name="TextBox 3">
            <a:extLst>
              <a:ext uri="{FF2B5EF4-FFF2-40B4-BE49-F238E27FC236}">
                <a16:creationId xmlns:a16="http://schemas.microsoft.com/office/drawing/2014/main" id="{4FC3DB4C-C367-A9FF-E1CC-BF237050454A}"/>
              </a:ext>
            </a:extLst>
          </p:cNvPr>
          <p:cNvSpPr txBox="1"/>
          <p:nvPr/>
        </p:nvSpPr>
        <p:spPr>
          <a:xfrm>
            <a:off x="247222" y="1640002"/>
            <a:ext cx="11860696" cy="5016758"/>
          </a:xfrm>
          <a:prstGeom prst="rect">
            <a:avLst/>
          </a:prstGeom>
          <a:noFill/>
        </p:spPr>
        <p:txBody>
          <a:bodyPr wrap="square">
            <a:spAutoFit/>
          </a:bodyPr>
          <a:lstStyle/>
          <a:p>
            <a:r>
              <a:rPr lang="en-GB" sz="2000" dirty="0">
                <a:latin typeface="Avenir Book" panose="02000503020000020003" pitchFamily="2" charset="0"/>
              </a:rPr>
              <a:t>“With quadrupeds, when, as is often the case, the sexes differ in size, the males are, I believe, always larger and stronger.”</a:t>
            </a:r>
          </a:p>
          <a:p>
            <a:endParaRPr lang="en-GB" sz="2000" dirty="0">
              <a:latin typeface="Avenir Book" panose="02000503020000020003" pitchFamily="2" charset="0"/>
            </a:endParaRPr>
          </a:p>
          <a:p>
            <a:r>
              <a:rPr lang="en-GB" sz="2000" dirty="0">
                <a:latin typeface="Avenir Book" panose="02000503020000020003" pitchFamily="2" charset="0"/>
              </a:rPr>
              <a:t>“I have specified the foregoing familiar differences between the male and female sex in mankind, because they are curiously the same as in the </a:t>
            </a:r>
            <a:r>
              <a:rPr lang="en-GB" sz="2000" i="1" dirty="0" err="1">
                <a:latin typeface="Avenir Book" panose="02000503020000020003" pitchFamily="2" charset="0"/>
              </a:rPr>
              <a:t>Quadrumana</a:t>
            </a:r>
            <a:r>
              <a:rPr lang="en-GB" sz="2000" i="1" dirty="0">
                <a:latin typeface="Avenir Book" panose="02000503020000020003" pitchFamily="2" charset="0"/>
              </a:rPr>
              <a:t>…</a:t>
            </a:r>
            <a:r>
              <a:rPr lang="en-GB" sz="2000" dirty="0">
                <a:latin typeface="Avenir Book" panose="02000503020000020003" pitchFamily="2" charset="0"/>
              </a:rPr>
              <a:t> With most of the species the males are larger and much stronger than the females, of which fact the gorilla offers a well-known instance.”</a:t>
            </a:r>
          </a:p>
          <a:p>
            <a:endParaRPr lang="en-GB" sz="2000" dirty="0">
              <a:latin typeface="Avenir Book" panose="02000503020000020003" pitchFamily="2" charset="0"/>
            </a:endParaRPr>
          </a:p>
          <a:p>
            <a:r>
              <a:rPr lang="en-GB" sz="2000" dirty="0">
                <a:latin typeface="Avenir Book" panose="02000503020000020003" pitchFamily="2" charset="0"/>
              </a:rPr>
              <a:t>“There can be little doubt that the greater size and strength of man, in comparison with woman, together with his broader shoulders, more developed muscles, rugged outline of body, his greater courage and pugnacity, are all due in chief part to inheritance from some early male progenitor, who, like the existing anthropoid apes, was thus characterised. These characters will, however, have been preserved or even augmented during the long ages whilst man was still in a barbarous condition, by the strongest and boldest men having succeeded best in the general struggle for life, as well as in securing wives, and thus having left a large number of offspring. It is not probable that the greater strength of man was primarily acquired through the inherited effects of his having worked harder than woman for his own subsistence and that of his family.”						(1871)</a:t>
            </a:r>
          </a:p>
        </p:txBody>
      </p:sp>
    </p:spTree>
    <p:extLst>
      <p:ext uri="{BB962C8B-B14F-4D97-AF65-F5344CB8AC3E}">
        <p14:creationId xmlns:p14="http://schemas.microsoft.com/office/powerpoint/2010/main" val="3965047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0" y="274638"/>
            <a:ext cx="12192000"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Sexual dimorphism in mammals: Contra Darwin</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10137226" y="5875476"/>
            <a:ext cx="1902373" cy="707886"/>
          </a:xfrm>
          <a:prstGeom prst="rect">
            <a:avLst/>
          </a:prstGeom>
          <a:noFill/>
        </p:spPr>
        <p:txBody>
          <a:bodyPr wrap="square">
            <a:spAutoFit/>
          </a:bodyPr>
          <a:lstStyle/>
          <a:p>
            <a:pPr algn="ctr"/>
            <a:r>
              <a:rPr lang="en-GB" sz="2000" dirty="0">
                <a:latin typeface="Avenir Book" panose="02000503020000020003" pitchFamily="2" charset="0"/>
              </a:rPr>
              <a:t>Kaia </a:t>
            </a:r>
            <a:r>
              <a:rPr lang="en-GB" sz="2000" dirty="0" err="1">
                <a:latin typeface="Avenir Book" panose="02000503020000020003" pitchFamily="2" charset="0"/>
              </a:rPr>
              <a:t>Tombak</a:t>
            </a:r>
            <a:r>
              <a:rPr lang="en-GB" sz="2000" dirty="0">
                <a:latin typeface="Avenir Book" panose="02000503020000020003" pitchFamily="2" charset="0"/>
              </a:rPr>
              <a:t> </a:t>
            </a:r>
          </a:p>
          <a:p>
            <a:pPr algn="ctr"/>
            <a:r>
              <a:rPr lang="en-GB" sz="2000" dirty="0">
                <a:latin typeface="Avenir Book" panose="02000503020000020003" pitchFamily="2" charset="0"/>
              </a:rPr>
              <a:t>et al. (2023)</a:t>
            </a:r>
          </a:p>
        </p:txBody>
      </p:sp>
      <p:pic>
        <p:nvPicPr>
          <p:cNvPr id="2" name="Picture 1">
            <a:extLst>
              <a:ext uri="{FF2B5EF4-FFF2-40B4-BE49-F238E27FC236}">
                <a16:creationId xmlns:a16="http://schemas.microsoft.com/office/drawing/2014/main" id="{5088003C-0698-7440-E70B-B68D6B72B39F}"/>
              </a:ext>
            </a:extLst>
          </p:cNvPr>
          <p:cNvPicPr>
            <a:picLocks noChangeAspect="1"/>
          </p:cNvPicPr>
          <p:nvPr/>
        </p:nvPicPr>
        <p:blipFill>
          <a:blip r:embed="rId4"/>
          <a:stretch>
            <a:fillRect/>
          </a:stretch>
        </p:blipFill>
        <p:spPr>
          <a:xfrm>
            <a:off x="2209800" y="1493835"/>
            <a:ext cx="7772400" cy="5254040"/>
          </a:xfrm>
          <a:prstGeom prst="rect">
            <a:avLst/>
          </a:prstGeom>
        </p:spPr>
      </p:pic>
      <p:sp>
        <p:nvSpPr>
          <p:cNvPr id="3" name="TextBox 2">
            <a:extLst>
              <a:ext uri="{FF2B5EF4-FFF2-40B4-BE49-F238E27FC236}">
                <a16:creationId xmlns:a16="http://schemas.microsoft.com/office/drawing/2014/main" id="{0C3D3FB0-E1E6-A29A-AA49-DE6D4F5FE540}"/>
              </a:ext>
            </a:extLst>
          </p:cNvPr>
          <p:cNvSpPr txBox="1"/>
          <p:nvPr/>
        </p:nvSpPr>
        <p:spPr>
          <a:xfrm rot="16200000">
            <a:off x="4088524" y="6145582"/>
            <a:ext cx="537006" cy="338554"/>
          </a:xfrm>
          <a:prstGeom prst="rect">
            <a:avLst/>
          </a:prstGeom>
          <a:noFill/>
        </p:spPr>
        <p:txBody>
          <a:bodyPr wrap="none" rtlCol="0">
            <a:spAutoFit/>
          </a:bodyPr>
          <a:lstStyle/>
          <a:p>
            <a:r>
              <a:rPr lang="en-US" sz="1600" dirty="0"/>
              <a:t>bats</a:t>
            </a:r>
          </a:p>
        </p:txBody>
      </p:sp>
      <p:sp>
        <p:nvSpPr>
          <p:cNvPr id="5" name="TextBox 4">
            <a:extLst>
              <a:ext uri="{FF2B5EF4-FFF2-40B4-BE49-F238E27FC236}">
                <a16:creationId xmlns:a16="http://schemas.microsoft.com/office/drawing/2014/main" id="{4493D716-CDF7-D3C5-965A-1E2B1B0A1906}"/>
              </a:ext>
            </a:extLst>
          </p:cNvPr>
          <p:cNvSpPr txBox="1"/>
          <p:nvPr/>
        </p:nvSpPr>
        <p:spPr>
          <a:xfrm rot="20634160">
            <a:off x="1910911" y="6202447"/>
            <a:ext cx="1905603" cy="584775"/>
          </a:xfrm>
          <a:prstGeom prst="rect">
            <a:avLst/>
          </a:prstGeom>
          <a:noFill/>
        </p:spPr>
        <p:txBody>
          <a:bodyPr wrap="square" rtlCol="0">
            <a:spAutoFit/>
          </a:bodyPr>
          <a:lstStyle/>
          <a:p>
            <a:r>
              <a:rPr lang="en-US" sz="1600" dirty="0"/>
              <a:t>even-toed ungulates</a:t>
            </a:r>
          </a:p>
          <a:p>
            <a:pPr algn="r"/>
            <a:r>
              <a:rPr lang="en-US" sz="1600" dirty="0"/>
              <a:t>(horns, tusks)</a:t>
            </a:r>
          </a:p>
        </p:txBody>
      </p:sp>
    </p:spTree>
    <p:extLst>
      <p:ext uri="{BB962C8B-B14F-4D97-AF65-F5344CB8AC3E}">
        <p14:creationId xmlns:p14="http://schemas.microsoft.com/office/powerpoint/2010/main" val="244248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4891786" y="274638"/>
            <a:ext cx="7300214" cy="944562"/>
          </a:xfrm>
          <a:prstGeom prst="rect">
            <a:avLst/>
          </a:prstGeom>
          <a:noFill/>
          <a:ln w="9525">
            <a:noFill/>
            <a:miter lim="800000"/>
            <a:headEnd/>
            <a:tailEnd/>
          </a:ln>
        </p:spPr>
        <p:txBody>
          <a:bodyPr anchor="ctr"/>
          <a:lstStyle/>
          <a:p>
            <a:pPr algn="ctr"/>
            <a:r>
              <a:rPr lang="en-US" sz="2800" dirty="0" err="1">
                <a:solidFill>
                  <a:srgbClr val="31859C"/>
                </a:solidFill>
                <a:latin typeface="Avenir Book" charset="0"/>
                <a:ea typeface="Avenir Book" charset="0"/>
                <a:cs typeface="Avenir Book" charset="0"/>
              </a:rPr>
              <a:t>Vasilevskii</a:t>
            </a:r>
            <a:r>
              <a:rPr lang="en-US" sz="2800" dirty="0">
                <a:solidFill>
                  <a:srgbClr val="31859C"/>
                </a:solidFill>
                <a:latin typeface="Avenir Book" charset="0"/>
                <a:ea typeface="Avenir Book" charset="0"/>
                <a:cs typeface="Avenir Book" charset="0"/>
              </a:rPr>
              <a:t>, </a:t>
            </a:r>
            <a:r>
              <a:rPr lang="en-US" sz="2800" i="1" dirty="0">
                <a:solidFill>
                  <a:srgbClr val="31859C"/>
                </a:solidFill>
                <a:latin typeface="Avenir Book" charset="0"/>
                <a:ea typeface="Avenir Book" charset="0"/>
                <a:cs typeface="Avenir Book" charset="0"/>
              </a:rPr>
              <a:t>Public Health and Female Labor</a:t>
            </a:r>
          </a:p>
        </p:txBody>
      </p:sp>
      <p:sp>
        <p:nvSpPr>
          <p:cNvPr id="4" name="TextBox 3">
            <a:extLst>
              <a:ext uri="{FF2B5EF4-FFF2-40B4-BE49-F238E27FC236}">
                <a16:creationId xmlns:a16="http://schemas.microsoft.com/office/drawing/2014/main" id="{4FC3DB4C-C367-A9FF-E1CC-BF237050454A}"/>
              </a:ext>
            </a:extLst>
          </p:cNvPr>
          <p:cNvSpPr txBox="1"/>
          <p:nvPr/>
        </p:nvSpPr>
        <p:spPr>
          <a:xfrm>
            <a:off x="5135526" y="1780221"/>
            <a:ext cx="6826102" cy="3108543"/>
          </a:xfrm>
          <a:prstGeom prst="rect">
            <a:avLst/>
          </a:prstGeom>
          <a:noFill/>
        </p:spPr>
        <p:txBody>
          <a:bodyPr wrap="square">
            <a:spAutoFit/>
          </a:bodyPr>
          <a:lstStyle/>
          <a:p>
            <a:pPr algn="ctr"/>
            <a:r>
              <a:rPr lang="en-GB" sz="2400" dirty="0">
                <a:latin typeface="Avenir Book" panose="02000503020000020003" pitchFamily="2" charset="0"/>
              </a:rPr>
              <a:t>Equality as equal protection </a:t>
            </a:r>
          </a:p>
          <a:p>
            <a:pPr algn="ctr"/>
            <a:r>
              <a:rPr lang="en-GB" sz="2400" dirty="0">
                <a:latin typeface="Avenir Book" panose="02000503020000020003" pitchFamily="2" charset="0"/>
              </a:rPr>
              <a:t>of biological difference</a:t>
            </a:r>
          </a:p>
          <a:p>
            <a:pPr algn="ctr"/>
            <a:r>
              <a:rPr lang="en-GB" sz="2400" dirty="0">
                <a:latin typeface="Avenir Book" panose="02000503020000020003" pitchFamily="2" charset="0"/>
              </a:rPr>
              <a:t>(implicitly reifying social roles)</a:t>
            </a:r>
          </a:p>
          <a:p>
            <a:pPr algn="ctr"/>
            <a:endParaRPr lang="en-GB" sz="2400" dirty="0">
              <a:latin typeface="Avenir Book" panose="02000503020000020003" pitchFamily="2" charset="0"/>
            </a:endParaRPr>
          </a:p>
          <a:p>
            <a:pPr algn="ctr"/>
            <a:r>
              <a:rPr lang="en-GB" sz="2000" dirty="0">
                <a:latin typeface="Avenir Book" panose="02000503020000020003" pitchFamily="2" charset="0"/>
              </a:rPr>
              <a:t>Particularities of the female organism in </a:t>
            </a:r>
            <a:r>
              <a:rPr lang="en-GB" sz="2000" dirty="0" err="1">
                <a:latin typeface="Avenir Book" panose="02000503020000020003" pitchFamily="2" charset="0"/>
              </a:rPr>
              <a:t>labor</a:t>
            </a:r>
            <a:r>
              <a:rPr lang="en-GB" sz="2000" dirty="0">
                <a:latin typeface="Avenir Book" panose="02000503020000020003" pitchFamily="2" charset="0"/>
              </a:rPr>
              <a:t>. Sexual competition. Pregnancy and birth. Influence of </a:t>
            </a:r>
            <a:r>
              <a:rPr lang="en-GB" sz="2000" dirty="0" err="1">
                <a:latin typeface="Avenir Book" panose="02000503020000020003" pitchFamily="2" charset="0"/>
              </a:rPr>
              <a:t>labor</a:t>
            </a:r>
            <a:r>
              <a:rPr lang="en-GB" sz="2000" dirty="0">
                <a:latin typeface="Avenir Book" panose="02000503020000020003" pitchFamily="2" charset="0"/>
              </a:rPr>
              <a:t> on female fertility, morbidity, mortality, and trauma. Maternal </a:t>
            </a:r>
            <a:r>
              <a:rPr lang="en-GB" sz="2000" dirty="0" err="1">
                <a:latin typeface="Avenir Book" panose="02000503020000020003" pitchFamily="2" charset="0"/>
              </a:rPr>
              <a:t>labor</a:t>
            </a:r>
            <a:r>
              <a:rPr lang="en-GB" sz="2000" dirty="0">
                <a:latin typeface="Avenir Book" panose="02000503020000020003" pitchFamily="2" charset="0"/>
              </a:rPr>
              <a:t> and childhood morbidity and mortality. Family life and female </a:t>
            </a:r>
            <a:r>
              <a:rPr lang="en-GB" sz="2000" dirty="0" err="1">
                <a:latin typeface="Avenir Book" panose="02000503020000020003" pitchFamily="2" charset="0"/>
              </a:rPr>
              <a:t>labor</a:t>
            </a:r>
            <a:r>
              <a:rPr lang="en-GB" sz="2000" dirty="0">
                <a:latin typeface="Avenir Book" panose="02000503020000020003" pitchFamily="2" charset="0"/>
              </a:rPr>
              <a:t>. Early female industrial </a:t>
            </a:r>
            <a:r>
              <a:rPr lang="en-GB" sz="2000" dirty="0" err="1">
                <a:latin typeface="Avenir Book" panose="02000503020000020003" pitchFamily="2" charset="0"/>
              </a:rPr>
              <a:t>labor</a:t>
            </a:r>
            <a:r>
              <a:rPr lang="en-GB" sz="2000" dirty="0">
                <a:latin typeface="Avenir Book" panose="02000503020000020003" pitchFamily="2" charset="0"/>
              </a:rPr>
              <a:t>.</a:t>
            </a:r>
          </a:p>
        </p:txBody>
      </p:sp>
      <p:pic>
        <p:nvPicPr>
          <p:cNvPr id="2" name="Picture 1">
            <a:extLst>
              <a:ext uri="{FF2B5EF4-FFF2-40B4-BE49-F238E27FC236}">
                <a16:creationId xmlns:a16="http://schemas.microsoft.com/office/drawing/2014/main" id="{009A2C72-F39D-9A97-0E50-D221491CF26F}"/>
              </a:ext>
            </a:extLst>
          </p:cNvPr>
          <p:cNvPicPr>
            <a:picLocks noChangeAspect="1"/>
          </p:cNvPicPr>
          <p:nvPr/>
        </p:nvPicPr>
        <p:blipFill>
          <a:blip r:embed="rId4"/>
          <a:stretch>
            <a:fillRect/>
          </a:stretch>
        </p:blipFill>
        <p:spPr>
          <a:xfrm>
            <a:off x="0" y="-3"/>
            <a:ext cx="4891787" cy="6858000"/>
          </a:xfrm>
          <a:prstGeom prst="rect">
            <a:avLst/>
          </a:prstGeom>
        </p:spPr>
      </p:pic>
      <p:pic>
        <p:nvPicPr>
          <p:cNvPr id="3" name="Picture 2">
            <a:extLst>
              <a:ext uri="{FF2B5EF4-FFF2-40B4-BE49-F238E27FC236}">
                <a16:creationId xmlns:a16="http://schemas.microsoft.com/office/drawing/2014/main" id="{A63925C0-D209-7DAA-E48C-9E835E7F500F}"/>
              </a:ext>
            </a:extLst>
          </p:cNvPr>
          <p:cNvPicPr>
            <a:picLocks noChangeAspect="1"/>
          </p:cNvPicPr>
          <p:nvPr/>
        </p:nvPicPr>
        <p:blipFill>
          <a:blip r:embed="rId5"/>
          <a:stretch>
            <a:fillRect/>
          </a:stretch>
        </p:blipFill>
        <p:spPr>
          <a:xfrm>
            <a:off x="4891786" y="4909071"/>
            <a:ext cx="7300214" cy="1948925"/>
          </a:xfrm>
          <a:prstGeom prst="rect">
            <a:avLst/>
          </a:prstGeom>
        </p:spPr>
      </p:pic>
    </p:spTree>
    <p:extLst>
      <p:ext uri="{BB962C8B-B14F-4D97-AF65-F5344CB8AC3E}">
        <p14:creationId xmlns:p14="http://schemas.microsoft.com/office/powerpoint/2010/main" val="1989076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A. V. </a:t>
            </a:r>
            <a:r>
              <a:rPr lang="en-US" sz="3600" dirty="0" err="1">
                <a:solidFill>
                  <a:srgbClr val="31859C"/>
                </a:solidFill>
                <a:latin typeface="Avenir Book" charset="0"/>
                <a:ea typeface="Avenir Book" charset="0"/>
                <a:cs typeface="Avenir Book" charset="0"/>
              </a:rPr>
              <a:t>Nemilov</a:t>
            </a:r>
            <a:r>
              <a:rPr lang="en-US" sz="3600" dirty="0">
                <a:solidFill>
                  <a:srgbClr val="31859C"/>
                </a:solidFill>
                <a:latin typeface="Avenir Book" charset="0"/>
                <a:ea typeface="Avenir Book" charset="0"/>
                <a:cs typeface="Avenir Book" charset="0"/>
              </a:rPr>
              <a:t>, </a:t>
            </a:r>
            <a:r>
              <a:rPr lang="en-US" sz="3600" i="1" dirty="0">
                <a:solidFill>
                  <a:srgbClr val="31859C"/>
                </a:solidFill>
                <a:latin typeface="Avenir Book" charset="0"/>
                <a:ea typeface="Avenir Book" charset="0"/>
                <a:cs typeface="Avenir Book" charset="0"/>
              </a:rPr>
              <a:t>The Biological Tragedy of Woman</a:t>
            </a:r>
          </a:p>
        </p:txBody>
      </p:sp>
      <p:sp>
        <p:nvSpPr>
          <p:cNvPr id="4" name="TextBox 3">
            <a:extLst>
              <a:ext uri="{FF2B5EF4-FFF2-40B4-BE49-F238E27FC236}">
                <a16:creationId xmlns:a16="http://schemas.microsoft.com/office/drawing/2014/main" id="{4FC3DB4C-C367-A9FF-E1CC-BF237050454A}"/>
              </a:ext>
            </a:extLst>
          </p:cNvPr>
          <p:cNvSpPr txBox="1"/>
          <p:nvPr/>
        </p:nvSpPr>
        <p:spPr>
          <a:xfrm>
            <a:off x="6379534" y="1574615"/>
            <a:ext cx="5812465" cy="3600986"/>
          </a:xfrm>
          <a:prstGeom prst="rect">
            <a:avLst/>
          </a:prstGeom>
          <a:noFill/>
        </p:spPr>
        <p:txBody>
          <a:bodyPr wrap="square">
            <a:spAutoFit/>
          </a:bodyPr>
          <a:lstStyle/>
          <a:p>
            <a:pPr algn="ctr"/>
            <a:r>
              <a:rPr lang="en-GB" sz="2400" i="1" dirty="0">
                <a:latin typeface="Avenir Book" panose="02000503020000020003" pitchFamily="2" charset="0"/>
              </a:rPr>
              <a:t>An Outline of the Physiology of the Female Organism</a:t>
            </a:r>
          </a:p>
          <a:p>
            <a:pPr algn="ctr"/>
            <a:endParaRPr lang="en-GB" sz="1000" dirty="0">
              <a:latin typeface="Avenir Book" panose="02000503020000020003" pitchFamily="2" charset="0"/>
            </a:endParaRPr>
          </a:p>
          <a:p>
            <a:pPr algn="ctr"/>
            <a:r>
              <a:rPr lang="en-GB" sz="2000" dirty="0">
                <a:latin typeface="Avenir Book" panose="02000503020000020003" pitchFamily="2" charset="0"/>
              </a:rPr>
              <a:t>(1925)</a:t>
            </a:r>
          </a:p>
          <a:p>
            <a:pPr algn="ctr"/>
            <a:endParaRPr lang="en-GB" sz="1000" dirty="0">
              <a:latin typeface="Avenir Book" panose="02000503020000020003" pitchFamily="2" charset="0"/>
            </a:endParaRPr>
          </a:p>
          <a:p>
            <a:r>
              <a:rPr lang="en-GB" sz="2000" dirty="0">
                <a:latin typeface="Avenir Book" panose="02000503020000020003" pitchFamily="2" charset="0"/>
              </a:rPr>
              <a:t>”Nowhere in the world has more been done in the sense of equality of female with male than in the USSR, and nowhere is there more progressive legislation on the woman question than here. And yet it is no secret that the actual situation of women has not changed much since the October Revolution.” </a:t>
            </a:r>
          </a:p>
        </p:txBody>
      </p:sp>
      <p:pic>
        <p:nvPicPr>
          <p:cNvPr id="2" name="Picture 1">
            <a:extLst>
              <a:ext uri="{FF2B5EF4-FFF2-40B4-BE49-F238E27FC236}">
                <a16:creationId xmlns:a16="http://schemas.microsoft.com/office/drawing/2014/main" id="{D4EAA4DD-2216-C7EE-00B5-211B7C9BAD4B}"/>
              </a:ext>
            </a:extLst>
          </p:cNvPr>
          <p:cNvPicPr>
            <a:picLocks noChangeAspect="1"/>
          </p:cNvPicPr>
          <p:nvPr/>
        </p:nvPicPr>
        <p:blipFill>
          <a:blip r:embed="rId4"/>
          <a:stretch>
            <a:fillRect/>
          </a:stretch>
        </p:blipFill>
        <p:spPr>
          <a:xfrm>
            <a:off x="-1" y="2519916"/>
            <a:ext cx="5091129" cy="4343090"/>
          </a:xfrm>
          <a:prstGeom prst="rect">
            <a:avLst/>
          </a:prstGeom>
        </p:spPr>
      </p:pic>
      <p:pic>
        <p:nvPicPr>
          <p:cNvPr id="3" name="Picture 2">
            <a:extLst>
              <a:ext uri="{FF2B5EF4-FFF2-40B4-BE49-F238E27FC236}">
                <a16:creationId xmlns:a16="http://schemas.microsoft.com/office/drawing/2014/main" id="{9FE39AF3-DC6A-2AF1-4F58-1D335ECFE495}"/>
              </a:ext>
            </a:extLst>
          </p:cNvPr>
          <p:cNvPicPr>
            <a:picLocks noChangeAspect="1"/>
          </p:cNvPicPr>
          <p:nvPr/>
        </p:nvPicPr>
        <p:blipFill>
          <a:blip r:embed="rId5"/>
          <a:stretch>
            <a:fillRect/>
          </a:stretch>
        </p:blipFill>
        <p:spPr>
          <a:xfrm>
            <a:off x="6379534" y="5256211"/>
            <a:ext cx="5812466" cy="1601785"/>
          </a:xfrm>
          <a:prstGeom prst="rect">
            <a:avLst/>
          </a:prstGeom>
        </p:spPr>
      </p:pic>
      <p:pic>
        <p:nvPicPr>
          <p:cNvPr id="5" name="Picture 4">
            <a:extLst>
              <a:ext uri="{FF2B5EF4-FFF2-40B4-BE49-F238E27FC236}">
                <a16:creationId xmlns:a16="http://schemas.microsoft.com/office/drawing/2014/main" id="{AB8B8BC2-88D6-6FDE-1C7A-BB67E3A5DDEB}"/>
              </a:ext>
            </a:extLst>
          </p:cNvPr>
          <p:cNvPicPr>
            <a:picLocks noChangeAspect="1"/>
          </p:cNvPicPr>
          <p:nvPr/>
        </p:nvPicPr>
        <p:blipFill>
          <a:blip r:embed="rId6"/>
          <a:stretch>
            <a:fillRect/>
          </a:stretch>
        </p:blipFill>
        <p:spPr>
          <a:xfrm rot="5400000">
            <a:off x="3428242" y="1950199"/>
            <a:ext cx="3470163" cy="2432419"/>
          </a:xfrm>
          <a:prstGeom prst="rect">
            <a:avLst/>
          </a:prstGeom>
          <a:ln w="12700">
            <a:solidFill>
              <a:schemeClr val="tx1"/>
            </a:solidFill>
          </a:ln>
        </p:spPr>
      </p:pic>
      <p:sp>
        <p:nvSpPr>
          <p:cNvPr id="6" name="TextBox 5">
            <a:extLst>
              <a:ext uri="{FF2B5EF4-FFF2-40B4-BE49-F238E27FC236}">
                <a16:creationId xmlns:a16="http://schemas.microsoft.com/office/drawing/2014/main" id="{DDB9AFF4-3EDF-3B3A-E711-A6C00D713122}"/>
              </a:ext>
            </a:extLst>
          </p:cNvPr>
          <p:cNvSpPr txBox="1"/>
          <p:nvPr/>
        </p:nvSpPr>
        <p:spPr>
          <a:xfrm>
            <a:off x="1244009" y="1786270"/>
            <a:ext cx="1545616" cy="400110"/>
          </a:xfrm>
          <a:prstGeom prst="rect">
            <a:avLst/>
          </a:prstGeom>
          <a:noFill/>
        </p:spPr>
        <p:txBody>
          <a:bodyPr wrap="none" rtlCol="0">
            <a:spAutoFit/>
          </a:bodyPr>
          <a:lstStyle/>
          <a:p>
            <a:r>
              <a:rPr lang="en-AT" sz="2000" dirty="0">
                <a:latin typeface="Avenir Book" panose="02000503020000020003" pitchFamily="2" charset="0"/>
              </a:rPr>
              <a:t>(1879-1942)</a:t>
            </a:r>
          </a:p>
        </p:txBody>
      </p:sp>
    </p:spTree>
    <p:extLst>
      <p:ext uri="{BB962C8B-B14F-4D97-AF65-F5344CB8AC3E}">
        <p14:creationId xmlns:p14="http://schemas.microsoft.com/office/powerpoint/2010/main" val="3446157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0" y="274638"/>
            <a:ext cx="8001000"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Women steering the revolution</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5286702" y="5617202"/>
            <a:ext cx="2291257" cy="1200329"/>
          </a:xfrm>
          <a:prstGeom prst="rect">
            <a:avLst/>
          </a:prstGeom>
          <a:noFill/>
        </p:spPr>
        <p:txBody>
          <a:bodyPr wrap="square">
            <a:spAutoFit/>
          </a:bodyPr>
          <a:lstStyle/>
          <a:p>
            <a:pPr algn="ctr"/>
            <a:r>
              <a:rPr lang="en-GB" sz="2400" dirty="0">
                <a:latin typeface="Avenir Book" panose="02000503020000020003" pitchFamily="2" charset="0"/>
              </a:rPr>
              <a:t>D. Moor in</a:t>
            </a:r>
          </a:p>
          <a:p>
            <a:pPr algn="ctr"/>
            <a:r>
              <a:rPr lang="en-GB" sz="2400" i="1" dirty="0" err="1">
                <a:latin typeface="Avenir Book" panose="02000503020000020003" pitchFamily="2" charset="0"/>
              </a:rPr>
              <a:t>Krokodil</a:t>
            </a:r>
            <a:r>
              <a:rPr lang="en-GB" sz="2400" i="1" dirty="0">
                <a:latin typeface="Avenir Book" panose="02000503020000020003" pitchFamily="2" charset="0"/>
              </a:rPr>
              <a:t> </a:t>
            </a:r>
            <a:r>
              <a:rPr lang="en-GB" sz="2400" dirty="0">
                <a:latin typeface="Avenir Book" panose="02000503020000020003" pitchFamily="2" charset="0"/>
              </a:rPr>
              <a:t>no. 10 (1923)</a:t>
            </a:r>
          </a:p>
        </p:txBody>
      </p:sp>
      <p:pic>
        <p:nvPicPr>
          <p:cNvPr id="2" name="Picture 1">
            <a:extLst>
              <a:ext uri="{FF2B5EF4-FFF2-40B4-BE49-F238E27FC236}">
                <a16:creationId xmlns:a16="http://schemas.microsoft.com/office/drawing/2014/main" id="{9EA2B4AD-7B09-7A2A-699F-675596AD965F}"/>
              </a:ext>
            </a:extLst>
          </p:cNvPr>
          <p:cNvPicPr>
            <a:picLocks noChangeAspect="1"/>
          </p:cNvPicPr>
          <p:nvPr/>
        </p:nvPicPr>
        <p:blipFill>
          <a:blip r:embed="rId4"/>
          <a:stretch>
            <a:fillRect/>
          </a:stretch>
        </p:blipFill>
        <p:spPr>
          <a:xfrm>
            <a:off x="-1" y="1420816"/>
            <a:ext cx="5286703" cy="5436584"/>
          </a:xfrm>
          <a:prstGeom prst="rect">
            <a:avLst/>
          </a:prstGeom>
        </p:spPr>
      </p:pic>
      <p:pic>
        <p:nvPicPr>
          <p:cNvPr id="3" name="Picture 2">
            <a:extLst>
              <a:ext uri="{FF2B5EF4-FFF2-40B4-BE49-F238E27FC236}">
                <a16:creationId xmlns:a16="http://schemas.microsoft.com/office/drawing/2014/main" id="{CBBB16FC-9982-0459-F141-E6D73440EDB1}"/>
              </a:ext>
            </a:extLst>
          </p:cNvPr>
          <p:cNvPicPr>
            <a:picLocks noChangeAspect="1"/>
          </p:cNvPicPr>
          <p:nvPr/>
        </p:nvPicPr>
        <p:blipFill>
          <a:blip r:embed="rId5"/>
          <a:stretch>
            <a:fillRect/>
          </a:stretch>
        </p:blipFill>
        <p:spPr>
          <a:xfrm>
            <a:off x="8001000" y="0"/>
            <a:ext cx="4191000" cy="6858000"/>
          </a:xfrm>
          <a:prstGeom prst="rect">
            <a:avLst/>
          </a:prstGeom>
        </p:spPr>
      </p:pic>
      <p:sp>
        <p:nvSpPr>
          <p:cNvPr id="5" name="TextBox 4">
            <a:extLst>
              <a:ext uri="{FF2B5EF4-FFF2-40B4-BE49-F238E27FC236}">
                <a16:creationId xmlns:a16="http://schemas.microsoft.com/office/drawing/2014/main" id="{490CE098-D5D6-DECF-BF32-A35A1C9494DC}"/>
              </a:ext>
            </a:extLst>
          </p:cNvPr>
          <p:cNvSpPr txBox="1"/>
          <p:nvPr/>
        </p:nvSpPr>
        <p:spPr>
          <a:xfrm>
            <a:off x="5822730" y="1695451"/>
            <a:ext cx="2178269" cy="1200329"/>
          </a:xfrm>
          <a:prstGeom prst="rect">
            <a:avLst/>
          </a:prstGeom>
          <a:noFill/>
        </p:spPr>
        <p:txBody>
          <a:bodyPr wrap="square">
            <a:spAutoFit/>
          </a:bodyPr>
          <a:lstStyle/>
          <a:p>
            <a:pPr algn="ctr"/>
            <a:r>
              <a:rPr lang="en-GB" sz="2400" i="1" dirty="0">
                <a:latin typeface="Avenir Book" panose="02000503020000020003" pitchFamily="2" charset="0"/>
              </a:rPr>
              <a:t>Daughters of the Revolution</a:t>
            </a:r>
          </a:p>
          <a:p>
            <a:pPr algn="ctr"/>
            <a:r>
              <a:rPr lang="en-GB" sz="2400" dirty="0">
                <a:latin typeface="Avenir Book" panose="02000503020000020003" pitchFamily="2" charset="0"/>
              </a:rPr>
              <a:t>(1923)</a:t>
            </a:r>
          </a:p>
        </p:txBody>
      </p:sp>
      <p:sp>
        <p:nvSpPr>
          <p:cNvPr id="6" name="TextBox 5">
            <a:extLst>
              <a:ext uri="{FF2B5EF4-FFF2-40B4-BE49-F238E27FC236}">
                <a16:creationId xmlns:a16="http://schemas.microsoft.com/office/drawing/2014/main" id="{D92D5475-8FAF-871C-D209-E0BFC724C2C2}"/>
              </a:ext>
            </a:extLst>
          </p:cNvPr>
          <p:cNvSpPr txBox="1"/>
          <p:nvPr/>
        </p:nvSpPr>
        <p:spPr>
          <a:xfrm>
            <a:off x="5540146" y="3908275"/>
            <a:ext cx="2249334" cy="461665"/>
          </a:xfrm>
          <a:prstGeom prst="rect">
            <a:avLst/>
          </a:prstGeom>
          <a:noFill/>
        </p:spPr>
        <p:txBody>
          <a:bodyPr wrap="none" rtlCol="0">
            <a:spAutoFit/>
          </a:bodyPr>
          <a:lstStyle/>
          <a:p>
            <a:r>
              <a:rPr lang="en-US" sz="2400" dirty="0">
                <a:latin typeface="Avenir Book" panose="02000503020000020003" pitchFamily="2" charset="0"/>
              </a:rPr>
              <a:t>Political history</a:t>
            </a:r>
          </a:p>
        </p:txBody>
      </p:sp>
    </p:spTree>
    <p:extLst>
      <p:ext uri="{BB962C8B-B14F-4D97-AF65-F5344CB8AC3E}">
        <p14:creationId xmlns:p14="http://schemas.microsoft.com/office/powerpoint/2010/main" val="3309266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A. V. </a:t>
            </a:r>
            <a:r>
              <a:rPr lang="en-US" sz="3600" dirty="0" err="1">
                <a:solidFill>
                  <a:srgbClr val="31859C"/>
                </a:solidFill>
                <a:latin typeface="Avenir Book" charset="0"/>
                <a:ea typeface="Avenir Book" charset="0"/>
                <a:cs typeface="Avenir Book" charset="0"/>
              </a:rPr>
              <a:t>Nemilov</a:t>
            </a:r>
            <a:r>
              <a:rPr lang="en-US" sz="3600" dirty="0">
                <a:solidFill>
                  <a:srgbClr val="31859C"/>
                </a:solidFill>
                <a:latin typeface="Avenir Book" charset="0"/>
                <a:ea typeface="Avenir Book" charset="0"/>
                <a:cs typeface="Avenir Book" charset="0"/>
              </a:rPr>
              <a:t>, </a:t>
            </a:r>
            <a:r>
              <a:rPr lang="en-US" sz="3600" i="1" dirty="0">
                <a:solidFill>
                  <a:srgbClr val="31859C"/>
                </a:solidFill>
                <a:latin typeface="Avenir Book" charset="0"/>
                <a:ea typeface="Avenir Book" charset="0"/>
                <a:cs typeface="Avenir Book" charset="0"/>
              </a:rPr>
              <a:t>The Biological Tragedy of Woman</a:t>
            </a:r>
          </a:p>
        </p:txBody>
      </p:sp>
      <p:sp>
        <p:nvSpPr>
          <p:cNvPr id="4" name="TextBox 3">
            <a:extLst>
              <a:ext uri="{FF2B5EF4-FFF2-40B4-BE49-F238E27FC236}">
                <a16:creationId xmlns:a16="http://schemas.microsoft.com/office/drawing/2014/main" id="{4FC3DB4C-C367-A9FF-E1CC-BF237050454A}"/>
              </a:ext>
            </a:extLst>
          </p:cNvPr>
          <p:cNvSpPr txBox="1"/>
          <p:nvPr/>
        </p:nvSpPr>
        <p:spPr>
          <a:xfrm>
            <a:off x="6177516" y="1606392"/>
            <a:ext cx="6014484" cy="5078313"/>
          </a:xfrm>
          <a:prstGeom prst="rect">
            <a:avLst/>
          </a:prstGeom>
          <a:noFill/>
        </p:spPr>
        <p:txBody>
          <a:bodyPr wrap="square">
            <a:spAutoFit/>
          </a:bodyPr>
          <a:lstStyle/>
          <a:p>
            <a:r>
              <a:rPr lang="en-GB" dirty="0">
                <a:latin typeface="Avenir Book" panose="02000503020000020003" pitchFamily="2" charset="0"/>
              </a:rPr>
              <a:t>”We have to recognize that biological inequality between the sexes absolutely exists and that it is rather more profound and serious than it appears to people unacquainted with the natural sciences. This biological inequality must not be understood as one or the other sex being higher or lower. Both the male and the female are absolutely equivalent and until puberty they conceal in themselves the same possibilities for further development. But then the dissimilarity and inequivalence of the situation arises. We indicated above that the bodies of the male and the female develop and live under completely distinct influences, that the male organism in current form is entirely, down to the subtlest histological elements and perhaps even the protein molecules, different than the female. The more that scientists take up the study of sexual dimorphism among higher animals and humans, the more they are convinced of the profundity of the differences between the sexes.”</a:t>
            </a:r>
          </a:p>
        </p:txBody>
      </p:sp>
      <p:pic>
        <p:nvPicPr>
          <p:cNvPr id="5" name="Picture 4">
            <a:extLst>
              <a:ext uri="{FF2B5EF4-FFF2-40B4-BE49-F238E27FC236}">
                <a16:creationId xmlns:a16="http://schemas.microsoft.com/office/drawing/2014/main" id="{D6987443-47EA-1603-3034-BB7872C4F65C}"/>
              </a:ext>
            </a:extLst>
          </p:cNvPr>
          <p:cNvPicPr>
            <a:picLocks noChangeAspect="1"/>
          </p:cNvPicPr>
          <p:nvPr/>
        </p:nvPicPr>
        <p:blipFill>
          <a:blip r:embed="rId4"/>
          <a:stretch>
            <a:fillRect/>
          </a:stretch>
        </p:blipFill>
        <p:spPr>
          <a:xfrm>
            <a:off x="0" y="1426535"/>
            <a:ext cx="6177516" cy="672799"/>
          </a:xfrm>
          <a:prstGeom prst="rect">
            <a:avLst/>
          </a:prstGeom>
        </p:spPr>
      </p:pic>
      <p:pic>
        <p:nvPicPr>
          <p:cNvPr id="6" name="Picture 5">
            <a:extLst>
              <a:ext uri="{FF2B5EF4-FFF2-40B4-BE49-F238E27FC236}">
                <a16:creationId xmlns:a16="http://schemas.microsoft.com/office/drawing/2014/main" id="{E39D100C-493E-BF2D-3B6A-65602A324E27}"/>
              </a:ext>
            </a:extLst>
          </p:cNvPr>
          <p:cNvPicPr>
            <a:picLocks noChangeAspect="1"/>
          </p:cNvPicPr>
          <p:nvPr/>
        </p:nvPicPr>
        <p:blipFill>
          <a:blip r:embed="rId5"/>
          <a:stretch>
            <a:fillRect/>
          </a:stretch>
        </p:blipFill>
        <p:spPr>
          <a:xfrm>
            <a:off x="0" y="2068038"/>
            <a:ext cx="6177516" cy="4799145"/>
          </a:xfrm>
          <a:prstGeom prst="rect">
            <a:avLst/>
          </a:prstGeom>
        </p:spPr>
      </p:pic>
    </p:spTree>
    <p:extLst>
      <p:ext uri="{BB962C8B-B14F-4D97-AF65-F5344CB8AC3E}">
        <p14:creationId xmlns:p14="http://schemas.microsoft.com/office/powerpoint/2010/main" val="3684491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A. V. </a:t>
            </a:r>
            <a:r>
              <a:rPr lang="en-US" sz="3600" dirty="0" err="1">
                <a:solidFill>
                  <a:srgbClr val="31859C"/>
                </a:solidFill>
                <a:latin typeface="Avenir Book" charset="0"/>
                <a:ea typeface="Avenir Book" charset="0"/>
                <a:cs typeface="Avenir Book" charset="0"/>
              </a:rPr>
              <a:t>Nemilov</a:t>
            </a:r>
            <a:r>
              <a:rPr lang="en-US" sz="3600" dirty="0">
                <a:solidFill>
                  <a:srgbClr val="31859C"/>
                </a:solidFill>
                <a:latin typeface="Avenir Book" charset="0"/>
                <a:ea typeface="Avenir Book" charset="0"/>
                <a:cs typeface="Avenir Book" charset="0"/>
              </a:rPr>
              <a:t>, </a:t>
            </a:r>
            <a:r>
              <a:rPr lang="en-US" sz="3600" i="1" dirty="0">
                <a:solidFill>
                  <a:srgbClr val="31859C"/>
                </a:solidFill>
                <a:latin typeface="Avenir Book" charset="0"/>
                <a:ea typeface="Avenir Book" charset="0"/>
                <a:cs typeface="Avenir Book" charset="0"/>
              </a:rPr>
              <a:t>The Biological Tragedy of Woman</a:t>
            </a:r>
          </a:p>
        </p:txBody>
      </p:sp>
      <p:sp>
        <p:nvSpPr>
          <p:cNvPr id="4" name="TextBox 3">
            <a:extLst>
              <a:ext uri="{FF2B5EF4-FFF2-40B4-BE49-F238E27FC236}">
                <a16:creationId xmlns:a16="http://schemas.microsoft.com/office/drawing/2014/main" id="{4FC3DB4C-C367-A9FF-E1CC-BF237050454A}"/>
              </a:ext>
            </a:extLst>
          </p:cNvPr>
          <p:cNvSpPr txBox="1"/>
          <p:nvPr/>
        </p:nvSpPr>
        <p:spPr>
          <a:xfrm>
            <a:off x="6177516" y="2192375"/>
            <a:ext cx="6014484" cy="2862322"/>
          </a:xfrm>
          <a:prstGeom prst="rect">
            <a:avLst/>
          </a:prstGeom>
          <a:noFill/>
        </p:spPr>
        <p:txBody>
          <a:bodyPr wrap="square">
            <a:spAutoFit/>
          </a:bodyPr>
          <a:lstStyle/>
          <a:p>
            <a:r>
              <a:rPr lang="en-GB" sz="2000" dirty="0">
                <a:latin typeface="Avenir Book" panose="02000503020000020003" pitchFamily="2" charset="0"/>
              </a:rPr>
              <a:t>“Biologically the female only plays the role of incubator in which the birth of new life is realized. For her sufferings during gestation she also cannot have the joy of creation that rewards the creative torments of the artist or inventor, for no female can influence the meeting of gametes, a moment she does not even surmise, and no female knows whom she gives birth to: a second Newton or a complete idiot.”</a:t>
            </a:r>
          </a:p>
        </p:txBody>
      </p:sp>
      <p:pic>
        <p:nvPicPr>
          <p:cNvPr id="2" name="Picture 1">
            <a:extLst>
              <a:ext uri="{FF2B5EF4-FFF2-40B4-BE49-F238E27FC236}">
                <a16:creationId xmlns:a16="http://schemas.microsoft.com/office/drawing/2014/main" id="{17F7F184-9509-1B10-BE23-55A852F2C995}"/>
              </a:ext>
            </a:extLst>
          </p:cNvPr>
          <p:cNvPicPr>
            <a:picLocks noChangeAspect="1"/>
          </p:cNvPicPr>
          <p:nvPr/>
        </p:nvPicPr>
        <p:blipFill>
          <a:blip r:embed="rId4"/>
          <a:stretch>
            <a:fillRect/>
          </a:stretch>
        </p:blipFill>
        <p:spPr>
          <a:xfrm>
            <a:off x="0" y="2192375"/>
            <a:ext cx="6133478" cy="2517848"/>
          </a:xfrm>
          <a:prstGeom prst="rect">
            <a:avLst/>
          </a:prstGeom>
        </p:spPr>
      </p:pic>
    </p:spTree>
    <p:extLst>
      <p:ext uri="{BB962C8B-B14F-4D97-AF65-F5344CB8AC3E}">
        <p14:creationId xmlns:p14="http://schemas.microsoft.com/office/powerpoint/2010/main" val="2593242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A. V. </a:t>
            </a:r>
            <a:r>
              <a:rPr lang="en-US" sz="3600" dirty="0" err="1">
                <a:solidFill>
                  <a:srgbClr val="31859C"/>
                </a:solidFill>
                <a:latin typeface="Avenir Book" charset="0"/>
                <a:ea typeface="Avenir Book" charset="0"/>
                <a:cs typeface="Avenir Book" charset="0"/>
              </a:rPr>
              <a:t>Nemilov</a:t>
            </a:r>
            <a:r>
              <a:rPr lang="en-US" sz="3600" dirty="0">
                <a:solidFill>
                  <a:srgbClr val="31859C"/>
                </a:solidFill>
                <a:latin typeface="Avenir Book" charset="0"/>
                <a:ea typeface="Avenir Book" charset="0"/>
                <a:cs typeface="Avenir Book" charset="0"/>
              </a:rPr>
              <a:t>, </a:t>
            </a:r>
            <a:r>
              <a:rPr lang="en-US" sz="3600" i="1" dirty="0">
                <a:solidFill>
                  <a:srgbClr val="31859C"/>
                </a:solidFill>
                <a:latin typeface="Avenir Book" charset="0"/>
                <a:ea typeface="Avenir Book" charset="0"/>
                <a:cs typeface="Avenir Book" charset="0"/>
              </a:rPr>
              <a:t>The Biological Tragedy of Woman</a:t>
            </a:r>
          </a:p>
        </p:txBody>
      </p:sp>
      <p:sp>
        <p:nvSpPr>
          <p:cNvPr id="4" name="TextBox 3">
            <a:extLst>
              <a:ext uri="{FF2B5EF4-FFF2-40B4-BE49-F238E27FC236}">
                <a16:creationId xmlns:a16="http://schemas.microsoft.com/office/drawing/2014/main" id="{4FC3DB4C-C367-A9FF-E1CC-BF237050454A}"/>
              </a:ext>
            </a:extLst>
          </p:cNvPr>
          <p:cNvSpPr txBox="1"/>
          <p:nvPr/>
        </p:nvSpPr>
        <p:spPr>
          <a:xfrm>
            <a:off x="6177516" y="2192375"/>
            <a:ext cx="5922335" cy="4093428"/>
          </a:xfrm>
          <a:prstGeom prst="rect">
            <a:avLst/>
          </a:prstGeom>
          <a:noFill/>
        </p:spPr>
        <p:txBody>
          <a:bodyPr wrap="square">
            <a:spAutoFit/>
          </a:bodyPr>
          <a:lstStyle/>
          <a:p>
            <a:r>
              <a:rPr lang="en-GB" sz="2000" dirty="0">
                <a:latin typeface="Avenir Book" panose="02000503020000020003" pitchFamily="2" charset="0"/>
              </a:rPr>
              <a:t>“The tragedy of the biological calling of the female is that she is, so to speak, “in the dark,” unwittingly and completely binding the chains of hereditary units and thus fatefully drawing the thread from past to future. Talent and mediocrity, genius and idiocy, beauty and deformity, health and sickness, all the good and bad qualities of ancestors, often quite distant ones, can manifest themselves in completely unexpected combinations and begin to palpitate with life upon the joy and sorrow of those around her, and all of this without any possibility of actively influencing this revolving roulette.” </a:t>
            </a:r>
          </a:p>
        </p:txBody>
      </p:sp>
      <p:pic>
        <p:nvPicPr>
          <p:cNvPr id="3" name="Picture 2">
            <a:extLst>
              <a:ext uri="{FF2B5EF4-FFF2-40B4-BE49-F238E27FC236}">
                <a16:creationId xmlns:a16="http://schemas.microsoft.com/office/drawing/2014/main" id="{BC9B810D-9C19-F24C-A59A-899247A833E2}"/>
              </a:ext>
            </a:extLst>
          </p:cNvPr>
          <p:cNvPicPr>
            <a:picLocks noChangeAspect="1"/>
          </p:cNvPicPr>
          <p:nvPr/>
        </p:nvPicPr>
        <p:blipFill>
          <a:blip r:embed="rId4"/>
          <a:stretch>
            <a:fillRect/>
          </a:stretch>
        </p:blipFill>
        <p:spPr>
          <a:xfrm>
            <a:off x="0" y="2192375"/>
            <a:ext cx="6154367" cy="3132765"/>
          </a:xfrm>
          <a:prstGeom prst="rect">
            <a:avLst/>
          </a:prstGeom>
        </p:spPr>
      </p:pic>
    </p:spTree>
    <p:extLst>
      <p:ext uri="{BB962C8B-B14F-4D97-AF65-F5344CB8AC3E}">
        <p14:creationId xmlns:p14="http://schemas.microsoft.com/office/powerpoint/2010/main" val="4156365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Women – Gender – History – Ideas </a:t>
            </a:r>
          </a:p>
        </p:txBody>
      </p:sp>
      <p:sp>
        <p:nvSpPr>
          <p:cNvPr id="4" name="TextBox 3">
            <a:extLst>
              <a:ext uri="{FF2B5EF4-FFF2-40B4-BE49-F238E27FC236}">
                <a16:creationId xmlns:a16="http://schemas.microsoft.com/office/drawing/2014/main" id="{4FC3DB4C-C367-A9FF-E1CC-BF237050454A}"/>
              </a:ext>
            </a:extLst>
          </p:cNvPr>
          <p:cNvSpPr txBox="1"/>
          <p:nvPr/>
        </p:nvSpPr>
        <p:spPr>
          <a:xfrm>
            <a:off x="331304" y="1776636"/>
            <a:ext cx="11529392" cy="3785652"/>
          </a:xfrm>
          <a:prstGeom prst="rect">
            <a:avLst/>
          </a:prstGeom>
          <a:noFill/>
        </p:spPr>
        <p:txBody>
          <a:bodyPr wrap="square">
            <a:spAutoFit/>
          </a:bodyPr>
          <a:lstStyle/>
          <a:p>
            <a:pPr indent="-709200"/>
            <a:r>
              <a:rPr lang="en-GB" sz="2000" b="1" dirty="0">
                <a:solidFill>
                  <a:srgbClr val="31859C"/>
                </a:solidFill>
                <a:latin typeface="Avenir Book" panose="02000503020000020003" pitchFamily="2" charset="0"/>
              </a:rPr>
              <a:t>The gender question</a:t>
            </a:r>
            <a:r>
              <a:rPr lang="en-GB" sz="2000" b="1" baseline="30000" dirty="0">
                <a:solidFill>
                  <a:srgbClr val="31859C"/>
                </a:solidFill>
                <a:latin typeface="Avenir Book" panose="02000503020000020003" pitchFamily="2" charset="0"/>
              </a:rPr>
              <a:t>3</a:t>
            </a:r>
            <a:r>
              <a:rPr lang="en-GB" sz="2000" b="1" dirty="0">
                <a:solidFill>
                  <a:srgbClr val="31859C"/>
                </a:solidFill>
                <a:latin typeface="Avenir Book" panose="02000503020000020003" pitchFamily="2" charset="0"/>
              </a:rPr>
              <a:t>: Beyond the empirical distortion of historical accounts dominated by men, are there gendered modes of reasoning (e.g., mechanistic materialism?), however restricted or general in scope? (Biological essentialism as frequent but not necessary presupposition.) Put crudely: are some disciplines more “masculine,” others more “feminine”?</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philosophical question: If global scientific norms like objectivity and rationality are susceptible to gender critiques, can feminist philosophy reorient them (with the aid of history)?</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Soviet question: Are there questions in women’s or gender history that we would approach differently when applied to the Soviet experience?</a:t>
            </a:r>
          </a:p>
          <a:p>
            <a:pPr indent="-709200"/>
            <a:endParaRPr lang="en-GB" sz="2000" dirty="0">
              <a:latin typeface="Avenir Book" panose="02000503020000020003" pitchFamily="2" charset="0"/>
            </a:endParaRPr>
          </a:p>
          <a:p>
            <a:pPr indent="-709200"/>
            <a:endParaRPr lang="en-GB" sz="2000" dirty="0">
              <a:latin typeface="Avenir Book" panose="02000503020000020003" pitchFamily="2" charset="0"/>
            </a:endParaRPr>
          </a:p>
        </p:txBody>
      </p:sp>
    </p:spTree>
    <p:extLst>
      <p:ext uri="{BB962C8B-B14F-4D97-AF65-F5344CB8AC3E}">
        <p14:creationId xmlns:p14="http://schemas.microsoft.com/office/powerpoint/2010/main" val="2876266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Women – Gender – History – Ideas </a:t>
            </a:r>
          </a:p>
        </p:txBody>
      </p:sp>
      <p:sp>
        <p:nvSpPr>
          <p:cNvPr id="4" name="TextBox 3">
            <a:extLst>
              <a:ext uri="{FF2B5EF4-FFF2-40B4-BE49-F238E27FC236}">
                <a16:creationId xmlns:a16="http://schemas.microsoft.com/office/drawing/2014/main" id="{4FC3DB4C-C367-A9FF-E1CC-BF237050454A}"/>
              </a:ext>
            </a:extLst>
          </p:cNvPr>
          <p:cNvSpPr txBox="1"/>
          <p:nvPr/>
        </p:nvSpPr>
        <p:spPr>
          <a:xfrm>
            <a:off x="331304" y="1776636"/>
            <a:ext cx="11529392" cy="3785652"/>
          </a:xfrm>
          <a:prstGeom prst="rect">
            <a:avLst/>
          </a:prstGeom>
          <a:noFill/>
        </p:spPr>
        <p:txBody>
          <a:bodyPr wrap="square">
            <a:spAutoFit/>
          </a:bodyPr>
          <a:lstStyle/>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3</a:t>
            </a:r>
            <a:r>
              <a:rPr lang="en-GB" sz="2000" dirty="0">
                <a:latin typeface="Avenir Book" panose="02000503020000020003" pitchFamily="2" charset="0"/>
              </a:rPr>
              <a:t>: Beyond the empirical distortion of historical accounts dominated by men, are there gendered modes of reasoning (e.g., mechanistic materialism?), however restricted or general in scope? (Biological essentialism as frequent but not necessary presupposition.) Put crudely: are some disciplines more “masculine,” others more “feminine”?</a:t>
            </a:r>
          </a:p>
          <a:p>
            <a:pPr indent="-709200"/>
            <a:endParaRPr lang="en-GB" sz="2000" dirty="0">
              <a:latin typeface="Avenir Book" panose="02000503020000020003" pitchFamily="2" charset="0"/>
            </a:endParaRPr>
          </a:p>
          <a:p>
            <a:pPr indent="-709200"/>
            <a:r>
              <a:rPr lang="en-GB" sz="2000" b="1" dirty="0">
                <a:solidFill>
                  <a:srgbClr val="31859C"/>
                </a:solidFill>
                <a:latin typeface="Avenir Book" panose="02000503020000020003" pitchFamily="2" charset="0"/>
              </a:rPr>
              <a:t>The philosophical question: If global scientific norms like objectivity and rationality are susceptible to gender critiques, can feminist philosophy reorient them (with the aid of history)?</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Soviet question: Are there questions in women’s or gender history that we would approach differently when applied to the Soviet experience?</a:t>
            </a:r>
          </a:p>
          <a:p>
            <a:pPr indent="-709200"/>
            <a:endParaRPr lang="en-GB" sz="2000" dirty="0">
              <a:latin typeface="Avenir Book" panose="02000503020000020003" pitchFamily="2" charset="0"/>
            </a:endParaRPr>
          </a:p>
          <a:p>
            <a:pPr indent="-709200"/>
            <a:endParaRPr lang="en-GB" sz="2000" dirty="0">
              <a:latin typeface="Avenir Book" panose="02000503020000020003" pitchFamily="2" charset="0"/>
            </a:endParaRPr>
          </a:p>
        </p:txBody>
      </p:sp>
    </p:spTree>
    <p:extLst>
      <p:ext uri="{BB962C8B-B14F-4D97-AF65-F5344CB8AC3E}">
        <p14:creationId xmlns:p14="http://schemas.microsoft.com/office/powerpoint/2010/main" val="818054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Donna Haraway</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483476" y="2102455"/>
            <a:ext cx="11256579" cy="4524315"/>
          </a:xfrm>
          <a:prstGeom prst="rect">
            <a:avLst/>
          </a:prstGeom>
          <a:noFill/>
        </p:spPr>
        <p:txBody>
          <a:bodyPr wrap="square">
            <a:spAutoFit/>
          </a:bodyPr>
          <a:lstStyle/>
          <a:p>
            <a:pPr algn="ctr"/>
            <a:r>
              <a:rPr lang="en-GB" sz="2400" dirty="0">
                <a:latin typeface="Avenir Book" panose="02000503020000020003" pitchFamily="2" charset="0"/>
              </a:rPr>
              <a:t>We need more than “epistemological shock therapy”: critique is not enough.</a:t>
            </a:r>
          </a:p>
          <a:p>
            <a:pPr algn="ctr"/>
            <a:endParaRPr lang="en-GB" sz="2400" dirty="0">
              <a:latin typeface="Avenir Book" panose="02000503020000020003" pitchFamily="2" charset="0"/>
            </a:endParaRPr>
          </a:p>
          <a:p>
            <a:pPr algn="ctr"/>
            <a:r>
              <a:rPr lang="en-GB" sz="2400" dirty="0">
                <a:latin typeface="Avenir Book" panose="02000503020000020003" pitchFamily="2" charset="0"/>
              </a:rPr>
              <a:t>The challenge: how to combine radical historical contingency with a no-nonsense commitment to faithful accounts of the “real” world. </a:t>
            </a:r>
          </a:p>
          <a:p>
            <a:pPr algn="ctr"/>
            <a:r>
              <a:rPr lang="en-GB" sz="2400" dirty="0">
                <a:latin typeface="Avenir Book" panose="02000503020000020003" pitchFamily="2" charset="0"/>
              </a:rPr>
              <a:t>(Realism as a kind of ethics, not just a bid for unlimited instrumental power).</a:t>
            </a:r>
          </a:p>
          <a:p>
            <a:pPr algn="ctr"/>
            <a:endParaRPr lang="en-GB" sz="2400" dirty="0">
              <a:latin typeface="Avenir Book" panose="02000503020000020003" pitchFamily="2" charset="0"/>
            </a:endParaRPr>
          </a:p>
          <a:p>
            <a:pPr algn="ctr"/>
            <a:r>
              <a:rPr lang="en-GB" sz="2400" dirty="0">
                <a:latin typeface="Avenir Book" panose="02000503020000020003" pitchFamily="2" charset="0"/>
              </a:rPr>
              <a:t>“Only partial perspective promises objective vision.”</a:t>
            </a:r>
          </a:p>
          <a:p>
            <a:pPr algn="ct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r>
              <a:rPr lang="en-GB" sz="2400" dirty="0">
                <a:latin typeface="Avenir Book" panose="02000503020000020003" pitchFamily="2" charset="0"/>
              </a:rPr>
              <a:t>“Situated knowledges: The science question in feminism”</a:t>
            </a:r>
          </a:p>
          <a:p>
            <a:pPr algn="ctr"/>
            <a:r>
              <a:rPr lang="en-GB" sz="2400" dirty="0">
                <a:latin typeface="Avenir Book" panose="02000503020000020003" pitchFamily="2" charset="0"/>
              </a:rPr>
              <a:t>(1988)</a:t>
            </a:r>
          </a:p>
        </p:txBody>
      </p:sp>
    </p:spTree>
    <p:extLst>
      <p:ext uri="{BB962C8B-B14F-4D97-AF65-F5344CB8AC3E}">
        <p14:creationId xmlns:p14="http://schemas.microsoft.com/office/powerpoint/2010/main" val="3366835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Women – Gender – History – Ideas </a:t>
            </a:r>
          </a:p>
        </p:txBody>
      </p:sp>
      <p:sp>
        <p:nvSpPr>
          <p:cNvPr id="4" name="TextBox 3">
            <a:extLst>
              <a:ext uri="{FF2B5EF4-FFF2-40B4-BE49-F238E27FC236}">
                <a16:creationId xmlns:a16="http://schemas.microsoft.com/office/drawing/2014/main" id="{4FC3DB4C-C367-A9FF-E1CC-BF237050454A}"/>
              </a:ext>
            </a:extLst>
          </p:cNvPr>
          <p:cNvSpPr txBox="1"/>
          <p:nvPr/>
        </p:nvSpPr>
        <p:spPr>
          <a:xfrm>
            <a:off x="331304" y="1776636"/>
            <a:ext cx="11529392" cy="3785652"/>
          </a:xfrm>
          <a:prstGeom prst="rect">
            <a:avLst/>
          </a:prstGeom>
          <a:noFill/>
        </p:spPr>
        <p:txBody>
          <a:bodyPr wrap="square">
            <a:spAutoFit/>
          </a:bodyPr>
          <a:lstStyle/>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3</a:t>
            </a:r>
            <a:r>
              <a:rPr lang="en-GB" sz="2000" dirty="0">
                <a:latin typeface="Avenir Book" panose="02000503020000020003" pitchFamily="2" charset="0"/>
              </a:rPr>
              <a:t>: Beyond the empirical distortion of historical accounts dominated by men, are there gendered modes of reasoning (e.g., mechanistic materialism?), however restricted or general in scope? (Biological essentialism as frequent but not necessary presupposition.) Put crudely: are some disciplines more “masculine,” others more “feminine”?</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philosophical question: If global scientific norms like objectivity and rationality are susceptible to gender critiques, can feminist philosophy reorient them (with the aid of history)?</a:t>
            </a:r>
          </a:p>
          <a:p>
            <a:pPr indent="-709200"/>
            <a:endParaRPr lang="en-GB" sz="2000" dirty="0">
              <a:latin typeface="Avenir Book" panose="02000503020000020003" pitchFamily="2" charset="0"/>
            </a:endParaRPr>
          </a:p>
          <a:p>
            <a:pPr indent="-709200"/>
            <a:r>
              <a:rPr lang="en-GB" sz="2000" b="1" dirty="0">
                <a:solidFill>
                  <a:srgbClr val="31859C"/>
                </a:solidFill>
                <a:latin typeface="Avenir Book" panose="02000503020000020003" pitchFamily="2" charset="0"/>
              </a:rPr>
              <a:t>The Soviet question: Are there questions in women’s or gender history that we would approach differently when applied to the Soviet experience?</a:t>
            </a:r>
          </a:p>
          <a:p>
            <a:pPr indent="-709200"/>
            <a:endParaRPr lang="en-GB" sz="2000" dirty="0">
              <a:latin typeface="Avenir Book" panose="02000503020000020003" pitchFamily="2" charset="0"/>
            </a:endParaRPr>
          </a:p>
          <a:p>
            <a:pPr indent="-709200"/>
            <a:endParaRPr lang="en-GB" sz="2000" dirty="0">
              <a:latin typeface="Avenir Book" panose="02000503020000020003" pitchFamily="2" charset="0"/>
            </a:endParaRPr>
          </a:p>
        </p:txBody>
      </p:sp>
    </p:spTree>
    <p:extLst>
      <p:ext uri="{BB962C8B-B14F-4D97-AF65-F5344CB8AC3E}">
        <p14:creationId xmlns:p14="http://schemas.microsoft.com/office/powerpoint/2010/main" val="2518286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Evgenii </a:t>
            </a:r>
            <a:r>
              <a:rPr lang="en-US" sz="3600" dirty="0" err="1">
                <a:solidFill>
                  <a:srgbClr val="31859C"/>
                </a:solidFill>
                <a:latin typeface="Avenir Book" charset="0"/>
                <a:ea typeface="Avenir Book" charset="0"/>
                <a:cs typeface="Avenir Book" charset="0"/>
              </a:rPr>
              <a:t>Preobrazhenskii</a:t>
            </a:r>
            <a:r>
              <a:rPr lang="en-US" sz="3600" dirty="0">
                <a:solidFill>
                  <a:srgbClr val="31859C"/>
                </a:solidFill>
                <a:latin typeface="Avenir Book" charset="0"/>
                <a:ea typeface="Avenir Book" charset="0"/>
                <a:cs typeface="Avenir Book" charset="0"/>
              </a:rPr>
              <a:t>, </a:t>
            </a:r>
            <a:r>
              <a:rPr lang="en-US" sz="3600" i="1" dirty="0">
                <a:solidFill>
                  <a:srgbClr val="31859C"/>
                </a:solidFill>
                <a:latin typeface="Avenir Book" charset="0"/>
                <a:ea typeface="Avenir Book" charset="0"/>
                <a:cs typeface="Avenir Book" charset="0"/>
              </a:rPr>
              <a:t>On morals and class norms</a:t>
            </a:r>
          </a:p>
        </p:txBody>
      </p:sp>
      <p:sp>
        <p:nvSpPr>
          <p:cNvPr id="4" name="TextBox 3">
            <a:extLst>
              <a:ext uri="{FF2B5EF4-FFF2-40B4-BE49-F238E27FC236}">
                <a16:creationId xmlns:a16="http://schemas.microsoft.com/office/drawing/2014/main" id="{4FC3DB4C-C367-A9FF-E1CC-BF237050454A}"/>
              </a:ext>
            </a:extLst>
          </p:cNvPr>
          <p:cNvSpPr txBox="1"/>
          <p:nvPr/>
        </p:nvSpPr>
        <p:spPr>
          <a:xfrm>
            <a:off x="756745" y="1776636"/>
            <a:ext cx="10678510" cy="4893647"/>
          </a:xfrm>
          <a:prstGeom prst="rect">
            <a:avLst/>
          </a:prstGeom>
          <a:noFill/>
        </p:spPr>
        <p:txBody>
          <a:bodyPr wrap="square">
            <a:spAutoFit/>
          </a:bodyPr>
          <a:lstStyle/>
          <a:p>
            <a:r>
              <a:rPr lang="en-GB" sz="2400" dirty="0">
                <a:latin typeface="Avenir Book" panose="02000503020000020003" pitchFamily="2" charset="0"/>
              </a:rPr>
              <a:t>Communist society reposes the problem of sexual relations outside the family, and “</a:t>
            </a:r>
            <a:r>
              <a:rPr lang="en-GB" sz="2400" i="1" dirty="0">
                <a:latin typeface="Avenir Book" panose="02000503020000020003" pitchFamily="2" charset="0"/>
              </a:rPr>
              <a:t>it becomes a social problem, primarily in terms of the physical health of the race </a:t>
            </a:r>
            <a:r>
              <a:rPr lang="en-GB" sz="2400" dirty="0">
                <a:latin typeface="Avenir Book" panose="02000503020000020003" pitchFamily="2" charset="0"/>
              </a:rPr>
              <a:t>[rasa].” </a:t>
            </a:r>
          </a:p>
          <a:p>
            <a:endParaRPr lang="en-GB" sz="2400" dirty="0">
              <a:latin typeface="Avenir Book" panose="02000503020000020003" pitchFamily="2" charset="0"/>
            </a:endParaRPr>
          </a:p>
          <a:p>
            <a:r>
              <a:rPr lang="en-GB" sz="2400" dirty="0">
                <a:latin typeface="Avenir Book" panose="02000503020000020003" pitchFamily="2" charset="0"/>
              </a:rPr>
              <a:t>“The fundamental condition for the physical rebirth of the race is, of course, the elimination of extreme </a:t>
            </a:r>
            <a:r>
              <a:rPr lang="en-GB" sz="2400" dirty="0" err="1">
                <a:latin typeface="Avenir Book" panose="02000503020000020003" pitchFamily="2" charset="0"/>
              </a:rPr>
              <a:t>labor</a:t>
            </a:r>
            <a:r>
              <a:rPr lang="en-GB" sz="2400" dirty="0">
                <a:latin typeface="Avenir Book" panose="02000503020000020003" pitchFamily="2" charset="0"/>
              </a:rPr>
              <a:t>, the improvement of the material situation and living conditions, the development of a system of physical education of the masses, etc.”</a:t>
            </a:r>
          </a:p>
          <a:p>
            <a:endParaRPr lang="en-GB" sz="2400" dirty="0">
              <a:latin typeface="Avenir Book" panose="02000503020000020003" pitchFamily="2" charset="0"/>
            </a:endParaRPr>
          </a:p>
          <a:p>
            <a:endParaRPr lang="en-GB" sz="2400" dirty="0">
              <a:latin typeface="Avenir Book" panose="02000503020000020003" pitchFamily="2" charset="0"/>
            </a:endParaRPr>
          </a:p>
          <a:p>
            <a:r>
              <a:rPr lang="en-GB" sz="2400" dirty="0">
                <a:latin typeface="Avenir Book" panose="02000503020000020003" pitchFamily="2" charset="0"/>
              </a:rPr>
              <a:t>From the 1930s onward, however, “communist morality” points to much more conventional strictures (cf. restrictive abortion and divorce laws; rewards for maternal heroines). </a:t>
            </a:r>
          </a:p>
        </p:txBody>
      </p:sp>
    </p:spTree>
    <p:extLst>
      <p:ext uri="{BB962C8B-B14F-4D97-AF65-F5344CB8AC3E}">
        <p14:creationId xmlns:p14="http://schemas.microsoft.com/office/powerpoint/2010/main" val="1565073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1" y="274638"/>
            <a:ext cx="12191999" cy="944562"/>
          </a:xfrm>
          <a:prstGeom prst="rect">
            <a:avLst/>
          </a:prstGeom>
          <a:noFill/>
          <a:ln w="9525">
            <a:noFill/>
            <a:miter lim="800000"/>
            <a:headEnd/>
            <a:tailEnd/>
          </a:ln>
        </p:spPr>
        <p:txBody>
          <a:bodyPr anchor="ctr"/>
          <a:lstStyle/>
          <a:p>
            <a:pPr algn="ctr"/>
            <a:r>
              <a:rPr lang="en-US" sz="3200" dirty="0">
                <a:solidFill>
                  <a:srgbClr val="31859C"/>
                </a:solidFill>
                <a:latin typeface="Avenir Book" charset="0"/>
                <a:ea typeface="Avenir Book" charset="0"/>
                <a:cs typeface="Avenir Book" charset="0"/>
              </a:rPr>
              <a:t>A. B. </a:t>
            </a:r>
            <a:r>
              <a:rPr lang="en-US" sz="3200" dirty="0" err="1">
                <a:solidFill>
                  <a:srgbClr val="31859C"/>
                </a:solidFill>
                <a:latin typeface="Avenir Book" charset="0"/>
                <a:ea typeface="Avenir Book" charset="0"/>
                <a:cs typeface="Avenir Book" charset="0"/>
              </a:rPr>
              <a:t>Zalkind</a:t>
            </a:r>
            <a:r>
              <a:rPr lang="en-US" sz="3200" dirty="0">
                <a:solidFill>
                  <a:srgbClr val="31859C"/>
                </a:solidFill>
                <a:latin typeface="Avenir Book" charset="0"/>
                <a:ea typeface="Avenir Book" charset="0"/>
                <a:cs typeface="Avenir Book" charset="0"/>
              </a:rPr>
              <a:t>, “Twelve sexual commandments </a:t>
            </a:r>
          </a:p>
          <a:p>
            <a:pPr algn="ctr"/>
            <a:r>
              <a:rPr lang="en-US" sz="3200" dirty="0">
                <a:solidFill>
                  <a:srgbClr val="31859C"/>
                </a:solidFill>
                <a:latin typeface="Avenir Book" charset="0"/>
                <a:ea typeface="Avenir Book" charset="0"/>
                <a:cs typeface="Avenir Book" charset="0"/>
              </a:rPr>
              <a:t>of the revolutionary proletariat”</a:t>
            </a:r>
            <a:endParaRPr lang="en-US" sz="32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357352" y="1776636"/>
            <a:ext cx="11529848" cy="5016758"/>
          </a:xfrm>
          <a:prstGeom prst="rect">
            <a:avLst/>
          </a:prstGeom>
          <a:noFill/>
        </p:spPr>
        <p:txBody>
          <a:bodyPr wrap="square">
            <a:spAutoFit/>
          </a:bodyPr>
          <a:lstStyle/>
          <a:p>
            <a:pPr algn="ctr"/>
            <a:r>
              <a:rPr lang="uk-UA" sz="2000" dirty="0" err="1">
                <a:latin typeface="Avenir Book" panose="02000503020000020003" pitchFamily="2" charset="0"/>
              </a:rPr>
              <a:t>Залкинд</a:t>
            </a:r>
            <a:r>
              <a:rPr lang="uk-UA" sz="2000" dirty="0">
                <a:latin typeface="Avenir Book" panose="02000503020000020003" pitchFamily="2" charset="0"/>
              </a:rPr>
              <a:t> А. Б. </a:t>
            </a:r>
            <a:r>
              <a:rPr lang="uk-UA" sz="2000" dirty="0" err="1">
                <a:latin typeface="Avenir Book" panose="02000503020000020003" pitchFamily="2" charset="0"/>
              </a:rPr>
              <a:t>Двенадцать</a:t>
            </a:r>
            <a:r>
              <a:rPr lang="uk-UA" sz="2000" dirty="0">
                <a:latin typeface="Avenir Book" panose="02000503020000020003" pitchFamily="2" charset="0"/>
              </a:rPr>
              <a:t> </a:t>
            </a:r>
            <a:r>
              <a:rPr lang="uk-UA" sz="2000" dirty="0" err="1">
                <a:latin typeface="Avenir Book" panose="02000503020000020003" pitchFamily="2" charset="0"/>
              </a:rPr>
              <a:t>половых</a:t>
            </a:r>
            <a:r>
              <a:rPr lang="uk-UA" sz="2000" dirty="0">
                <a:latin typeface="Avenir Book" panose="02000503020000020003" pitchFamily="2" charset="0"/>
              </a:rPr>
              <a:t> </a:t>
            </a:r>
            <a:r>
              <a:rPr lang="uk-UA" sz="2000" dirty="0" err="1">
                <a:latin typeface="Avenir Book" panose="02000503020000020003" pitchFamily="2" charset="0"/>
              </a:rPr>
              <a:t>заповедей</a:t>
            </a:r>
            <a:r>
              <a:rPr lang="uk-UA" sz="2000" dirty="0">
                <a:latin typeface="Avenir Book" panose="02000503020000020003" pitchFamily="2" charset="0"/>
              </a:rPr>
              <a:t> </a:t>
            </a:r>
            <a:r>
              <a:rPr lang="uk-UA" sz="2000" dirty="0" err="1">
                <a:latin typeface="Avenir Book" panose="02000503020000020003" pitchFamily="2" charset="0"/>
              </a:rPr>
              <a:t>революционного</a:t>
            </a:r>
            <a:r>
              <a:rPr lang="uk-UA" sz="2000" dirty="0">
                <a:latin typeface="Avenir Book" panose="02000503020000020003" pitchFamily="2" charset="0"/>
              </a:rPr>
              <a:t> </a:t>
            </a:r>
            <a:r>
              <a:rPr lang="uk-UA" sz="2000" dirty="0" err="1">
                <a:latin typeface="Avenir Book" panose="02000503020000020003" pitchFamily="2" charset="0"/>
              </a:rPr>
              <a:t>пролетариата</a:t>
            </a:r>
            <a:endParaRPr lang="uk-UA" sz="2000" dirty="0">
              <a:latin typeface="Avenir Book" panose="02000503020000020003" pitchFamily="2" charset="0"/>
            </a:endParaRPr>
          </a:p>
          <a:p>
            <a:pPr algn="ctr"/>
            <a:r>
              <a:rPr lang="uk-UA" sz="2000" dirty="0" err="1">
                <a:latin typeface="Avenir Book" panose="02000503020000020003" pitchFamily="2" charset="0"/>
              </a:rPr>
              <a:t>Брошюра</a:t>
            </a:r>
            <a:r>
              <a:rPr lang="uk-UA" sz="2000" dirty="0">
                <a:latin typeface="Avenir Book" panose="02000503020000020003" pitchFamily="2" charset="0"/>
              </a:rPr>
              <a:t> "</a:t>
            </a:r>
            <a:r>
              <a:rPr lang="uk-UA" sz="2000" dirty="0" err="1">
                <a:latin typeface="Avenir Book" panose="02000503020000020003" pitchFamily="2" charset="0"/>
              </a:rPr>
              <a:t>Революция</a:t>
            </a:r>
            <a:r>
              <a:rPr lang="uk-UA" sz="2000" dirty="0">
                <a:latin typeface="Avenir Book" panose="02000503020000020003" pitchFamily="2" charset="0"/>
              </a:rPr>
              <a:t> </a:t>
            </a:r>
            <a:r>
              <a:rPr lang="uk-UA" sz="2000" dirty="0" err="1">
                <a:latin typeface="Avenir Book" panose="02000503020000020003" pitchFamily="2" charset="0"/>
              </a:rPr>
              <a:t>и</a:t>
            </a:r>
            <a:r>
              <a:rPr lang="uk-UA" sz="2000" dirty="0">
                <a:latin typeface="Avenir Book" panose="02000503020000020003" pitchFamily="2" charset="0"/>
              </a:rPr>
              <a:t> </a:t>
            </a:r>
            <a:r>
              <a:rPr lang="uk-UA" sz="2000" dirty="0" err="1">
                <a:latin typeface="Avenir Book" panose="02000503020000020003" pitchFamily="2" charset="0"/>
              </a:rPr>
              <a:t>молодежь</a:t>
            </a:r>
            <a:r>
              <a:rPr lang="uk-UA" sz="2000" dirty="0">
                <a:latin typeface="Avenir Book" panose="02000503020000020003" pitchFamily="2" charset="0"/>
              </a:rPr>
              <a:t>”</a:t>
            </a:r>
            <a:r>
              <a:rPr lang="en-US" sz="2000" dirty="0">
                <a:latin typeface="Avenir Book" panose="02000503020000020003" pitchFamily="2" charset="0"/>
              </a:rPr>
              <a:t> (</a:t>
            </a:r>
            <a:r>
              <a:rPr lang="uk-UA" sz="2000" dirty="0">
                <a:latin typeface="Avenir Book" panose="02000503020000020003" pitchFamily="2" charset="0"/>
              </a:rPr>
              <a:t>1924</a:t>
            </a:r>
            <a:r>
              <a:rPr lang="en-US" sz="2000" dirty="0">
                <a:latin typeface="Avenir Book" panose="02000503020000020003" pitchFamily="2" charset="0"/>
              </a:rPr>
              <a:t>)</a:t>
            </a:r>
            <a:endParaRPr lang="uk-UA" sz="2000" dirty="0">
              <a:latin typeface="Avenir Book" panose="02000503020000020003" pitchFamily="2" charset="0"/>
            </a:endParaRPr>
          </a:p>
          <a:p>
            <a:r>
              <a:rPr lang="uk-UA" sz="2000" dirty="0">
                <a:latin typeface="Avenir Book" panose="02000503020000020003" pitchFamily="2" charset="0"/>
              </a:rPr>
              <a:t> </a:t>
            </a:r>
          </a:p>
          <a:p>
            <a:r>
              <a:rPr lang="en-US" sz="2000" dirty="0">
                <a:latin typeface="Avenir Book" panose="02000503020000020003" pitchFamily="2" charset="0"/>
              </a:rPr>
              <a:t>I. </a:t>
            </a:r>
            <a:r>
              <a:rPr lang="uk-UA" sz="2000" dirty="0">
                <a:latin typeface="Avenir Book" panose="02000503020000020003" pitchFamily="2" charset="0"/>
              </a:rPr>
              <a:t>Не </a:t>
            </a:r>
            <a:r>
              <a:rPr lang="uk-UA" sz="2000" dirty="0" err="1">
                <a:latin typeface="Avenir Book" panose="02000503020000020003" pitchFamily="2" charset="0"/>
              </a:rPr>
              <a:t>должно</a:t>
            </a:r>
            <a:r>
              <a:rPr lang="uk-UA" sz="2000" dirty="0">
                <a:latin typeface="Avenir Book" panose="02000503020000020003" pitchFamily="2" charset="0"/>
              </a:rPr>
              <a:t> </a:t>
            </a:r>
            <a:r>
              <a:rPr lang="uk-UA" sz="2000" dirty="0" err="1">
                <a:latin typeface="Avenir Book" panose="02000503020000020003" pitchFamily="2" charset="0"/>
              </a:rPr>
              <a:t>быть</a:t>
            </a:r>
            <a:r>
              <a:rPr lang="uk-UA" sz="2000" dirty="0">
                <a:latin typeface="Avenir Book" panose="02000503020000020003" pitchFamily="2" charset="0"/>
              </a:rPr>
              <a:t> </a:t>
            </a:r>
            <a:r>
              <a:rPr lang="uk-UA" sz="2000" dirty="0" err="1">
                <a:latin typeface="Avenir Book" panose="02000503020000020003" pitchFamily="2" charset="0"/>
              </a:rPr>
              <a:t>слишком</a:t>
            </a:r>
            <a:r>
              <a:rPr lang="uk-UA" sz="2000" dirty="0">
                <a:latin typeface="Avenir Book" panose="02000503020000020003" pitchFamily="2" charset="0"/>
              </a:rPr>
              <a:t> </a:t>
            </a:r>
            <a:r>
              <a:rPr lang="uk-UA" sz="2000" dirty="0" err="1">
                <a:latin typeface="Avenir Book" panose="02000503020000020003" pitchFamily="2" charset="0"/>
              </a:rPr>
              <a:t>раннего</a:t>
            </a:r>
            <a:r>
              <a:rPr lang="uk-UA" sz="2000" dirty="0">
                <a:latin typeface="Avenir Book" panose="02000503020000020003" pitchFamily="2" charset="0"/>
              </a:rPr>
              <a:t> </a:t>
            </a:r>
            <a:r>
              <a:rPr lang="uk-UA" sz="2000" dirty="0" err="1">
                <a:latin typeface="Avenir Book" panose="02000503020000020003" pitchFamily="2" charset="0"/>
              </a:rPr>
              <a:t>развития</a:t>
            </a:r>
            <a:r>
              <a:rPr lang="uk-UA" sz="2000" dirty="0">
                <a:latin typeface="Avenir Book" panose="02000503020000020003" pitchFamily="2" charset="0"/>
              </a:rPr>
              <a:t> </a:t>
            </a:r>
            <a:r>
              <a:rPr lang="uk-UA" sz="2000" dirty="0" err="1">
                <a:latin typeface="Avenir Book" panose="02000503020000020003" pitchFamily="2" charset="0"/>
              </a:rPr>
              <a:t>половой</a:t>
            </a:r>
            <a:r>
              <a:rPr lang="uk-UA" sz="2000" dirty="0">
                <a:latin typeface="Avenir Book" panose="02000503020000020003" pitchFamily="2" charset="0"/>
              </a:rPr>
              <a:t> </a:t>
            </a:r>
            <a:r>
              <a:rPr lang="uk-UA" sz="2000" dirty="0" err="1">
                <a:latin typeface="Avenir Book" panose="02000503020000020003" pitchFamily="2" charset="0"/>
              </a:rPr>
              <a:t>жизни</a:t>
            </a:r>
            <a:r>
              <a:rPr lang="uk-UA" sz="2000" dirty="0">
                <a:latin typeface="Avenir Book" panose="02000503020000020003" pitchFamily="2" charset="0"/>
              </a:rPr>
              <a:t> в </a:t>
            </a:r>
            <a:r>
              <a:rPr lang="uk-UA" sz="2000" dirty="0" err="1">
                <a:latin typeface="Avenir Book" panose="02000503020000020003" pitchFamily="2" charset="0"/>
              </a:rPr>
              <a:t>среде</a:t>
            </a:r>
            <a:r>
              <a:rPr lang="uk-UA" sz="2000" dirty="0">
                <a:latin typeface="Avenir Book" panose="02000503020000020003" pitchFamily="2" charset="0"/>
              </a:rPr>
              <a:t> </a:t>
            </a:r>
            <a:r>
              <a:rPr lang="uk-UA" sz="2000" dirty="0" err="1">
                <a:latin typeface="Avenir Book" panose="02000503020000020003" pitchFamily="2" charset="0"/>
              </a:rPr>
              <a:t>пролетариата-первая</a:t>
            </a:r>
            <a:r>
              <a:rPr lang="uk-UA" sz="2000" dirty="0">
                <a:latin typeface="Avenir Book" panose="02000503020000020003" pitchFamily="2" charset="0"/>
              </a:rPr>
              <a:t> </a:t>
            </a:r>
            <a:r>
              <a:rPr lang="uk-UA" sz="2000" dirty="0" err="1">
                <a:latin typeface="Avenir Book" panose="02000503020000020003" pitchFamily="2" charset="0"/>
              </a:rPr>
              <a:t>половая</a:t>
            </a:r>
            <a:r>
              <a:rPr lang="uk-UA" sz="2000" dirty="0">
                <a:latin typeface="Avenir Book" panose="02000503020000020003" pitchFamily="2" charset="0"/>
              </a:rPr>
              <a:t> </a:t>
            </a:r>
            <a:r>
              <a:rPr lang="uk-UA" sz="2000" dirty="0" err="1">
                <a:latin typeface="Avenir Book" panose="02000503020000020003" pitchFamily="2" charset="0"/>
              </a:rPr>
              <a:t>заповедь</a:t>
            </a:r>
            <a:r>
              <a:rPr lang="uk-UA" sz="2000" dirty="0">
                <a:latin typeface="Avenir Book" panose="02000503020000020003" pitchFamily="2" charset="0"/>
              </a:rPr>
              <a:t> </a:t>
            </a:r>
            <a:r>
              <a:rPr lang="uk-UA" sz="2000" dirty="0" err="1">
                <a:latin typeface="Avenir Book" panose="02000503020000020003" pitchFamily="2" charset="0"/>
              </a:rPr>
              <a:t>революционного</a:t>
            </a:r>
            <a:r>
              <a:rPr lang="uk-UA" sz="2000" dirty="0">
                <a:latin typeface="Avenir Book" panose="02000503020000020003" pitchFamily="2" charset="0"/>
              </a:rPr>
              <a:t> </a:t>
            </a:r>
            <a:r>
              <a:rPr lang="uk-UA" sz="2000" dirty="0" err="1">
                <a:latin typeface="Avenir Book" panose="02000503020000020003" pitchFamily="2" charset="0"/>
              </a:rPr>
              <a:t>рабочего</a:t>
            </a:r>
            <a:r>
              <a:rPr lang="uk-UA" sz="2000" dirty="0">
                <a:latin typeface="Avenir Book" panose="02000503020000020003" pitchFamily="2" charset="0"/>
              </a:rPr>
              <a:t> </a:t>
            </a:r>
            <a:r>
              <a:rPr lang="uk-UA" sz="2000" dirty="0" err="1">
                <a:latin typeface="Avenir Book" panose="02000503020000020003" pitchFamily="2" charset="0"/>
              </a:rPr>
              <a:t>класса</a:t>
            </a:r>
            <a:r>
              <a:rPr lang="uk-UA" sz="2000" dirty="0">
                <a:latin typeface="Avenir Book" panose="02000503020000020003" pitchFamily="2" charset="0"/>
              </a:rPr>
              <a:t>.  </a:t>
            </a:r>
            <a:br>
              <a:rPr lang="uk-UA" sz="2000" dirty="0">
                <a:latin typeface="Avenir Book" panose="02000503020000020003" pitchFamily="2" charset="0"/>
              </a:rPr>
            </a:br>
            <a:r>
              <a:rPr lang="uk-UA" sz="2000" dirty="0">
                <a:latin typeface="Avenir Book" panose="02000503020000020003" pitchFamily="2" charset="0"/>
              </a:rPr>
              <a:t>[</a:t>
            </a:r>
            <a:r>
              <a:rPr lang="en-GB" sz="2000" dirty="0">
                <a:latin typeface="Avenir Book" panose="02000503020000020003" pitchFamily="2" charset="0"/>
              </a:rPr>
              <a:t>The first sexual commandment of the revolutionary working class is that sexual development should not be too early among the proletariat.]</a:t>
            </a:r>
          </a:p>
          <a:p>
            <a:r>
              <a:rPr lang="en-US" sz="2000" dirty="0">
                <a:latin typeface="Avenir Book" panose="02000503020000020003" pitchFamily="2" charset="0"/>
              </a:rPr>
              <a:t>II. </a:t>
            </a:r>
            <a:r>
              <a:rPr lang="uk-UA" sz="2000" dirty="0" err="1">
                <a:latin typeface="Avenir Book" panose="02000503020000020003" pitchFamily="2" charset="0"/>
              </a:rPr>
              <a:t>Необходимо</a:t>
            </a:r>
            <a:r>
              <a:rPr lang="uk-UA" sz="2000" dirty="0">
                <a:latin typeface="Avenir Book" panose="02000503020000020003" pitchFamily="2" charset="0"/>
              </a:rPr>
              <a:t> </a:t>
            </a:r>
            <a:r>
              <a:rPr lang="uk-UA" sz="2000" dirty="0" err="1">
                <a:latin typeface="Avenir Book" panose="02000503020000020003" pitchFamily="2" charset="0"/>
              </a:rPr>
              <a:t>половое</a:t>
            </a:r>
            <a:r>
              <a:rPr lang="uk-UA" sz="2000" dirty="0">
                <a:latin typeface="Avenir Book" panose="02000503020000020003" pitchFamily="2" charset="0"/>
              </a:rPr>
              <a:t> </a:t>
            </a:r>
            <a:r>
              <a:rPr lang="uk-UA" sz="2000" dirty="0" err="1">
                <a:latin typeface="Avenir Book" panose="02000503020000020003" pitchFamily="2" charset="0"/>
              </a:rPr>
              <a:t>воздержание</a:t>
            </a:r>
            <a:r>
              <a:rPr lang="uk-UA" sz="2000" dirty="0">
                <a:latin typeface="Avenir Book" panose="02000503020000020003" pitchFamily="2" charset="0"/>
              </a:rPr>
              <a:t> до </a:t>
            </a:r>
            <a:r>
              <a:rPr lang="uk-UA" sz="2000" dirty="0" err="1">
                <a:latin typeface="Avenir Book" panose="02000503020000020003" pitchFamily="2" charset="0"/>
              </a:rPr>
              <a:t>брака</a:t>
            </a:r>
            <a:r>
              <a:rPr lang="uk-UA" sz="2000" dirty="0">
                <a:latin typeface="Avenir Book" panose="02000503020000020003" pitchFamily="2" charset="0"/>
              </a:rPr>
              <a:t>, а брак </a:t>
            </a:r>
            <a:r>
              <a:rPr lang="uk-UA" sz="2000" dirty="0" err="1">
                <a:latin typeface="Avenir Book" panose="02000503020000020003" pitchFamily="2" charset="0"/>
              </a:rPr>
              <a:t>лишь</a:t>
            </a:r>
            <a:r>
              <a:rPr lang="uk-UA" sz="2000" dirty="0">
                <a:latin typeface="Avenir Book" panose="02000503020000020003" pitchFamily="2" charset="0"/>
              </a:rPr>
              <a:t> в </a:t>
            </a:r>
            <a:r>
              <a:rPr lang="uk-UA" sz="2000" dirty="0" err="1">
                <a:latin typeface="Avenir Book" panose="02000503020000020003" pitchFamily="2" charset="0"/>
              </a:rPr>
              <a:t>состоянии</a:t>
            </a:r>
            <a:r>
              <a:rPr lang="uk-UA" sz="2000" dirty="0">
                <a:latin typeface="Avenir Book" panose="02000503020000020003" pitchFamily="2" charset="0"/>
              </a:rPr>
              <a:t> </a:t>
            </a:r>
            <a:r>
              <a:rPr lang="uk-UA" sz="2000" dirty="0" err="1">
                <a:latin typeface="Avenir Book" panose="02000503020000020003" pitchFamily="2" charset="0"/>
              </a:rPr>
              <a:t>полной</a:t>
            </a:r>
            <a:r>
              <a:rPr lang="uk-UA" sz="2000" dirty="0">
                <a:latin typeface="Avenir Book" panose="02000503020000020003" pitchFamily="2" charset="0"/>
              </a:rPr>
              <a:t> </a:t>
            </a:r>
            <a:r>
              <a:rPr lang="uk-UA" sz="2000" dirty="0" err="1">
                <a:latin typeface="Avenir Book" panose="02000503020000020003" pitchFamily="2" charset="0"/>
              </a:rPr>
              <a:t>социальной</a:t>
            </a:r>
            <a:r>
              <a:rPr lang="uk-UA" sz="2000" dirty="0">
                <a:latin typeface="Avenir Book" panose="02000503020000020003" pitchFamily="2" charset="0"/>
              </a:rPr>
              <a:t> </a:t>
            </a:r>
            <a:r>
              <a:rPr lang="uk-UA" sz="2000" dirty="0" err="1">
                <a:latin typeface="Avenir Book" panose="02000503020000020003" pitchFamily="2" charset="0"/>
              </a:rPr>
              <a:t>и</a:t>
            </a:r>
            <a:r>
              <a:rPr lang="uk-UA" sz="2000" dirty="0">
                <a:latin typeface="Avenir Book" panose="02000503020000020003" pitchFamily="2" charset="0"/>
              </a:rPr>
              <a:t> </a:t>
            </a:r>
            <a:r>
              <a:rPr lang="uk-UA" sz="2000" dirty="0" err="1">
                <a:latin typeface="Avenir Book" panose="02000503020000020003" pitchFamily="2" charset="0"/>
              </a:rPr>
              <a:t>биологической</a:t>
            </a:r>
            <a:r>
              <a:rPr lang="uk-UA" sz="2000" dirty="0">
                <a:latin typeface="Avenir Book" panose="02000503020000020003" pitchFamily="2" charset="0"/>
              </a:rPr>
              <a:t> </a:t>
            </a:r>
            <a:r>
              <a:rPr lang="uk-UA" sz="2000" dirty="0" err="1">
                <a:latin typeface="Avenir Book" panose="02000503020000020003" pitchFamily="2" charset="0"/>
              </a:rPr>
              <a:t>зрелости</a:t>
            </a:r>
            <a:r>
              <a:rPr lang="uk-UA" sz="2000" dirty="0">
                <a:latin typeface="Avenir Book" panose="02000503020000020003" pitchFamily="2" charset="0"/>
              </a:rPr>
              <a:t> (т.</a:t>
            </a:r>
            <a:r>
              <a:rPr lang="en-GB" sz="2000" dirty="0">
                <a:latin typeface="Avenir Book" panose="02000503020000020003" pitchFamily="2" charset="0"/>
              </a:rPr>
              <a:t>e. 20-25 </a:t>
            </a:r>
            <a:r>
              <a:rPr lang="uk-UA" sz="2000" dirty="0">
                <a:latin typeface="Avenir Book" panose="02000503020000020003" pitchFamily="2" charset="0"/>
              </a:rPr>
              <a:t>лет) – </a:t>
            </a:r>
            <a:r>
              <a:rPr lang="uk-UA" sz="2000" dirty="0" err="1">
                <a:latin typeface="Avenir Book" panose="02000503020000020003" pitchFamily="2" charset="0"/>
              </a:rPr>
              <a:t>вторая</a:t>
            </a:r>
            <a:r>
              <a:rPr lang="uk-UA" sz="2000" dirty="0">
                <a:latin typeface="Avenir Book" panose="02000503020000020003" pitchFamily="2" charset="0"/>
              </a:rPr>
              <a:t> </a:t>
            </a:r>
            <a:r>
              <a:rPr lang="uk-UA" sz="2000" dirty="0" err="1">
                <a:latin typeface="Avenir Book" panose="02000503020000020003" pitchFamily="2" charset="0"/>
              </a:rPr>
              <a:t>половая</a:t>
            </a:r>
            <a:r>
              <a:rPr lang="uk-UA" sz="2000" dirty="0">
                <a:latin typeface="Avenir Book" panose="02000503020000020003" pitchFamily="2" charset="0"/>
              </a:rPr>
              <a:t> </a:t>
            </a:r>
            <a:r>
              <a:rPr lang="uk-UA" sz="2000" dirty="0" err="1">
                <a:latin typeface="Avenir Book" panose="02000503020000020003" pitchFamily="2" charset="0"/>
              </a:rPr>
              <a:t>заповедь</a:t>
            </a:r>
            <a:r>
              <a:rPr lang="uk-UA" sz="2000" dirty="0">
                <a:latin typeface="Avenir Book" panose="02000503020000020003" pitchFamily="2" charset="0"/>
              </a:rPr>
              <a:t> </a:t>
            </a:r>
            <a:r>
              <a:rPr lang="uk-UA" sz="2000" dirty="0" err="1">
                <a:latin typeface="Avenir Book" panose="02000503020000020003" pitchFamily="2" charset="0"/>
              </a:rPr>
              <a:t>пролетариата</a:t>
            </a:r>
            <a:r>
              <a:rPr lang="uk-UA" sz="2000" dirty="0">
                <a:latin typeface="Avenir Book" panose="02000503020000020003" pitchFamily="2" charset="0"/>
              </a:rPr>
              <a:t>. </a:t>
            </a:r>
            <a:br>
              <a:rPr lang="uk-UA" sz="2000" dirty="0">
                <a:latin typeface="Avenir Book" panose="02000503020000020003" pitchFamily="2" charset="0"/>
              </a:rPr>
            </a:br>
            <a:r>
              <a:rPr lang="uk-UA" sz="2000" dirty="0">
                <a:latin typeface="Avenir Book" panose="02000503020000020003" pitchFamily="2" charset="0"/>
              </a:rPr>
              <a:t>[</a:t>
            </a:r>
            <a:r>
              <a:rPr lang="en-GB" sz="2000" dirty="0">
                <a:latin typeface="Avenir Book" panose="02000503020000020003" pitchFamily="2" charset="0"/>
              </a:rPr>
              <a:t>The second sexual commandment of the proletariat is that sexual abstinence is necessary until marriage, and marriage only in a state of full social and biological maturity (i.e., 20-25 years).]</a:t>
            </a:r>
          </a:p>
          <a:p>
            <a:r>
              <a:rPr lang="en-US" sz="2000" dirty="0">
                <a:latin typeface="Avenir Book" panose="02000503020000020003" pitchFamily="2" charset="0"/>
              </a:rPr>
              <a:t>III. </a:t>
            </a:r>
            <a:r>
              <a:rPr lang="uk-UA" sz="2000" dirty="0" err="1">
                <a:latin typeface="Avenir Book" panose="02000503020000020003" pitchFamily="2" charset="0"/>
              </a:rPr>
              <a:t>Половая</a:t>
            </a:r>
            <a:r>
              <a:rPr lang="uk-UA" sz="2000" dirty="0">
                <a:latin typeface="Avenir Book" panose="02000503020000020003" pitchFamily="2" charset="0"/>
              </a:rPr>
              <a:t> </a:t>
            </a:r>
            <a:r>
              <a:rPr lang="uk-UA" sz="2000" dirty="0" err="1">
                <a:latin typeface="Avenir Book" panose="02000503020000020003" pitchFamily="2" charset="0"/>
              </a:rPr>
              <a:t>связь</a:t>
            </a:r>
            <a:r>
              <a:rPr lang="uk-UA" sz="2000" dirty="0">
                <a:latin typeface="Avenir Book" panose="02000503020000020003" pitchFamily="2" charset="0"/>
              </a:rPr>
              <a:t> – </a:t>
            </a:r>
            <a:r>
              <a:rPr lang="uk-UA" sz="2000" dirty="0" err="1">
                <a:latin typeface="Avenir Book" panose="02000503020000020003" pitchFamily="2" charset="0"/>
              </a:rPr>
              <a:t>лишь</a:t>
            </a:r>
            <a:r>
              <a:rPr lang="uk-UA" sz="2000" dirty="0">
                <a:latin typeface="Avenir Book" panose="02000503020000020003" pitchFamily="2" charset="0"/>
              </a:rPr>
              <a:t> </a:t>
            </a:r>
            <a:r>
              <a:rPr lang="uk-UA" sz="2000" dirty="0" err="1">
                <a:latin typeface="Avenir Book" panose="02000503020000020003" pitchFamily="2" charset="0"/>
              </a:rPr>
              <a:t>как</a:t>
            </a:r>
            <a:r>
              <a:rPr lang="uk-UA" sz="2000" dirty="0">
                <a:latin typeface="Avenir Book" panose="02000503020000020003" pitchFamily="2" charset="0"/>
              </a:rPr>
              <a:t> </a:t>
            </a:r>
            <a:r>
              <a:rPr lang="uk-UA" sz="2000" dirty="0" err="1">
                <a:latin typeface="Avenir Book" panose="02000503020000020003" pitchFamily="2" charset="0"/>
              </a:rPr>
              <a:t>конечное</a:t>
            </a:r>
            <a:r>
              <a:rPr lang="uk-UA" sz="2000" dirty="0">
                <a:latin typeface="Avenir Book" panose="02000503020000020003" pitchFamily="2" charset="0"/>
              </a:rPr>
              <a:t> </a:t>
            </a:r>
            <a:r>
              <a:rPr lang="uk-UA" sz="2000" dirty="0" err="1">
                <a:latin typeface="Avenir Book" panose="02000503020000020003" pitchFamily="2" charset="0"/>
              </a:rPr>
              <a:t>завершение</a:t>
            </a:r>
            <a:r>
              <a:rPr lang="uk-UA" sz="2000" dirty="0">
                <a:latin typeface="Avenir Book" panose="02000503020000020003" pitchFamily="2" charset="0"/>
              </a:rPr>
              <a:t> </a:t>
            </a:r>
            <a:r>
              <a:rPr lang="uk-UA" sz="2000" dirty="0" err="1">
                <a:latin typeface="Avenir Book" panose="02000503020000020003" pitchFamily="2" charset="0"/>
              </a:rPr>
              <a:t>глубокой</a:t>
            </a:r>
            <a:r>
              <a:rPr lang="uk-UA" sz="2000" dirty="0">
                <a:latin typeface="Avenir Book" panose="02000503020000020003" pitchFamily="2" charset="0"/>
              </a:rPr>
              <a:t> </a:t>
            </a:r>
            <a:r>
              <a:rPr lang="uk-UA" sz="2000" dirty="0" err="1">
                <a:latin typeface="Avenir Book" panose="02000503020000020003" pitchFamily="2" charset="0"/>
              </a:rPr>
              <a:t>всесторонней</a:t>
            </a:r>
            <a:r>
              <a:rPr lang="uk-UA" sz="2000" dirty="0">
                <a:latin typeface="Avenir Book" panose="02000503020000020003" pitchFamily="2" charset="0"/>
              </a:rPr>
              <a:t> </a:t>
            </a:r>
            <a:r>
              <a:rPr lang="uk-UA" sz="2000" dirty="0" err="1">
                <a:latin typeface="Avenir Book" panose="02000503020000020003" pitchFamily="2" charset="0"/>
              </a:rPr>
              <a:t>симпатии</a:t>
            </a:r>
            <a:r>
              <a:rPr lang="uk-UA" sz="2000" dirty="0">
                <a:latin typeface="Avenir Book" panose="02000503020000020003" pitchFamily="2" charset="0"/>
              </a:rPr>
              <a:t> </a:t>
            </a:r>
            <a:r>
              <a:rPr lang="uk-UA" sz="2000" dirty="0" err="1">
                <a:latin typeface="Avenir Book" panose="02000503020000020003" pitchFamily="2" charset="0"/>
              </a:rPr>
              <a:t>и</a:t>
            </a:r>
            <a:r>
              <a:rPr lang="uk-UA" sz="2000" dirty="0">
                <a:latin typeface="Avenir Book" panose="02000503020000020003" pitchFamily="2" charset="0"/>
              </a:rPr>
              <a:t> </a:t>
            </a:r>
            <a:r>
              <a:rPr lang="uk-UA" sz="2000" dirty="0" err="1">
                <a:latin typeface="Avenir Book" panose="02000503020000020003" pitchFamily="2" charset="0"/>
              </a:rPr>
              <a:t>привязанности</a:t>
            </a:r>
            <a:r>
              <a:rPr lang="uk-UA" sz="2000" dirty="0">
                <a:latin typeface="Avenir Book" panose="02000503020000020003" pitchFamily="2" charset="0"/>
              </a:rPr>
              <a:t> </a:t>
            </a:r>
            <a:r>
              <a:rPr lang="uk-UA" sz="2000" dirty="0" err="1">
                <a:latin typeface="Avenir Book" panose="02000503020000020003" pitchFamily="2" charset="0"/>
              </a:rPr>
              <a:t>к</a:t>
            </a:r>
            <a:r>
              <a:rPr lang="uk-UA" sz="2000" dirty="0">
                <a:latin typeface="Avenir Book" panose="02000503020000020003" pitchFamily="2" charset="0"/>
              </a:rPr>
              <a:t> </a:t>
            </a:r>
            <a:r>
              <a:rPr lang="uk-UA" sz="2000" dirty="0" err="1">
                <a:latin typeface="Avenir Book" panose="02000503020000020003" pitchFamily="2" charset="0"/>
              </a:rPr>
              <a:t>объекту</a:t>
            </a:r>
            <a:r>
              <a:rPr lang="uk-UA" sz="2000" dirty="0">
                <a:latin typeface="Avenir Book" panose="02000503020000020003" pitchFamily="2" charset="0"/>
              </a:rPr>
              <a:t> </a:t>
            </a:r>
            <a:r>
              <a:rPr lang="uk-UA" sz="2000" dirty="0" err="1">
                <a:latin typeface="Avenir Book" panose="02000503020000020003" pitchFamily="2" charset="0"/>
              </a:rPr>
              <a:t>половой</a:t>
            </a:r>
            <a:r>
              <a:rPr lang="uk-UA" sz="2000" dirty="0">
                <a:latin typeface="Avenir Book" panose="02000503020000020003" pitchFamily="2" charset="0"/>
              </a:rPr>
              <a:t> </a:t>
            </a:r>
            <a:r>
              <a:rPr lang="uk-UA" sz="2000" dirty="0" err="1">
                <a:latin typeface="Avenir Book" panose="02000503020000020003" pitchFamily="2" charset="0"/>
              </a:rPr>
              <a:t>любви</a:t>
            </a:r>
            <a:r>
              <a:rPr lang="uk-UA" sz="2000" dirty="0">
                <a:latin typeface="Avenir Book" panose="02000503020000020003" pitchFamily="2" charset="0"/>
              </a:rPr>
              <a:t>. </a:t>
            </a:r>
            <a:endParaRPr lang="en-US" sz="2000" dirty="0">
              <a:latin typeface="Avenir Book" panose="02000503020000020003" pitchFamily="2" charset="0"/>
            </a:endParaRPr>
          </a:p>
          <a:p>
            <a:r>
              <a:rPr lang="uk-UA" sz="2000" dirty="0">
                <a:latin typeface="Avenir Book" panose="02000503020000020003" pitchFamily="2" charset="0"/>
              </a:rPr>
              <a:t>[</a:t>
            </a:r>
            <a:r>
              <a:rPr lang="en-GB" sz="2000" dirty="0">
                <a:latin typeface="Avenir Book" panose="02000503020000020003" pitchFamily="2" charset="0"/>
              </a:rPr>
              <a:t>Sexual relations are only the final culmination of a deep mutual affection and devotion to the object of sexual love.]</a:t>
            </a:r>
          </a:p>
        </p:txBody>
      </p:sp>
    </p:spTree>
    <p:extLst>
      <p:ext uri="{BB962C8B-B14F-4D97-AF65-F5344CB8AC3E}">
        <p14:creationId xmlns:p14="http://schemas.microsoft.com/office/powerpoint/2010/main" val="2555460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1" y="274638"/>
            <a:ext cx="12191999" cy="944562"/>
          </a:xfrm>
          <a:prstGeom prst="rect">
            <a:avLst/>
          </a:prstGeom>
          <a:noFill/>
          <a:ln w="9525">
            <a:noFill/>
            <a:miter lim="800000"/>
            <a:headEnd/>
            <a:tailEnd/>
          </a:ln>
        </p:spPr>
        <p:txBody>
          <a:bodyPr anchor="ctr"/>
          <a:lstStyle/>
          <a:p>
            <a:pPr algn="ctr"/>
            <a:r>
              <a:rPr lang="en-US" sz="3200" dirty="0">
                <a:solidFill>
                  <a:srgbClr val="31859C"/>
                </a:solidFill>
                <a:latin typeface="Avenir Book" charset="0"/>
                <a:ea typeface="Avenir Book" charset="0"/>
                <a:cs typeface="Avenir Book" charset="0"/>
              </a:rPr>
              <a:t>A. B. </a:t>
            </a:r>
            <a:r>
              <a:rPr lang="en-US" sz="3200" dirty="0" err="1">
                <a:solidFill>
                  <a:srgbClr val="31859C"/>
                </a:solidFill>
                <a:latin typeface="Avenir Book" charset="0"/>
                <a:ea typeface="Avenir Book" charset="0"/>
                <a:cs typeface="Avenir Book" charset="0"/>
              </a:rPr>
              <a:t>Zalkind</a:t>
            </a:r>
            <a:r>
              <a:rPr lang="en-US" sz="3200" dirty="0">
                <a:solidFill>
                  <a:srgbClr val="31859C"/>
                </a:solidFill>
                <a:latin typeface="Avenir Book" charset="0"/>
                <a:ea typeface="Avenir Book" charset="0"/>
                <a:cs typeface="Avenir Book" charset="0"/>
              </a:rPr>
              <a:t>, “Twelve sexual commandments </a:t>
            </a:r>
          </a:p>
          <a:p>
            <a:pPr algn="ctr"/>
            <a:r>
              <a:rPr lang="en-US" sz="3200" dirty="0">
                <a:solidFill>
                  <a:srgbClr val="31859C"/>
                </a:solidFill>
                <a:latin typeface="Avenir Book" charset="0"/>
                <a:ea typeface="Avenir Book" charset="0"/>
                <a:cs typeface="Avenir Book" charset="0"/>
              </a:rPr>
              <a:t>of the revolutionary proletariat”</a:t>
            </a:r>
            <a:endParaRPr lang="en-US" sz="32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357352" y="1776636"/>
            <a:ext cx="11529848" cy="4401205"/>
          </a:xfrm>
          <a:prstGeom prst="rect">
            <a:avLst/>
          </a:prstGeom>
          <a:noFill/>
        </p:spPr>
        <p:txBody>
          <a:bodyPr wrap="square">
            <a:spAutoFit/>
          </a:bodyPr>
          <a:lstStyle/>
          <a:p>
            <a:pPr lvl="0"/>
            <a:r>
              <a:rPr lang="en-US" sz="2000" dirty="0">
                <a:latin typeface="Avenir Book" panose="02000503020000020003" pitchFamily="2" charset="0"/>
              </a:rPr>
              <a:t>IV. </a:t>
            </a:r>
            <a:r>
              <a:rPr lang="uk-UA" sz="2000" dirty="0" err="1">
                <a:latin typeface="Avenir Book" panose="02000503020000020003" pitchFamily="2" charset="0"/>
              </a:rPr>
              <a:t>Половой</a:t>
            </a:r>
            <a:r>
              <a:rPr lang="uk-UA" sz="2000" dirty="0">
                <a:latin typeface="Avenir Book" panose="02000503020000020003" pitchFamily="2" charset="0"/>
              </a:rPr>
              <a:t> акт </a:t>
            </a:r>
            <a:r>
              <a:rPr lang="uk-UA" sz="2000" dirty="0" err="1">
                <a:latin typeface="Avenir Book" panose="02000503020000020003" pitchFamily="2" charset="0"/>
              </a:rPr>
              <a:t>должен</a:t>
            </a:r>
            <a:r>
              <a:rPr lang="uk-UA" sz="2000" dirty="0">
                <a:latin typeface="Avenir Book" panose="02000503020000020003" pitchFamily="2" charset="0"/>
              </a:rPr>
              <a:t> </a:t>
            </a:r>
            <a:r>
              <a:rPr lang="uk-UA" sz="2000" dirty="0" err="1">
                <a:latin typeface="Avenir Book" panose="02000503020000020003" pitchFamily="2" charset="0"/>
              </a:rPr>
              <a:t>быть</a:t>
            </a:r>
            <a:r>
              <a:rPr lang="uk-UA" sz="2000" dirty="0">
                <a:latin typeface="Avenir Book" panose="02000503020000020003" pitchFamily="2" charset="0"/>
              </a:rPr>
              <a:t> </a:t>
            </a:r>
            <a:r>
              <a:rPr lang="uk-UA" sz="2000" dirty="0" err="1">
                <a:latin typeface="Avenir Book" panose="02000503020000020003" pitchFamily="2" charset="0"/>
              </a:rPr>
              <a:t>лишь</a:t>
            </a:r>
            <a:r>
              <a:rPr lang="uk-UA" sz="2000" dirty="0">
                <a:latin typeface="Avenir Book" panose="02000503020000020003" pitchFamily="2" charset="0"/>
              </a:rPr>
              <a:t> </a:t>
            </a:r>
            <a:r>
              <a:rPr lang="uk-UA" sz="2000" dirty="0" err="1">
                <a:latin typeface="Avenir Book" panose="02000503020000020003" pitchFamily="2" charset="0"/>
              </a:rPr>
              <a:t>конечным</a:t>
            </a:r>
            <a:r>
              <a:rPr lang="uk-UA" sz="2000" dirty="0">
                <a:latin typeface="Avenir Book" panose="02000503020000020003" pitchFamily="2" charset="0"/>
              </a:rPr>
              <a:t> </a:t>
            </a:r>
            <a:r>
              <a:rPr lang="uk-UA" sz="2000" dirty="0" err="1">
                <a:latin typeface="Avenir Book" panose="02000503020000020003" pitchFamily="2" charset="0"/>
              </a:rPr>
              <a:t>звеном</a:t>
            </a:r>
            <a:r>
              <a:rPr lang="uk-UA" sz="2000" dirty="0">
                <a:latin typeface="Avenir Book" panose="02000503020000020003" pitchFamily="2" charset="0"/>
              </a:rPr>
              <a:t> в цепи </a:t>
            </a:r>
            <a:r>
              <a:rPr lang="uk-UA" sz="2000" dirty="0" err="1">
                <a:latin typeface="Avenir Book" panose="02000503020000020003" pitchFamily="2" charset="0"/>
              </a:rPr>
              <a:t>глубоких</a:t>
            </a:r>
            <a:r>
              <a:rPr lang="uk-UA" sz="2000" dirty="0">
                <a:latin typeface="Avenir Book" panose="02000503020000020003" pitchFamily="2" charset="0"/>
              </a:rPr>
              <a:t> </a:t>
            </a:r>
            <a:r>
              <a:rPr lang="uk-UA" sz="2000" dirty="0" err="1">
                <a:latin typeface="Avenir Book" panose="02000503020000020003" pitchFamily="2" charset="0"/>
              </a:rPr>
              <a:t>и</a:t>
            </a:r>
            <a:r>
              <a:rPr lang="uk-UA" sz="2000" dirty="0">
                <a:latin typeface="Avenir Book" panose="02000503020000020003" pitchFamily="2" charset="0"/>
              </a:rPr>
              <a:t> </a:t>
            </a:r>
            <a:r>
              <a:rPr lang="uk-UA" sz="2000" dirty="0" err="1">
                <a:latin typeface="Avenir Book" panose="02000503020000020003" pitchFamily="2" charset="0"/>
              </a:rPr>
              <a:t>сложных</a:t>
            </a:r>
            <a:r>
              <a:rPr lang="uk-UA" sz="2000" dirty="0">
                <a:latin typeface="Avenir Book" panose="02000503020000020003" pitchFamily="2" charset="0"/>
              </a:rPr>
              <a:t> переживаний, </a:t>
            </a:r>
            <a:r>
              <a:rPr lang="uk-UA" sz="2000" dirty="0" err="1">
                <a:latin typeface="Avenir Book" panose="02000503020000020003" pitchFamily="2" charset="0"/>
              </a:rPr>
              <a:t>связывающих</a:t>
            </a:r>
            <a:r>
              <a:rPr lang="uk-UA" sz="2000" dirty="0">
                <a:latin typeface="Avenir Book" panose="02000503020000020003" pitchFamily="2" charset="0"/>
              </a:rPr>
              <a:t> в </a:t>
            </a:r>
            <a:r>
              <a:rPr lang="uk-UA" sz="2000" dirty="0" err="1">
                <a:latin typeface="Avenir Book" panose="02000503020000020003" pitchFamily="2" charset="0"/>
              </a:rPr>
              <a:t>данный</a:t>
            </a:r>
            <a:r>
              <a:rPr lang="uk-UA" sz="2000" dirty="0">
                <a:latin typeface="Avenir Book" panose="02000503020000020003" pitchFamily="2" charset="0"/>
              </a:rPr>
              <a:t> момент </a:t>
            </a:r>
            <a:r>
              <a:rPr lang="uk-UA" sz="2000" dirty="0" err="1">
                <a:latin typeface="Avenir Book" panose="02000503020000020003" pitchFamily="2" charset="0"/>
              </a:rPr>
              <a:t>любящих</a:t>
            </a:r>
            <a:r>
              <a:rPr lang="uk-UA" sz="2000" dirty="0">
                <a:latin typeface="Avenir Book" panose="02000503020000020003" pitchFamily="2" charset="0"/>
              </a:rPr>
              <a:t>. </a:t>
            </a:r>
            <a:endParaRPr lang="en-US" sz="2000" dirty="0">
              <a:latin typeface="Avenir Book" panose="02000503020000020003" pitchFamily="2" charset="0"/>
            </a:endParaRPr>
          </a:p>
          <a:p>
            <a:pPr lvl="0"/>
            <a:r>
              <a:rPr lang="uk-UA" sz="2000" dirty="0">
                <a:latin typeface="Avenir Book" panose="02000503020000020003" pitchFamily="2" charset="0"/>
              </a:rPr>
              <a:t>[</a:t>
            </a:r>
            <a:r>
              <a:rPr lang="en-GB" sz="2000" dirty="0">
                <a:latin typeface="Avenir Book" panose="02000503020000020003" pitchFamily="2" charset="0"/>
              </a:rPr>
              <a:t>The sexual act should only be the final link in a chain of deep and complex experiences connecting the lovers at a given moment.]</a:t>
            </a:r>
          </a:p>
          <a:p>
            <a:pPr lvl="0"/>
            <a:endParaRPr lang="en-US" sz="2000" dirty="0">
              <a:latin typeface="Avenir Book" panose="02000503020000020003" pitchFamily="2" charset="0"/>
            </a:endParaRPr>
          </a:p>
          <a:p>
            <a:pPr lvl="0"/>
            <a:r>
              <a:rPr lang="en-US" sz="2000" dirty="0">
                <a:latin typeface="Avenir Book" panose="02000503020000020003" pitchFamily="2" charset="0"/>
              </a:rPr>
              <a:t>V. </a:t>
            </a:r>
            <a:r>
              <a:rPr lang="uk-UA" sz="2000" dirty="0" err="1">
                <a:latin typeface="Avenir Book" panose="02000503020000020003" pitchFamily="2" charset="0"/>
              </a:rPr>
              <a:t>Половой</a:t>
            </a:r>
            <a:r>
              <a:rPr lang="uk-UA" sz="2000" dirty="0">
                <a:latin typeface="Avenir Book" panose="02000503020000020003" pitchFamily="2" charset="0"/>
              </a:rPr>
              <a:t> акт не </a:t>
            </a:r>
            <a:r>
              <a:rPr lang="uk-UA" sz="2000" dirty="0" err="1">
                <a:latin typeface="Avenir Book" panose="02000503020000020003" pitchFamily="2" charset="0"/>
              </a:rPr>
              <a:t>должен</a:t>
            </a:r>
            <a:r>
              <a:rPr lang="uk-UA" sz="2000" dirty="0">
                <a:latin typeface="Avenir Book" panose="02000503020000020003" pitchFamily="2" charset="0"/>
              </a:rPr>
              <a:t> часто повторяться. </a:t>
            </a:r>
            <a:br>
              <a:rPr lang="uk-UA" sz="2000" dirty="0">
                <a:latin typeface="Avenir Book" panose="02000503020000020003" pitchFamily="2" charset="0"/>
              </a:rPr>
            </a:br>
            <a:r>
              <a:rPr lang="uk-UA" sz="2000" dirty="0">
                <a:latin typeface="Avenir Book" panose="02000503020000020003" pitchFamily="2" charset="0"/>
              </a:rPr>
              <a:t>[</a:t>
            </a:r>
            <a:r>
              <a:rPr lang="en-GB" sz="2000" dirty="0">
                <a:latin typeface="Avenir Book" panose="02000503020000020003" pitchFamily="2" charset="0"/>
              </a:rPr>
              <a:t>The sexual act should not be repeated frequently.]</a:t>
            </a:r>
          </a:p>
          <a:p>
            <a:pPr lvl="0"/>
            <a:endParaRPr lang="en-US" sz="2000" dirty="0">
              <a:latin typeface="Avenir Book" panose="02000503020000020003" pitchFamily="2" charset="0"/>
            </a:endParaRPr>
          </a:p>
          <a:p>
            <a:pPr lvl="0"/>
            <a:r>
              <a:rPr lang="en-US" sz="2000" dirty="0">
                <a:latin typeface="Avenir Book" panose="02000503020000020003" pitchFamily="2" charset="0"/>
              </a:rPr>
              <a:t>VI. </a:t>
            </a:r>
            <a:r>
              <a:rPr lang="uk-UA" sz="2000" dirty="0">
                <a:latin typeface="Avenir Book" panose="02000503020000020003" pitchFamily="2" charset="0"/>
              </a:rPr>
              <a:t>Не </a:t>
            </a:r>
            <a:r>
              <a:rPr lang="uk-UA" sz="2000" dirty="0" err="1">
                <a:latin typeface="Avenir Book" panose="02000503020000020003" pitchFamily="2" charset="0"/>
              </a:rPr>
              <a:t>надо</a:t>
            </a:r>
            <a:r>
              <a:rPr lang="uk-UA" sz="2000" dirty="0">
                <a:latin typeface="Avenir Book" panose="02000503020000020003" pitchFamily="2" charset="0"/>
              </a:rPr>
              <a:t> часто </a:t>
            </a:r>
            <a:r>
              <a:rPr lang="uk-UA" sz="2000" dirty="0" err="1">
                <a:latin typeface="Avenir Book" panose="02000503020000020003" pitchFamily="2" charset="0"/>
              </a:rPr>
              <a:t>менять</a:t>
            </a:r>
            <a:r>
              <a:rPr lang="uk-UA" sz="2000" dirty="0">
                <a:latin typeface="Avenir Book" panose="02000503020000020003" pitchFamily="2" charset="0"/>
              </a:rPr>
              <a:t> </a:t>
            </a:r>
            <a:r>
              <a:rPr lang="uk-UA" sz="2000" dirty="0" err="1">
                <a:latin typeface="Avenir Book" panose="02000503020000020003" pitchFamily="2" charset="0"/>
              </a:rPr>
              <a:t>половой</a:t>
            </a:r>
            <a:r>
              <a:rPr lang="uk-UA" sz="2000" dirty="0">
                <a:latin typeface="Avenir Book" panose="02000503020000020003" pitchFamily="2" charset="0"/>
              </a:rPr>
              <a:t> </a:t>
            </a:r>
            <a:r>
              <a:rPr lang="uk-UA" sz="2000" dirty="0" err="1">
                <a:latin typeface="Avenir Book" panose="02000503020000020003" pitchFamily="2" charset="0"/>
              </a:rPr>
              <a:t>объект</a:t>
            </a:r>
            <a:r>
              <a:rPr lang="uk-UA" sz="2000" dirty="0">
                <a:latin typeface="Avenir Book" panose="02000503020000020003" pitchFamily="2" charset="0"/>
              </a:rPr>
              <a:t>. </a:t>
            </a:r>
            <a:r>
              <a:rPr lang="uk-UA" sz="2000" dirty="0" err="1">
                <a:latin typeface="Avenir Book" panose="02000503020000020003" pitchFamily="2" charset="0"/>
              </a:rPr>
              <a:t>Поменьше</a:t>
            </a:r>
            <a:r>
              <a:rPr lang="uk-UA" sz="2000" dirty="0">
                <a:latin typeface="Avenir Book" panose="02000503020000020003" pitchFamily="2" charset="0"/>
              </a:rPr>
              <a:t> полового </a:t>
            </a:r>
            <a:r>
              <a:rPr lang="uk-UA" sz="2000" dirty="0" err="1">
                <a:latin typeface="Avenir Book" panose="02000503020000020003" pitchFamily="2" charset="0"/>
              </a:rPr>
              <a:t>разнообразия</a:t>
            </a:r>
            <a:r>
              <a:rPr lang="uk-UA" sz="2000" dirty="0">
                <a:latin typeface="Avenir Book" panose="02000503020000020003" pitchFamily="2" charset="0"/>
              </a:rPr>
              <a:t>. </a:t>
            </a:r>
            <a:br>
              <a:rPr lang="uk-UA" sz="2000" dirty="0">
                <a:latin typeface="Avenir Book" panose="02000503020000020003" pitchFamily="2" charset="0"/>
              </a:rPr>
            </a:br>
            <a:r>
              <a:rPr lang="uk-UA" sz="2000" dirty="0">
                <a:latin typeface="Avenir Book" panose="02000503020000020003" pitchFamily="2" charset="0"/>
              </a:rPr>
              <a:t>[</a:t>
            </a:r>
            <a:r>
              <a:rPr lang="en-GB" sz="2000" dirty="0">
                <a:latin typeface="Avenir Book" panose="02000503020000020003" pitchFamily="2" charset="0"/>
              </a:rPr>
              <a:t>The sexual object must not be changed frequently. Less of sexual diversity.]</a:t>
            </a:r>
          </a:p>
          <a:p>
            <a:pPr lvl="0"/>
            <a:endParaRPr lang="en-US" sz="2000" dirty="0">
              <a:latin typeface="Avenir Book" panose="02000503020000020003" pitchFamily="2" charset="0"/>
            </a:endParaRPr>
          </a:p>
          <a:p>
            <a:pPr lvl="0"/>
            <a:r>
              <a:rPr lang="en-US" sz="2000" dirty="0">
                <a:latin typeface="Avenir Book" panose="02000503020000020003" pitchFamily="2" charset="0"/>
              </a:rPr>
              <a:t>VII. </a:t>
            </a:r>
            <a:r>
              <a:rPr lang="uk-UA" sz="2000" dirty="0" err="1">
                <a:latin typeface="Avenir Book" panose="02000503020000020003" pitchFamily="2" charset="0"/>
              </a:rPr>
              <a:t>Любовь</a:t>
            </a:r>
            <a:r>
              <a:rPr lang="uk-UA" sz="2000" dirty="0">
                <a:latin typeface="Avenir Book" panose="02000503020000020003" pitchFamily="2" charset="0"/>
              </a:rPr>
              <a:t> </a:t>
            </a:r>
            <a:r>
              <a:rPr lang="uk-UA" sz="2000" dirty="0" err="1">
                <a:latin typeface="Avenir Book" panose="02000503020000020003" pitchFamily="2" charset="0"/>
              </a:rPr>
              <a:t>должна</a:t>
            </a:r>
            <a:r>
              <a:rPr lang="uk-UA" sz="2000" dirty="0">
                <a:latin typeface="Avenir Book" panose="02000503020000020003" pitchFamily="2" charset="0"/>
              </a:rPr>
              <a:t> </a:t>
            </a:r>
            <a:r>
              <a:rPr lang="uk-UA" sz="2000" dirty="0" err="1">
                <a:latin typeface="Avenir Book" panose="02000503020000020003" pitchFamily="2" charset="0"/>
              </a:rPr>
              <a:t>быть</a:t>
            </a:r>
            <a:r>
              <a:rPr lang="uk-UA" sz="2000" dirty="0">
                <a:latin typeface="Avenir Book" panose="02000503020000020003" pitchFamily="2" charset="0"/>
              </a:rPr>
              <a:t> </a:t>
            </a:r>
            <a:r>
              <a:rPr lang="uk-UA" sz="2000" dirty="0" err="1">
                <a:latin typeface="Avenir Book" panose="02000503020000020003" pitchFamily="2" charset="0"/>
              </a:rPr>
              <a:t>моногамной</a:t>
            </a:r>
            <a:r>
              <a:rPr lang="uk-UA" sz="2000" dirty="0">
                <a:latin typeface="Avenir Book" panose="02000503020000020003" pitchFamily="2" charset="0"/>
              </a:rPr>
              <a:t>, </a:t>
            </a:r>
            <a:r>
              <a:rPr lang="uk-UA" sz="2000" dirty="0" err="1">
                <a:latin typeface="Avenir Book" panose="02000503020000020003" pitchFamily="2" charset="0"/>
              </a:rPr>
              <a:t>моноандрической</a:t>
            </a:r>
            <a:r>
              <a:rPr lang="uk-UA" sz="2000" dirty="0">
                <a:latin typeface="Avenir Book" panose="02000503020000020003" pitchFamily="2" charset="0"/>
              </a:rPr>
              <a:t> (одна </a:t>
            </a:r>
            <a:r>
              <a:rPr lang="uk-UA" sz="2000" dirty="0" err="1">
                <a:latin typeface="Avenir Book" panose="02000503020000020003" pitchFamily="2" charset="0"/>
              </a:rPr>
              <a:t>жена</a:t>
            </a:r>
            <a:r>
              <a:rPr lang="uk-UA" sz="2000" dirty="0">
                <a:latin typeface="Avenir Book" panose="02000503020000020003" pitchFamily="2" charset="0"/>
              </a:rPr>
              <a:t>, один муж). </a:t>
            </a:r>
            <a:br>
              <a:rPr lang="uk-UA" sz="2000" dirty="0">
                <a:latin typeface="Avenir Book" panose="02000503020000020003" pitchFamily="2" charset="0"/>
              </a:rPr>
            </a:br>
            <a:r>
              <a:rPr lang="uk-UA" sz="2000" dirty="0">
                <a:latin typeface="Avenir Book" panose="02000503020000020003" pitchFamily="2" charset="0"/>
              </a:rPr>
              <a:t>[</a:t>
            </a:r>
            <a:r>
              <a:rPr lang="en-GB" sz="2000" dirty="0">
                <a:latin typeface="Avenir Book" panose="02000503020000020003" pitchFamily="2" charset="0"/>
              </a:rPr>
              <a:t>Love should be monogamous, </a:t>
            </a:r>
            <a:r>
              <a:rPr lang="en-GB" sz="2000" dirty="0" err="1">
                <a:latin typeface="Avenir Book" panose="02000503020000020003" pitchFamily="2" charset="0"/>
              </a:rPr>
              <a:t>monoandric</a:t>
            </a:r>
            <a:r>
              <a:rPr lang="en-GB" sz="2000" dirty="0">
                <a:latin typeface="Avenir Book" panose="02000503020000020003" pitchFamily="2" charset="0"/>
              </a:rPr>
              <a:t> (one wife, one husband).]</a:t>
            </a:r>
          </a:p>
          <a:p>
            <a:pPr lvl="0"/>
            <a:endParaRPr lang="en-GB" sz="2000" dirty="0">
              <a:latin typeface="Avenir Book" panose="02000503020000020003" pitchFamily="2" charset="0"/>
            </a:endParaRPr>
          </a:p>
        </p:txBody>
      </p:sp>
    </p:spTree>
    <p:extLst>
      <p:ext uri="{BB962C8B-B14F-4D97-AF65-F5344CB8AC3E}">
        <p14:creationId xmlns:p14="http://schemas.microsoft.com/office/powerpoint/2010/main" val="368201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Nadezhda </a:t>
            </a:r>
            <a:r>
              <a:rPr lang="en-US" sz="3600" dirty="0" err="1">
                <a:solidFill>
                  <a:srgbClr val="31859C"/>
                </a:solidFill>
                <a:latin typeface="Avenir Book" charset="0"/>
                <a:ea typeface="Avenir Book" charset="0"/>
                <a:cs typeface="Avenir Book" charset="0"/>
              </a:rPr>
              <a:t>Krupskaia</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4340772" y="1472569"/>
            <a:ext cx="4698125" cy="5201424"/>
          </a:xfrm>
          <a:prstGeom prst="rect">
            <a:avLst/>
          </a:prstGeom>
          <a:noFill/>
        </p:spPr>
        <p:txBody>
          <a:bodyPr wrap="square">
            <a:spAutoFit/>
          </a:bodyPr>
          <a:lstStyle/>
          <a:p>
            <a:r>
              <a:rPr lang="en-GB" sz="2400" i="1" dirty="0">
                <a:latin typeface="Avenir Book" panose="02000503020000020003" pitchFamily="2" charset="0"/>
              </a:rPr>
              <a:t>National Education and Democracy</a:t>
            </a:r>
          </a:p>
          <a:p>
            <a:pPr algn="r"/>
            <a:r>
              <a:rPr lang="en-GB" sz="2400" i="1" dirty="0">
                <a:latin typeface="Avenir Book" panose="02000503020000020003" pitchFamily="2" charset="0"/>
              </a:rPr>
              <a:t>On Youth</a:t>
            </a:r>
          </a:p>
          <a:p>
            <a:endParaRPr lang="en-GB" sz="1200" dirty="0">
              <a:latin typeface="Avenir Book" panose="02000503020000020003" pitchFamily="2" charset="0"/>
            </a:endParaRPr>
          </a:p>
          <a:p>
            <a:pPr algn="ctr"/>
            <a:r>
              <a:rPr lang="en-GB" sz="2400" dirty="0">
                <a:latin typeface="Avenir Book" panose="02000503020000020003" pitchFamily="2" charset="0"/>
              </a:rPr>
              <a:t>Major advocate of polytechnical </a:t>
            </a:r>
            <a:r>
              <a:rPr lang="en-GB" sz="2400" dirty="0" err="1">
                <a:latin typeface="Avenir Book" panose="02000503020000020003" pitchFamily="2" charset="0"/>
              </a:rPr>
              <a:t>labor</a:t>
            </a:r>
            <a:r>
              <a:rPr lang="en-GB" sz="2400" dirty="0">
                <a:latin typeface="Avenir Book" panose="02000503020000020003" pitchFamily="2" charset="0"/>
              </a:rPr>
              <a:t> in schooling</a:t>
            </a:r>
          </a:p>
          <a:p>
            <a:endParaRPr lang="en-GB" sz="2000" dirty="0">
              <a:latin typeface="Avenir Book" panose="02000503020000020003" pitchFamily="2" charset="0"/>
            </a:endParaRPr>
          </a:p>
          <a:p>
            <a:r>
              <a:rPr lang="en-GB" sz="2000" dirty="0">
                <a:latin typeface="Avenir Book" panose="02000503020000020003" pitchFamily="2" charset="0"/>
              </a:rPr>
              <a:t>“It is as if comrade </a:t>
            </a:r>
            <a:r>
              <a:rPr lang="en-GB" sz="2000" dirty="0" err="1">
                <a:latin typeface="Avenir Book" panose="02000503020000020003" pitchFamily="2" charset="0"/>
              </a:rPr>
              <a:t>Krupskaia</a:t>
            </a:r>
            <a:r>
              <a:rPr lang="en-GB" sz="2000" dirty="0">
                <a:latin typeface="Avenir Book" panose="02000503020000020003" pitchFamily="2" charset="0"/>
              </a:rPr>
              <a:t> doesn’t live on our sinful planet. We need polytechnical schooling, proposed comrade </a:t>
            </a:r>
            <a:r>
              <a:rPr lang="en-GB" sz="2000" dirty="0" err="1">
                <a:latin typeface="Avenir Book" panose="02000503020000020003" pitchFamily="2" charset="0"/>
              </a:rPr>
              <a:t>Krupskaia</a:t>
            </a:r>
            <a:r>
              <a:rPr lang="en-GB" sz="2000" dirty="0">
                <a:latin typeface="Avenir Book" panose="02000503020000020003" pitchFamily="2" charset="0"/>
              </a:rPr>
              <a:t>, and we need it right now. “Right now” is already going on for five years, and there is no polytechnical education, there is just middle school training by sickly intellectuals.” 	(</a:t>
            </a:r>
            <a:r>
              <a:rPr lang="en-GB" sz="2000" dirty="0" err="1">
                <a:latin typeface="Avenir Book" panose="02000503020000020003" pitchFamily="2" charset="0"/>
              </a:rPr>
              <a:t>Shapkin</a:t>
            </a:r>
            <a:r>
              <a:rPr lang="en-GB" sz="2000" dirty="0">
                <a:latin typeface="Avenir Book" panose="02000503020000020003" pitchFamily="2" charset="0"/>
              </a:rPr>
              <a:t>, RKSM 1922)</a:t>
            </a:r>
          </a:p>
        </p:txBody>
      </p:sp>
      <p:pic>
        <p:nvPicPr>
          <p:cNvPr id="2" name="Picture 1">
            <a:extLst>
              <a:ext uri="{FF2B5EF4-FFF2-40B4-BE49-F238E27FC236}">
                <a16:creationId xmlns:a16="http://schemas.microsoft.com/office/drawing/2014/main" id="{AFD80072-4EEC-12AB-0115-5299F4E08C42}"/>
              </a:ext>
            </a:extLst>
          </p:cNvPr>
          <p:cNvPicPr>
            <a:picLocks noChangeAspect="1"/>
          </p:cNvPicPr>
          <p:nvPr/>
        </p:nvPicPr>
        <p:blipFill>
          <a:blip r:embed="rId4"/>
          <a:stretch>
            <a:fillRect/>
          </a:stretch>
        </p:blipFill>
        <p:spPr>
          <a:xfrm>
            <a:off x="0" y="1420813"/>
            <a:ext cx="4168183" cy="5437184"/>
          </a:xfrm>
          <a:prstGeom prst="rect">
            <a:avLst/>
          </a:prstGeom>
        </p:spPr>
      </p:pic>
      <p:pic>
        <p:nvPicPr>
          <p:cNvPr id="3" name="Picture 2">
            <a:extLst>
              <a:ext uri="{FF2B5EF4-FFF2-40B4-BE49-F238E27FC236}">
                <a16:creationId xmlns:a16="http://schemas.microsoft.com/office/drawing/2014/main" id="{BF04A215-2B80-11AF-1D88-0E413BC83624}"/>
              </a:ext>
            </a:extLst>
          </p:cNvPr>
          <p:cNvPicPr>
            <a:picLocks noChangeAspect="1"/>
          </p:cNvPicPr>
          <p:nvPr/>
        </p:nvPicPr>
        <p:blipFill>
          <a:blip r:embed="rId5"/>
          <a:stretch>
            <a:fillRect/>
          </a:stretch>
        </p:blipFill>
        <p:spPr>
          <a:xfrm>
            <a:off x="9178401" y="1420810"/>
            <a:ext cx="3013599" cy="5437187"/>
          </a:xfrm>
          <a:prstGeom prst="rect">
            <a:avLst/>
          </a:prstGeom>
        </p:spPr>
      </p:pic>
      <p:pic>
        <p:nvPicPr>
          <p:cNvPr id="5" name="Picture 4">
            <a:extLst>
              <a:ext uri="{FF2B5EF4-FFF2-40B4-BE49-F238E27FC236}">
                <a16:creationId xmlns:a16="http://schemas.microsoft.com/office/drawing/2014/main" id="{9E930757-50B7-2D20-E8A2-FFC4E5E823CE}"/>
              </a:ext>
            </a:extLst>
          </p:cNvPr>
          <p:cNvPicPr>
            <a:picLocks noChangeAspect="1"/>
          </p:cNvPicPr>
          <p:nvPr/>
        </p:nvPicPr>
        <p:blipFill>
          <a:blip r:embed="rId6"/>
          <a:stretch>
            <a:fillRect/>
          </a:stretch>
        </p:blipFill>
        <p:spPr>
          <a:xfrm>
            <a:off x="9460020" y="3292201"/>
            <a:ext cx="2479732" cy="3291161"/>
          </a:xfrm>
          <a:prstGeom prst="rect">
            <a:avLst/>
          </a:prstGeom>
          <a:ln w="12700">
            <a:solidFill>
              <a:schemeClr val="tx1"/>
            </a:solidFill>
          </a:ln>
        </p:spPr>
      </p:pic>
    </p:spTree>
    <p:extLst>
      <p:ext uri="{BB962C8B-B14F-4D97-AF65-F5344CB8AC3E}">
        <p14:creationId xmlns:p14="http://schemas.microsoft.com/office/powerpoint/2010/main" val="3809745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1" y="274638"/>
            <a:ext cx="12191999" cy="944562"/>
          </a:xfrm>
          <a:prstGeom prst="rect">
            <a:avLst/>
          </a:prstGeom>
          <a:noFill/>
          <a:ln w="9525">
            <a:noFill/>
            <a:miter lim="800000"/>
            <a:headEnd/>
            <a:tailEnd/>
          </a:ln>
        </p:spPr>
        <p:txBody>
          <a:bodyPr anchor="ctr"/>
          <a:lstStyle/>
          <a:p>
            <a:pPr algn="ctr"/>
            <a:r>
              <a:rPr lang="en-US" sz="3200" dirty="0">
                <a:solidFill>
                  <a:srgbClr val="31859C"/>
                </a:solidFill>
                <a:latin typeface="Avenir Book" charset="0"/>
                <a:ea typeface="Avenir Book" charset="0"/>
                <a:cs typeface="Avenir Book" charset="0"/>
              </a:rPr>
              <a:t>A. B. </a:t>
            </a:r>
            <a:r>
              <a:rPr lang="en-US" sz="3200" dirty="0" err="1">
                <a:solidFill>
                  <a:srgbClr val="31859C"/>
                </a:solidFill>
                <a:latin typeface="Avenir Book" charset="0"/>
                <a:ea typeface="Avenir Book" charset="0"/>
                <a:cs typeface="Avenir Book" charset="0"/>
              </a:rPr>
              <a:t>Zalkind</a:t>
            </a:r>
            <a:r>
              <a:rPr lang="en-US" sz="3200" dirty="0">
                <a:solidFill>
                  <a:srgbClr val="31859C"/>
                </a:solidFill>
                <a:latin typeface="Avenir Book" charset="0"/>
                <a:ea typeface="Avenir Book" charset="0"/>
                <a:cs typeface="Avenir Book" charset="0"/>
              </a:rPr>
              <a:t>, “Twelve sexual commandments </a:t>
            </a:r>
          </a:p>
          <a:p>
            <a:pPr algn="ctr"/>
            <a:r>
              <a:rPr lang="en-US" sz="3200" dirty="0">
                <a:solidFill>
                  <a:srgbClr val="31859C"/>
                </a:solidFill>
                <a:latin typeface="Avenir Book" charset="0"/>
                <a:ea typeface="Avenir Book" charset="0"/>
                <a:cs typeface="Avenir Book" charset="0"/>
              </a:rPr>
              <a:t>of the revolutionary proletariat”</a:t>
            </a:r>
            <a:endParaRPr lang="en-US" sz="32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357352" y="1776636"/>
            <a:ext cx="11529848" cy="4862870"/>
          </a:xfrm>
          <a:prstGeom prst="rect">
            <a:avLst/>
          </a:prstGeom>
          <a:noFill/>
        </p:spPr>
        <p:txBody>
          <a:bodyPr wrap="square">
            <a:spAutoFit/>
          </a:bodyPr>
          <a:lstStyle/>
          <a:p>
            <a:pPr>
              <a:spcAft>
                <a:spcPts val="600"/>
              </a:spcAft>
            </a:pPr>
            <a:r>
              <a:rPr lang="en-US" sz="2000" dirty="0">
                <a:latin typeface="Avenir Book" panose="02000503020000020003" pitchFamily="2" charset="0"/>
              </a:rPr>
              <a:t>VIII.</a:t>
            </a:r>
            <a:r>
              <a:rPr lang="en-GB" sz="2000" dirty="0">
                <a:latin typeface="Avenir Book" panose="02000503020000020003" pitchFamily="2" charset="0"/>
              </a:rPr>
              <a:t> </a:t>
            </a:r>
            <a:r>
              <a:rPr lang="uk-UA" sz="2000" dirty="0">
                <a:latin typeface="Avenir Book" panose="02000503020000020003" pitchFamily="2" charset="0"/>
              </a:rPr>
              <a:t>При </a:t>
            </a:r>
            <a:r>
              <a:rPr lang="uk-UA" sz="2000" dirty="0" err="1">
                <a:latin typeface="Avenir Book" panose="02000503020000020003" pitchFamily="2" charset="0"/>
              </a:rPr>
              <a:t>всяком</a:t>
            </a:r>
            <a:r>
              <a:rPr lang="uk-UA" sz="2000" dirty="0">
                <a:latin typeface="Avenir Book" panose="02000503020000020003" pitchFamily="2" charset="0"/>
              </a:rPr>
              <a:t> </a:t>
            </a:r>
            <a:r>
              <a:rPr lang="uk-UA" sz="2000" dirty="0" err="1">
                <a:latin typeface="Avenir Book" panose="02000503020000020003" pitchFamily="2" charset="0"/>
              </a:rPr>
              <a:t>половом</a:t>
            </a:r>
            <a:r>
              <a:rPr lang="uk-UA" sz="2000" dirty="0">
                <a:latin typeface="Avenir Book" panose="02000503020000020003" pitchFamily="2" charset="0"/>
              </a:rPr>
              <a:t> акте </a:t>
            </a:r>
            <a:r>
              <a:rPr lang="uk-UA" sz="2000" dirty="0" err="1">
                <a:latin typeface="Avenir Book" panose="02000503020000020003" pitchFamily="2" charset="0"/>
              </a:rPr>
              <a:t>всегда</a:t>
            </a:r>
            <a:r>
              <a:rPr lang="uk-UA" sz="2000" dirty="0">
                <a:latin typeface="Avenir Book" panose="02000503020000020003" pitchFamily="2" charset="0"/>
              </a:rPr>
              <a:t> </a:t>
            </a:r>
            <a:r>
              <a:rPr lang="uk-UA" sz="2000" dirty="0" err="1">
                <a:latin typeface="Avenir Book" panose="02000503020000020003" pitchFamily="2" charset="0"/>
              </a:rPr>
              <a:t>надо</a:t>
            </a:r>
            <a:r>
              <a:rPr lang="uk-UA" sz="2000" dirty="0">
                <a:latin typeface="Avenir Book" panose="02000503020000020003" pitchFamily="2" charset="0"/>
              </a:rPr>
              <a:t> </a:t>
            </a:r>
            <a:r>
              <a:rPr lang="uk-UA" sz="2000" dirty="0" err="1">
                <a:latin typeface="Avenir Book" panose="02000503020000020003" pitchFamily="2" charset="0"/>
              </a:rPr>
              <a:t>помнить</a:t>
            </a:r>
            <a:r>
              <a:rPr lang="uk-UA" sz="2000" dirty="0">
                <a:latin typeface="Avenir Book" panose="02000503020000020003" pitchFamily="2" charset="0"/>
              </a:rPr>
              <a:t> о </a:t>
            </a:r>
            <a:r>
              <a:rPr lang="uk-UA" sz="2000" dirty="0" err="1">
                <a:latin typeface="Avenir Book" panose="02000503020000020003" pitchFamily="2" charset="0"/>
              </a:rPr>
              <a:t>возможности</a:t>
            </a:r>
            <a:r>
              <a:rPr lang="uk-UA" sz="2000" dirty="0">
                <a:latin typeface="Avenir Book" panose="02000503020000020003" pitchFamily="2" charset="0"/>
              </a:rPr>
              <a:t> </a:t>
            </a:r>
            <a:r>
              <a:rPr lang="uk-UA" sz="2000" dirty="0" err="1">
                <a:latin typeface="Avenir Book" panose="02000503020000020003" pitchFamily="2" charset="0"/>
              </a:rPr>
              <a:t>зарождения</a:t>
            </a:r>
            <a:r>
              <a:rPr lang="uk-UA" sz="2000" dirty="0">
                <a:latin typeface="Avenir Book" panose="02000503020000020003" pitchFamily="2" charset="0"/>
              </a:rPr>
              <a:t> </a:t>
            </a:r>
            <a:r>
              <a:rPr lang="uk-UA" sz="2000" dirty="0" err="1">
                <a:latin typeface="Avenir Book" panose="02000503020000020003" pitchFamily="2" charset="0"/>
              </a:rPr>
              <a:t>ребенка</a:t>
            </a:r>
            <a:r>
              <a:rPr lang="uk-UA" sz="2000" dirty="0">
                <a:latin typeface="Avenir Book" panose="02000503020000020003" pitchFamily="2" charset="0"/>
              </a:rPr>
              <a:t> </a:t>
            </a:r>
            <a:r>
              <a:rPr lang="uk-UA" sz="2000" dirty="0" err="1">
                <a:latin typeface="Avenir Book" panose="02000503020000020003" pitchFamily="2" charset="0"/>
              </a:rPr>
              <a:t>и</a:t>
            </a:r>
            <a:r>
              <a:rPr lang="uk-UA" sz="2000" dirty="0">
                <a:latin typeface="Avenir Book" panose="02000503020000020003" pitchFamily="2" charset="0"/>
              </a:rPr>
              <a:t> </a:t>
            </a:r>
            <a:r>
              <a:rPr lang="uk-UA" sz="2000" dirty="0" err="1">
                <a:latin typeface="Avenir Book" panose="02000503020000020003" pitchFamily="2" charset="0"/>
              </a:rPr>
              <a:t>вообще</a:t>
            </a:r>
            <a:r>
              <a:rPr lang="uk-UA" sz="2000" dirty="0">
                <a:latin typeface="Avenir Book" panose="02000503020000020003" pitchFamily="2" charset="0"/>
              </a:rPr>
              <a:t> </a:t>
            </a:r>
            <a:r>
              <a:rPr lang="uk-UA" sz="2000" dirty="0" err="1">
                <a:latin typeface="Avenir Book" panose="02000503020000020003" pitchFamily="2" charset="0"/>
              </a:rPr>
              <a:t>помнить</a:t>
            </a:r>
            <a:r>
              <a:rPr lang="uk-UA" sz="2000" dirty="0">
                <a:latin typeface="Avenir Book" panose="02000503020000020003" pitchFamily="2" charset="0"/>
              </a:rPr>
              <a:t> о </a:t>
            </a:r>
            <a:r>
              <a:rPr lang="uk-UA" sz="2000" dirty="0" err="1">
                <a:latin typeface="Avenir Book" panose="02000503020000020003" pitchFamily="2" charset="0"/>
              </a:rPr>
              <a:t>потомстве</a:t>
            </a:r>
            <a:r>
              <a:rPr lang="uk-UA" sz="2000" dirty="0">
                <a:latin typeface="Avenir Book" panose="02000503020000020003" pitchFamily="2" charset="0"/>
              </a:rPr>
              <a:t>. [</a:t>
            </a:r>
            <a:r>
              <a:rPr lang="en-GB" sz="2000" dirty="0">
                <a:latin typeface="Avenir Book" panose="02000503020000020003" pitchFamily="2" charset="0"/>
              </a:rPr>
              <a:t>During each sexual act one always has to remember the possibility of conceiving a child and generally remember about posterity.]  </a:t>
            </a:r>
          </a:p>
          <a:p>
            <a:pPr>
              <a:spcAft>
                <a:spcPts val="600"/>
              </a:spcAft>
            </a:pPr>
            <a:r>
              <a:rPr lang="en-US" sz="2000" dirty="0">
                <a:latin typeface="Avenir Book" panose="02000503020000020003" pitchFamily="2" charset="0"/>
              </a:rPr>
              <a:t>IX. </a:t>
            </a:r>
            <a:r>
              <a:rPr lang="uk-UA" sz="2000" dirty="0" err="1">
                <a:latin typeface="Avenir Book" panose="02000503020000020003" pitchFamily="2" charset="0"/>
              </a:rPr>
              <a:t>Половой</a:t>
            </a:r>
            <a:r>
              <a:rPr lang="uk-UA" sz="2000" dirty="0">
                <a:latin typeface="Avenir Book" panose="02000503020000020003" pitchFamily="2" charset="0"/>
              </a:rPr>
              <a:t> </a:t>
            </a:r>
            <a:r>
              <a:rPr lang="uk-UA" sz="2000" dirty="0" err="1">
                <a:latin typeface="Avenir Book" panose="02000503020000020003" pitchFamily="2" charset="0"/>
              </a:rPr>
              <a:t>подбор</a:t>
            </a:r>
            <a:r>
              <a:rPr lang="uk-UA" sz="2000" dirty="0">
                <a:latin typeface="Avenir Book" panose="02000503020000020003" pitchFamily="2" charset="0"/>
              </a:rPr>
              <a:t> </a:t>
            </a:r>
            <a:r>
              <a:rPr lang="uk-UA" sz="2000" dirty="0" err="1">
                <a:latin typeface="Avenir Book" panose="02000503020000020003" pitchFamily="2" charset="0"/>
              </a:rPr>
              <a:t>должен</a:t>
            </a:r>
            <a:r>
              <a:rPr lang="uk-UA" sz="2000" dirty="0">
                <a:latin typeface="Avenir Book" panose="02000503020000020003" pitchFamily="2" charset="0"/>
              </a:rPr>
              <a:t> </a:t>
            </a:r>
            <a:r>
              <a:rPr lang="uk-UA" sz="2000" dirty="0" err="1">
                <a:latin typeface="Avenir Book" panose="02000503020000020003" pitchFamily="2" charset="0"/>
              </a:rPr>
              <a:t>строиться</a:t>
            </a:r>
            <a:r>
              <a:rPr lang="uk-UA" sz="2000" dirty="0">
                <a:latin typeface="Avenir Book" panose="02000503020000020003" pitchFamily="2" charset="0"/>
              </a:rPr>
              <a:t> по </a:t>
            </a:r>
            <a:r>
              <a:rPr lang="uk-UA" sz="2000" dirty="0" err="1">
                <a:latin typeface="Avenir Book" panose="02000503020000020003" pitchFamily="2" charset="0"/>
              </a:rPr>
              <a:t>линии</a:t>
            </a:r>
            <a:r>
              <a:rPr lang="uk-UA" sz="2000" dirty="0">
                <a:latin typeface="Avenir Book" panose="02000503020000020003" pitchFamily="2" charset="0"/>
              </a:rPr>
              <a:t> </a:t>
            </a:r>
            <a:r>
              <a:rPr lang="uk-UA" sz="2000" dirty="0" err="1">
                <a:latin typeface="Avenir Book" panose="02000503020000020003" pitchFamily="2" charset="0"/>
              </a:rPr>
              <a:t>классовой</a:t>
            </a:r>
            <a:r>
              <a:rPr lang="uk-UA" sz="2000" dirty="0">
                <a:latin typeface="Avenir Book" panose="02000503020000020003" pitchFamily="2" charset="0"/>
              </a:rPr>
              <a:t>, </a:t>
            </a:r>
            <a:r>
              <a:rPr lang="uk-UA" sz="2000" dirty="0" err="1">
                <a:latin typeface="Avenir Book" panose="02000503020000020003" pitchFamily="2" charset="0"/>
              </a:rPr>
              <a:t>революционно-пролетарской</a:t>
            </a:r>
            <a:r>
              <a:rPr lang="uk-UA" sz="2000" dirty="0">
                <a:latin typeface="Avenir Book" panose="02000503020000020003" pitchFamily="2" charset="0"/>
              </a:rPr>
              <a:t> </a:t>
            </a:r>
            <a:r>
              <a:rPr lang="uk-UA" sz="2000" dirty="0" err="1">
                <a:latin typeface="Avenir Book" panose="02000503020000020003" pitchFamily="2" charset="0"/>
              </a:rPr>
              <a:t>целесообразности</a:t>
            </a:r>
            <a:r>
              <a:rPr lang="uk-UA" sz="2000" dirty="0">
                <a:latin typeface="Avenir Book" panose="02000503020000020003" pitchFamily="2" charset="0"/>
              </a:rPr>
              <a:t>. В </a:t>
            </a:r>
            <a:r>
              <a:rPr lang="uk-UA" sz="2000" dirty="0" err="1">
                <a:latin typeface="Avenir Book" panose="02000503020000020003" pitchFamily="2" charset="0"/>
              </a:rPr>
              <a:t>любовные</a:t>
            </a:r>
            <a:r>
              <a:rPr lang="uk-UA" sz="2000" dirty="0">
                <a:latin typeface="Avenir Book" panose="02000503020000020003" pitchFamily="2" charset="0"/>
              </a:rPr>
              <a:t> </a:t>
            </a:r>
            <a:r>
              <a:rPr lang="uk-UA" sz="2000" dirty="0" err="1">
                <a:latin typeface="Avenir Book" panose="02000503020000020003" pitchFamily="2" charset="0"/>
              </a:rPr>
              <a:t>отношения</a:t>
            </a:r>
            <a:r>
              <a:rPr lang="uk-UA" sz="2000" dirty="0">
                <a:latin typeface="Avenir Book" panose="02000503020000020003" pitchFamily="2" charset="0"/>
              </a:rPr>
              <a:t> не </a:t>
            </a:r>
            <a:r>
              <a:rPr lang="uk-UA" sz="2000" dirty="0" err="1">
                <a:latin typeface="Avenir Book" panose="02000503020000020003" pitchFamily="2" charset="0"/>
              </a:rPr>
              <a:t>должны</a:t>
            </a:r>
            <a:r>
              <a:rPr lang="uk-UA" sz="2000" dirty="0">
                <a:latin typeface="Avenir Book" panose="02000503020000020003" pitchFamily="2" charset="0"/>
              </a:rPr>
              <a:t> вноситься </a:t>
            </a:r>
            <a:r>
              <a:rPr lang="uk-UA" sz="2000" dirty="0" err="1">
                <a:latin typeface="Avenir Book" panose="02000503020000020003" pitchFamily="2" charset="0"/>
              </a:rPr>
              <a:t>элементы</a:t>
            </a:r>
            <a:r>
              <a:rPr lang="uk-UA" sz="2000" dirty="0">
                <a:latin typeface="Avenir Book" panose="02000503020000020003" pitchFamily="2" charset="0"/>
              </a:rPr>
              <a:t> </a:t>
            </a:r>
            <a:r>
              <a:rPr lang="uk-UA" sz="2000" dirty="0" err="1">
                <a:latin typeface="Avenir Book" panose="02000503020000020003" pitchFamily="2" charset="0"/>
              </a:rPr>
              <a:t>флирта</a:t>
            </a:r>
            <a:r>
              <a:rPr lang="uk-UA" sz="2000" dirty="0">
                <a:latin typeface="Avenir Book" panose="02000503020000020003" pitchFamily="2" charset="0"/>
              </a:rPr>
              <a:t>, </a:t>
            </a:r>
            <a:r>
              <a:rPr lang="uk-UA" sz="2000" dirty="0" err="1">
                <a:latin typeface="Avenir Book" panose="02000503020000020003" pitchFamily="2" charset="0"/>
              </a:rPr>
              <a:t>ухаживания</a:t>
            </a:r>
            <a:r>
              <a:rPr lang="uk-UA" sz="2000" dirty="0">
                <a:latin typeface="Avenir Book" panose="02000503020000020003" pitchFamily="2" charset="0"/>
              </a:rPr>
              <a:t>, кокетства </a:t>
            </a:r>
            <a:r>
              <a:rPr lang="uk-UA" sz="2000" dirty="0" err="1">
                <a:latin typeface="Avenir Book" panose="02000503020000020003" pitchFamily="2" charset="0"/>
              </a:rPr>
              <a:t>и</a:t>
            </a:r>
            <a:r>
              <a:rPr lang="uk-UA" sz="2000" dirty="0">
                <a:latin typeface="Avenir Book" panose="02000503020000020003" pitchFamily="2" charset="0"/>
              </a:rPr>
              <a:t> </a:t>
            </a:r>
            <a:r>
              <a:rPr lang="uk-UA" sz="2000" dirty="0" err="1">
                <a:latin typeface="Avenir Book" panose="02000503020000020003" pitchFamily="2" charset="0"/>
              </a:rPr>
              <a:t>прочие</a:t>
            </a:r>
            <a:r>
              <a:rPr lang="uk-UA" sz="2000" dirty="0">
                <a:latin typeface="Avenir Book" panose="02000503020000020003" pitchFamily="2" charset="0"/>
              </a:rPr>
              <a:t> </a:t>
            </a:r>
            <a:r>
              <a:rPr lang="uk-UA" sz="2000" dirty="0" err="1">
                <a:latin typeface="Avenir Book" panose="02000503020000020003" pitchFamily="2" charset="0"/>
              </a:rPr>
              <a:t>методы</a:t>
            </a:r>
            <a:r>
              <a:rPr lang="uk-UA" sz="2000" dirty="0">
                <a:latin typeface="Avenir Book" panose="02000503020000020003" pitchFamily="2" charset="0"/>
              </a:rPr>
              <a:t> </a:t>
            </a:r>
            <a:r>
              <a:rPr lang="uk-UA" sz="2000" dirty="0" err="1">
                <a:latin typeface="Avenir Book" panose="02000503020000020003" pitchFamily="2" charset="0"/>
              </a:rPr>
              <a:t>специально</a:t>
            </a:r>
            <a:r>
              <a:rPr lang="uk-UA" sz="2000" dirty="0">
                <a:latin typeface="Avenir Book" panose="02000503020000020003" pitchFamily="2" charset="0"/>
              </a:rPr>
              <a:t> полового </a:t>
            </a:r>
            <a:r>
              <a:rPr lang="uk-UA" sz="2000" dirty="0" err="1">
                <a:latin typeface="Avenir Book" panose="02000503020000020003" pitchFamily="2" charset="0"/>
              </a:rPr>
              <a:t>завоевания</a:t>
            </a:r>
            <a:r>
              <a:rPr lang="uk-UA" sz="2000" dirty="0">
                <a:latin typeface="Avenir Book" panose="02000503020000020003" pitchFamily="2" charset="0"/>
              </a:rPr>
              <a:t>. </a:t>
            </a:r>
            <a:br>
              <a:rPr lang="uk-UA" sz="2000" dirty="0">
                <a:latin typeface="Avenir Book" panose="02000503020000020003" pitchFamily="2" charset="0"/>
              </a:rPr>
            </a:br>
            <a:r>
              <a:rPr lang="uk-UA" sz="2000" dirty="0">
                <a:latin typeface="Avenir Book" panose="02000503020000020003" pitchFamily="2" charset="0"/>
              </a:rPr>
              <a:t>[</a:t>
            </a:r>
            <a:r>
              <a:rPr lang="en-GB" sz="2000" dirty="0">
                <a:latin typeface="Avenir Book" panose="02000503020000020003" pitchFamily="2" charset="0"/>
              </a:rPr>
              <a:t>Sexual selection should be built along the lines of class and revolutionary-proletarian expediency. The elements of flirting, courting, coquetry, and such methods of specifically sexual conquest should not enter into sexual relations.]</a:t>
            </a:r>
          </a:p>
          <a:p>
            <a:pPr>
              <a:spcAft>
                <a:spcPts val="600"/>
              </a:spcAft>
            </a:pPr>
            <a:r>
              <a:rPr lang="en-US" sz="2000" dirty="0">
                <a:latin typeface="Avenir Book" panose="02000503020000020003" pitchFamily="2" charset="0"/>
              </a:rPr>
              <a:t>X. </a:t>
            </a:r>
            <a:r>
              <a:rPr lang="uk-UA" sz="2000" dirty="0">
                <a:latin typeface="Avenir Book" panose="02000503020000020003" pitchFamily="2" charset="0"/>
              </a:rPr>
              <a:t>Не </a:t>
            </a:r>
            <a:r>
              <a:rPr lang="uk-UA" sz="2000" dirty="0" err="1">
                <a:latin typeface="Avenir Book" panose="02000503020000020003" pitchFamily="2" charset="0"/>
              </a:rPr>
              <a:t>должно</a:t>
            </a:r>
            <a:r>
              <a:rPr lang="uk-UA" sz="2000" dirty="0">
                <a:latin typeface="Avenir Book" panose="02000503020000020003" pitchFamily="2" charset="0"/>
              </a:rPr>
              <a:t> </a:t>
            </a:r>
            <a:r>
              <a:rPr lang="uk-UA" sz="2000" dirty="0" err="1">
                <a:latin typeface="Avenir Book" panose="02000503020000020003" pitchFamily="2" charset="0"/>
              </a:rPr>
              <a:t>быть</a:t>
            </a:r>
            <a:r>
              <a:rPr lang="uk-UA" sz="2000" dirty="0">
                <a:latin typeface="Avenir Book" panose="02000503020000020003" pitchFamily="2" charset="0"/>
              </a:rPr>
              <a:t> </a:t>
            </a:r>
            <a:r>
              <a:rPr lang="uk-UA" sz="2000" dirty="0" err="1">
                <a:latin typeface="Avenir Book" panose="02000503020000020003" pitchFamily="2" charset="0"/>
              </a:rPr>
              <a:t>ревности</a:t>
            </a:r>
            <a:r>
              <a:rPr lang="uk-UA" sz="2000" dirty="0">
                <a:latin typeface="Avenir Book" panose="02000503020000020003" pitchFamily="2" charset="0"/>
              </a:rPr>
              <a:t>. </a:t>
            </a:r>
            <a:r>
              <a:rPr lang="uk-UA" sz="2000" dirty="0" err="1">
                <a:latin typeface="Avenir Book" panose="02000503020000020003" pitchFamily="2" charset="0"/>
              </a:rPr>
              <a:t>Половая</a:t>
            </a:r>
            <a:r>
              <a:rPr lang="uk-UA" sz="2000" dirty="0">
                <a:latin typeface="Avenir Book" panose="02000503020000020003" pitchFamily="2" charset="0"/>
              </a:rPr>
              <a:t> </a:t>
            </a:r>
            <a:r>
              <a:rPr lang="uk-UA" sz="2000" dirty="0" err="1">
                <a:latin typeface="Avenir Book" panose="02000503020000020003" pitchFamily="2" charset="0"/>
              </a:rPr>
              <a:t>любовная</a:t>
            </a:r>
            <a:r>
              <a:rPr lang="uk-UA" sz="2000" dirty="0">
                <a:latin typeface="Avenir Book" panose="02000503020000020003" pitchFamily="2" charset="0"/>
              </a:rPr>
              <a:t> </a:t>
            </a:r>
            <a:r>
              <a:rPr lang="uk-UA" sz="2000" dirty="0" err="1">
                <a:latin typeface="Avenir Book" panose="02000503020000020003" pitchFamily="2" charset="0"/>
              </a:rPr>
              <a:t>жизнь</a:t>
            </a:r>
            <a:r>
              <a:rPr lang="uk-UA" sz="2000" dirty="0">
                <a:latin typeface="Avenir Book" panose="02000503020000020003" pitchFamily="2" charset="0"/>
              </a:rPr>
              <a:t>, </a:t>
            </a:r>
            <a:r>
              <a:rPr lang="uk-UA" sz="2000" dirty="0" err="1">
                <a:latin typeface="Avenir Book" panose="02000503020000020003" pitchFamily="2" charset="0"/>
              </a:rPr>
              <a:t>построенная</a:t>
            </a:r>
            <a:r>
              <a:rPr lang="uk-UA" sz="2000" dirty="0">
                <a:latin typeface="Avenir Book" panose="02000503020000020003" pitchFamily="2" charset="0"/>
              </a:rPr>
              <a:t> на </a:t>
            </a:r>
            <a:r>
              <a:rPr lang="uk-UA" sz="2000" dirty="0" err="1">
                <a:latin typeface="Avenir Book" panose="02000503020000020003" pitchFamily="2" charset="0"/>
              </a:rPr>
              <a:t>взаимном</a:t>
            </a:r>
            <a:r>
              <a:rPr lang="uk-UA" sz="2000" dirty="0">
                <a:latin typeface="Avenir Book" panose="02000503020000020003" pitchFamily="2" charset="0"/>
              </a:rPr>
              <a:t> </a:t>
            </a:r>
            <a:r>
              <a:rPr lang="uk-UA" sz="2000" dirty="0" err="1">
                <a:latin typeface="Avenir Book" panose="02000503020000020003" pitchFamily="2" charset="0"/>
              </a:rPr>
              <a:t>уважении</a:t>
            </a:r>
            <a:r>
              <a:rPr lang="uk-UA" sz="2000" dirty="0">
                <a:latin typeface="Avenir Book" panose="02000503020000020003" pitchFamily="2" charset="0"/>
              </a:rPr>
              <a:t>, на </a:t>
            </a:r>
            <a:r>
              <a:rPr lang="uk-UA" sz="2000" dirty="0" err="1">
                <a:latin typeface="Avenir Book" panose="02000503020000020003" pitchFamily="2" charset="0"/>
              </a:rPr>
              <a:t>равенстве</a:t>
            </a:r>
            <a:r>
              <a:rPr lang="uk-UA" sz="2000" dirty="0">
                <a:latin typeface="Avenir Book" panose="02000503020000020003" pitchFamily="2" charset="0"/>
              </a:rPr>
              <a:t>, на </a:t>
            </a:r>
            <a:r>
              <a:rPr lang="uk-UA" sz="2000" dirty="0" err="1">
                <a:latin typeface="Avenir Book" panose="02000503020000020003" pitchFamily="2" charset="0"/>
              </a:rPr>
              <a:t>глубокой</a:t>
            </a:r>
            <a:r>
              <a:rPr lang="uk-UA" sz="2000" dirty="0">
                <a:latin typeface="Avenir Book" panose="02000503020000020003" pitchFamily="2" charset="0"/>
              </a:rPr>
              <a:t> </a:t>
            </a:r>
            <a:r>
              <a:rPr lang="uk-UA" sz="2000" dirty="0" err="1">
                <a:latin typeface="Avenir Book" panose="02000503020000020003" pitchFamily="2" charset="0"/>
              </a:rPr>
              <a:t>идейной</a:t>
            </a:r>
            <a:r>
              <a:rPr lang="uk-UA" sz="2000" dirty="0">
                <a:latin typeface="Avenir Book" panose="02000503020000020003" pitchFamily="2" charset="0"/>
              </a:rPr>
              <a:t> </a:t>
            </a:r>
            <a:r>
              <a:rPr lang="uk-UA" sz="2000" dirty="0" err="1">
                <a:latin typeface="Avenir Book" panose="02000503020000020003" pitchFamily="2" charset="0"/>
              </a:rPr>
              <a:t>близости</a:t>
            </a:r>
            <a:r>
              <a:rPr lang="uk-UA" sz="2000" dirty="0">
                <a:latin typeface="Avenir Book" panose="02000503020000020003" pitchFamily="2" charset="0"/>
              </a:rPr>
              <a:t>, на </a:t>
            </a:r>
            <a:r>
              <a:rPr lang="uk-UA" sz="2000" dirty="0" err="1">
                <a:latin typeface="Avenir Book" panose="02000503020000020003" pitchFamily="2" charset="0"/>
              </a:rPr>
              <a:t>взаимном</a:t>
            </a:r>
            <a:r>
              <a:rPr lang="uk-UA" sz="2000" dirty="0">
                <a:latin typeface="Avenir Book" panose="02000503020000020003" pitchFamily="2" charset="0"/>
              </a:rPr>
              <a:t> </a:t>
            </a:r>
            <a:r>
              <a:rPr lang="uk-UA" sz="2000" dirty="0" err="1">
                <a:latin typeface="Avenir Book" panose="02000503020000020003" pitchFamily="2" charset="0"/>
              </a:rPr>
              <a:t>доверии</a:t>
            </a:r>
            <a:r>
              <a:rPr lang="uk-UA" sz="2000" dirty="0">
                <a:latin typeface="Avenir Book" panose="02000503020000020003" pitchFamily="2" charset="0"/>
              </a:rPr>
              <a:t>, не </a:t>
            </a:r>
            <a:r>
              <a:rPr lang="uk-UA" sz="2000" dirty="0" err="1">
                <a:latin typeface="Avenir Book" panose="02000503020000020003" pitchFamily="2" charset="0"/>
              </a:rPr>
              <a:t>допускает</a:t>
            </a:r>
            <a:r>
              <a:rPr lang="uk-UA" sz="2000" dirty="0">
                <a:latin typeface="Avenir Book" panose="02000503020000020003" pitchFamily="2" charset="0"/>
              </a:rPr>
              <a:t> </a:t>
            </a:r>
            <a:r>
              <a:rPr lang="uk-UA" sz="2000" dirty="0" err="1">
                <a:latin typeface="Avenir Book" panose="02000503020000020003" pitchFamily="2" charset="0"/>
              </a:rPr>
              <a:t>лжи</a:t>
            </a:r>
            <a:r>
              <a:rPr lang="uk-UA" sz="2000" dirty="0">
                <a:latin typeface="Avenir Book" panose="02000503020000020003" pitchFamily="2" charset="0"/>
              </a:rPr>
              <a:t>, </a:t>
            </a:r>
            <a:r>
              <a:rPr lang="uk-UA" sz="2000" dirty="0" err="1">
                <a:latin typeface="Avenir Book" panose="02000503020000020003" pitchFamily="2" charset="0"/>
              </a:rPr>
              <a:t>подозрения</a:t>
            </a:r>
            <a:r>
              <a:rPr lang="uk-UA" sz="2000" dirty="0">
                <a:latin typeface="Avenir Book" panose="02000503020000020003" pitchFamily="2" charset="0"/>
              </a:rPr>
              <a:t>, </a:t>
            </a:r>
            <a:r>
              <a:rPr lang="uk-UA" sz="2000" dirty="0" err="1">
                <a:latin typeface="Avenir Book" panose="02000503020000020003" pitchFamily="2" charset="0"/>
              </a:rPr>
              <a:t>ревности</a:t>
            </a:r>
            <a:r>
              <a:rPr lang="uk-UA" sz="2000" dirty="0">
                <a:latin typeface="Avenir Book" panose="02000503020000020003" pitchFamily="2" charset="0"/>
              </a:rPr>
              <a:t>. </a:t>
            </a:r>
            <a:br>
              <a:rPr lang="uk-UA" sz="2000" dirty="0">
                <a:latin typeface="Avenir Book" panose="02000503020000020003" pitchFamily="2" charset="0"/>
              </a:rPr>
            </a:br>
            <a:r>
              <a:rPr lang="uk-UA" sz="2000" dirty="0">
                <a:latin typeface="Avenir Book" panose="02000503020000020003" pitchFamily="2" charset="0"/>
              </a:rPr>
              <a:t>[</a:t>
            </a:r>
            <a:r>
              <a:rPr lang="en-GB" sz="2000" dirty="0">
                <a:latin typeface="Avenir Book" panose="02000503020000020003" pitchFamily="2" charset="0"/>
              </a:rPr>
              <a:t>There should not be jealousy. Sexual love life constructed on mutual respect, on equality, on deep intimacy of ideas, on mutual trust, does not allow lies, suspicions, jealousies.]</a:t>
            </a:r>
          </a:p>
        </p:txBody>
      </p:sp>
    </p:spTree>
    <p:extLst>
      <p:ext uri="{BB962C8B-B14F-4D97-AF65-F5344CB8AC3E}">
        <p14:creationId xmlns:p14="http://schemas.microsoft.com/office/powerpoint/2010/main" val="2356687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1" y="274638"/>
            <a:ext cx="12191999" cy="944562"/>
          </a:xfrm>
          <a:prstGeom prst="rect">
            <a:avLst/>
          </a:prstGeom>
          <a:noFill/>
          <a:ln w="9525">
            <a:noFill/>
            <a:miter lim="800000"/>
            <a:headEnd/>
            <a:tailEnd/>
          </a:ln>
        </p:spPr>
        <p:txBody>
          <a:bodyPr anchor="ctr"/>
          <a:lstStyle/>
          <a:p>
            <a:pPr algn="ctr"/>
            <a:r>
              <a:rPr lang="en-US" sz="3200" dirty="0">
                <a:solidFill>
                  <a:srgbClr val="31859C"/>
                </a:solidFill>
                <a:latin typeface="Avenir Book" charset="0"/>
                <a:ea typeface="Avenir Book" charset="0"/>
                <a:cs typeface="Avenir Book" charset="0"/>
              </a:rPr>
              <a:t>A. B. </a:t>
            </a:r>
            <a:r>
              <a:rPr lang="en-US" sz="3200" dirty="0" err="1">
                <a:solidFill>
                  <a:srgbClr val="31859C"/>
                </a:solidFill>
                <a:latin typeface="Avenir Book" charset="0"/>
                <a:ea typeface="Avenir Book" charset="0"/>
                <a:cs typeface="Avenir Book" charset="0"/>
              </a:rPr>
              <a:t>Zalkind</a:t>
            </a:r>
            <a:r>
              <a:rPr lang="en-US" sz="3200" dirty="0">
                <a:solidFill>
                  <a:srgbClr val="31859C"/>
                </a:solidFill>
                <a:latin typeface="Avenir Book" charset="0"/>
                <a:ea typeface="Avenir Book" charset="0"/>
                <a:cs typeface="Avenir Book" charset="0"/>
              </a:rPr>
              <a:t>, “Twelve sexual commandments </a:t>
            </a:r>
          </a:p>
          <a:p>
            <a:pPr algn="ctr"/>
            <a:r>
              <a:rPr lang="en-US" sz="3200" dirty="0">
                <a:solidFill>
                  <a:srgbClr val="31859C"/>
                </a:solidFill>
                <a:latin typeface="Avenir Book" charset="0"/>
                <a:ea typeface="Avenir Book" charset="0"/>
                <a:cs typeface="Avenir Book" charset="0"/>
              </a:rPr>
              <a:t>of the revolutionary proletariat”</a:t>
            </a:r>
            <a:endParaRPr lang="en-US" sz="32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357352" y="1776636"/>
            <a:ext cx="11529848" cy="3170099"/>
          </a:xfrm>
          <a:prstGeom prst="rect">
            <a:avLst/>
          </a:prstGeom>
          <a:noFill/>
        </p:spPr>
        <p:txBody>
          <a:bodyPr wrap="square">
            <a:spAutoFit/>
          </a:bodyPr>
          <a:lstStyle/>
          <a:p>
            <a:pPr lvl="0"/>
            <a:r>
              <a:rPr lang="en-US" sz="2000" dirty="0">
                <a:latin typeface="Avenir Book" panose="02000503020000020003" pitchFamily="2" charset="0"/>
              </a:rPr>
              <a:t>XI. </a:t>
            </a:r>
            <a:r>
              <a:rPr lang="uk-UA" sz="2000" dirty="0">
                <a:latin typeface="Avenir Book" panose="02000503020000020003" pitchFamily="2" charset="0"/>
              </a:rPr>
              <a:t>Не </a:t>
            </a:r>
            <a:r>
              <a:rPr lang="uk-UA" sz="2000" dirty="0" err="1">
                <a:latin typeface="Avenir Book" panose="02000503020000020003" pitchFamily="2" charset="0"/>
              </a:rPr>
              <a:t>должно</a:t>
            </a:r>
            <a:r>
              <a:rPr lang="uk-UA" sz="2000" dirty="0">
                <a:latin typeface="Avenir Book" panose="02000503020000020003" pitchFamily="2" charset="0"/>
              </a:rPr>
              <a:t> </a:t>
            </a:r>
            <a:r>
              <a:rPr lang="uk-UA" sz="2000" dirty="0" err="1">
                <a:latin typeface="Avenir Book" panose="02000503020000020003" pitchFamily="2" charset="0"/>
              </a:rPr>
              <a:t>быть</a:t>
            </a:r>
            <a:r>
              <a:rPr lang="uk-UA" sz="2000" dirty="0">
                <a:latin typeface="Avenir Book" panose="02000503020000020003" pitchFamily="2" charset="0"/>
              </a:rPr>
              <a:t> </a:t>
            </a:r>
            <a:r>
              <a:rPr lang="uk-UA" sz="2000" dirty="0" err="1">
                <a:latin typeface="Avenir Book" panose="02000503020000020003" pitchFamily="2" charset="0"/>
              </a:rPr>
              <a:t>половых</a:t>
            </a:r>
            <a:r>
              <a:rPr lang="uk-UA" sz="2000" dirty="0">
                <a:latin typeface="Avenir Book" panose="02000503020000020003" pitchFamily="2" charset="0"/>
              </a:rPr>
              <a:t> </a:t>
            </a:r>
            <a:r>
              <a:rPr lang="uk-UA" sz="2000" dirty="0" err="1">
                <a:latin typeface="Avenir Book" panose="02000503020000020003" pitchFamily="2" charset="0"/>
              </a:rPr>
              <a:t>извращений</a:t>
            </a:r>
            <a:r>
              <a:rPr lang="uk-UA" sz="2000" dirty="0">
                <a:latin typeface="Avenir Book" panose="02000503020000020003" pitchFamily="2" charset="0"/>
              </a:rPr>
              <a:t>. </a:t>
            </a:r>
            <a:br>
              <a:rPr lang="uk-UA" sz="2000" dirty="0">
                <a:latin typeface="Avenir Book" panose="02000503020000020003" pitchFamily="2" charset="0"/>
              </a:rPr>
            </a:br>
            <a:r>
              <a:rPr lang="uk-UA" sz="2000" dirty="0">
                <a:latin typeface="Avenir Book" panose="02000503020000020003" pitchFamily="2" charset="0"/>
              </a:rPr>
              <a:t>[</a:t>
            </a:r>
            <a:r>
              <a:rPr lang="en-GB" sz="2000" dirty="0">
                <a:latin typeface="Avenir Book" panose="02000503020000020003" pitchFamily="2" charset="0"/>
              </a:rPr>
              <a:t>There should not be sexual perversions.]</a:t>
            </a:r>
          </a:p>
          <a:p>
            <a:pPr lvl="0"/>
            <a:endParaRPr lang="en-GB" sz="2000" dirty="0">
              <a:latin typeface="Avenir Book" panose="02000503020000020003" pitchFamily="2" charset="0"/>
            </a:endParaRPr>
          </a:p>
          <a:p>
            <a:pPr lvl="0"/>
            <a:r>
              <a:rPr lang="en-US" sz="2000" dirty="0">
                <a:latin typeface="Avenir Book" panose="02000503020000020003" pitchFamily="2" charset="0"/>
              </a:rPr>
              <a:t>XII. </a:t>
            </a:r>
            <a:r>
              <a:rPr lang="uk-UA" sz="2000" dirty="0" err="1">
                <a:latin typeface="Avenir Book" panose="02000503020000020003" pitchFamily="2" charset="0"/>
              </a:rPr>
              <a:t>Класс</a:t>
            </a:r>
            <a:r>
              <a:rPr lang="uk-UA" sz="2000" dirty="0">
                <a:latin typeface="Avenir Book" panose="02000503020000020003" pitchFamily="2" charset="0"/>
              </a:rPr>
              <a:t> в </a:t>
            </a:r>
            <a:r>
              <a:rPr lang="uk-UA" sz="2000" dirty="0" err="1">
                <a:latin typeface="Avenir Book" panose="02000503020000020003" pitchFamily="2" charset="0"/>
              </a:rPr>
              <a:t>интересах</a:t>
            </a:r>
            <a:r>
              <a:rPr lang="uk-UA" sz="2000" dirty="0">
                <a:latin typeface="Avenir Book" panose="02000503020000020003" pitchFamily="2" charset="0"/>
              </a:rPr>
              <a:t> </a:t>
            </a:r>
            <a:r>
              <a:rPr lang="uk-UA" sz="2000" dirty="0" err="1">
                <a:latin typeface="Avenir Book" panose="02000503020000020003" pitchFamily="2" charset="0"/>
              </a:rPr>
              <a:t>революционной</a:t>
            </a:r>
            <a:r>
              <a:rPr lang="uk-UA" sz="2000" dirty="0">
                <a:latin typeface="Avenir Book" panose="02000503020000020003" pitchFamily="2" charset="0"/>
              </a:rPr>
              <a:t> </a:t>
            </a:r>
            <a:r>
              <a:rPr lang="uk-UA" sz="2000" dirty="0" err="1">
                <a:latin typeface="Avenir Book" panose="02000503020000020003" pitchFamily="2" charset="0"/>
              </a:rPr>
              <a:t>целесообразности</a:t>
            </a:r>
            <a:r>
              <a:rPr lang="uk-UA" sz="2000" dirty="0">
                <a:latin typeface="Avenir Book" panose="02000503020000020003" pitchFamily="2" charset="0"/>
              </a:rPr>
              <a:t> </a:t>
            </a:r>
            <a:r>
              <a:rPr lang="uk-UA" sz="2000" dirty="0" err="1">
                <a:latin typeface="Avenir Book" panose="02000503020000020003" pitchFamily="2" charset="0"/>
              </a:rPr>
              <a:t>имеет</a:t>
            </a:r>
            <a:r>
              <a:rPr lang="uk-UA" sz="2000" dirty="0">
                <a:latin typeface="Avenir Book" panose="02000503020000020003" pitchFamily="2" charset="0"/>
              </a:rPr>
              <a:t> право </a:t>
            </a:r>
            <a:r>
              <a:rPr lang="uk-UA" sz="2000" dirty="0" err="1">
                <a:latin typeface="Avenir Book" panose="02000503020000020003" pitchFamily="2" charset="0"/>
              </a:rPr>
              <a:t>вмешаться</a:t>
            </a:r>
            <a:r>
              <a:rPr lang="uk-UA" sz="2000" dirty="0">
                <a:latin typeface="Avenir Book" panose="02000503020000020003" pitchFamily="2" charset="0"/>
              </a:rPr>
              <a:t> в </a:t>
            </a:r>
            <a:r>
              <a:rPr lang="uk-UA" sz="2000" dirty="0" err="1">
                <a:latin typeface="Avenir Book" panose="02000503020000020003" pitchFamily="2" charset="0"/>
              </a:rPr>
              <a:t>половую</a:t>
            </a:r>
            <a:r>
              <a:rPr lang="uk-UA" sz="2000" dirty="0">
                <a:latin typeface="Avenir Book" panose="02000503020000020003" pitchFamily="2" charset="0"/>
              </a:rPr>
              <a:t> </a:t>
            </a:r>
            <a:r>
              <a:rPr lang="uk-UA" sz="2000" dirty="0" err="1">
                <a:latin typeface="Avenir Book" panose="02000503020000020003" pitchFamily="2" charset="0"/>
              </a:rPr>
              <a:t>жизнь</a:t>
            </a:r>
            <a:r>
              <a:rPr lang="uk-UA" sz="2000" dirty="0">
                <a:latin typeface="Avenir Book" panose="02000503020000020003" pitchFamily="2" charset="0"/>
              </a:rPr>
              <a:t> </a:t>
            </a:r>
            <a:r>
              <a:rPr lang="uk-UA" sz="2000" dirty="0" err="1">
                <a:latin typeface="Avenir Book" panose="02000503020000020003" pitchFamily="2" charset="0"/>
              </a:rPr>
              <a:t>своих</a:t>
            </a:r>
            <a:r>
              <a:rPr lang="uk-UA" sz="2000" dirty="0">
                <a:latin typeface="Avenir Book" panose="02000503020000020003" pitchFamily="2" charset="0"/>
              </a:rPr>
              <a:t> </a:t>
            </a:r>
            <a:r>
              <a:rPr lang="uk-UA" sz="2000" dirty="0" err="1">
                <a:latin typeface="Avenir Book" panose="02000503020000020003" pitchFamily="2" charset="0"/>
              </a:rPr>
              <a:t>сочленов</a:t>
            </a:r>
            <a:r>
              <a:rPr lang="uk-UA" sz="2000" dirty="0">
                <a:latin typeface="Avenir Book" panose="02000503020000020003" pitchFamily="2" charset="0"/>
              </a:rPr>
              <a:t>. </a:t>
            </a:r>
            <a:r>
              <a:rPr lang="uk-UA" sz="2000" dirty="0" err="1">
                <a:latin typeface="Avenir Book" panose="02000503020000020003" pitchFamily="2" charset="0"/>
              </a:rPr>
              <a:t>Половое</a:t>
            </a:r>
            <a:r>
              <a:rPr lang="uk-UA" sz="2000" dirty="0">
                <a:latin typeface="Avenir Book" panose="02000503020000020003" pitchFamily="2" charset="0"/>
              </a:rPr>
              <a:t> </a:t>
            </a:r>
            <a:r>
              <a:rPr lang="uk-UA" sz="2000" dirty="0" err="1">
                <a:latin typeface="Avenir Book" panose="02000503020000020003" pitchFamily="2" charset="0"/>
              </a:rPr>
              <a:t>должно</a:t>
            </a:r>
            <a:r>
              <a:rPr lang="uk-UA" sz="2000" dirty="0">
                <a:latin typeface="Avenir Book" panose="02000503020000020003" pitchFamily="2" charset="0"/>
              </a:rPr>
              <a:t> во </a:t>
            </a:r>
            <a:r>
              <a:rPr lang="uk-UA" sz="2000" dirty="0" err="1">
                <a:latin typeface="Avenir Book" panose="02000503020000020003" pitchFamily="2" charset="0"/>
              </a:rPr>
              <a:t>всем</a:t>
            </a:r>
            <a:r>
              <a:rPr lang="uk-UA" sz="2000" dirty="0">
                <a:latin typeface="Avenir Book" panose="02000503020000020003" pitchFamily="2" charset="0"/>
              </a:rPr>
              <a:t> </a:t>
            </a:r>
            <a:r>
              <a:rPr lang="uk-UA" sz="2000" dirty="0" err="1">
                <a:latin typeface="Avenir Book" panose="02000503020000020003" pitchFamily="2" charset="0"/>
              </a:rPr>
              <a:t>подчиняться</a:t>
            </a:r>
            <a:r>
              <a:rPr lang="uk-UA" sz="2000" dirty="0">
                <a:latin typeface="Avenir Book" panose="02000503020000020003" pitchFamily="2" charset="0"/>
              </a:rPr>
              <a:t> </a:t>
            </a:r>
            <a:r>
              <a:rPr lang="uk-UA" sz="2000" dirty="0" err="1">
                <a:latin typeface="Avenir Book" panose="02000503020000020003" pitchFamily="2" charset="0"/>
              </a:rPr>
              <a:t>классовому</a:t>
            </a:r>
            <a:r>
              <a:rPr lang="uk-UA" sz="2000" dirty="0">
                <a:latin typeface="Avenir Book" panose="02000503020000020003" pitchFamily="2" charset="0"/>
              </a:rPr>
              <a:t>, </a:t>
            </a:r>
            <a:r>
              <a:rPr lang="uk-UA" sz="2000" dirty="0" err="1">
                <a:latin typeface="Avenir Book" panose="02000503020000020003" pitchFamily="2" charset="0"/>
              </a:rPr>
              <a:t>ничем</a:t>
            </a:r>
            <a:r>
              <a:rPr lang="uk-UA" sz="2000" dirty="0">
                <a:latin typeface="Avenir Book" panose="02000503020000020003" pitchFamily="2" charset="0"/>
              </a:rPr>
              <a:t> </a:t>
            </a:r>
            <a:r>
              <a:rPr lang="uk-UA" sz="2000" dirty="0" err="1">
                <a:latin typeface="Avenir Book" panose="02000503020000020003" pitchFamily="2" charset="0"/>
              </a:rPr>
              <a:t>последнему</a:t>
            </a:r>
            <a:r>
              <a:rPr lang="uk-UA" sz="2000" dirty="0">
                <a:latin typeface="Avenir Book" panose="02000503020000020003" pitchFamily="2" charset="0"/>
              </a:rPr>
              <a:t> не </a:t>
            </a:r>
            <a:r>
              <a:rPr lang="uk-UA" sz="2000" dirty="0" err="1">
                <a:latin typeface="Avenir Book" panose="02000503020000020003" pitchFamily="2" charset="0"/>
              </a:rPr>
              <a:t>мешая</a:t>
            </a:r>
            <a:r>
              <a:rPr lang="uk-UA" sz="2000" dirty="0">
                <a:latin typeface="Avenir Book" panose="02000503020000020003" pitchFamily="2" charset="0"/>
              </a:rPr>
              <a:t>, во </a:t>
            </a:r>
            <a:r>
              <a:rPr lang="uk-UA" sz="2000" dirty="0" err="1">
                <a:latin typeface="Avenir Book" panose="02000503020000020003" pitchFamily="2" charset="0"/>
              </a:rPr>
              <a:t>всем</a:t>
            </a:r>
            <a:r>
              <a:rPr lang="uk-UA" sz="2000" dirty="0">
                <a:latin typeface="Avenir Book" panose="02000503020000020003" pitchFamily="2" charset="0"/>
              </a:rPr>
              <a:t> его </a:t>
            </a:r>
            <a:r>
              <a:rPr lang="uk-UA" sz="2000" dirty="0" err="1">
                <a:latin typeface="Avenir Book" panose="02000503020000020003" pitchFamily="2" charset="0"/>
              </a:rPr>
              <a:t>обслуживая</a:t>
            </a:r>
            <a:r>
              <a:rPr lang="uk-UA" sz="2000" dirty="0">
                <a:latin typeface="Avenir Book" panose="02000503020000020003" pitchFamily="2" charset="0"/>
              </a:rPr>
              <a:t>. </a:t>
            </a:r>
            <a:br>
              <a:rPr lang="uk-UA" sz="2000" dirty="0">
                <a:latin typeface="Avenir Book" panose="02000503020000020003" pitchFamily="2" charset="0"/>
              </a:rPr>
            </a:br>
            <a:r>
              <a:rPr lang="uk-UA" sz="2000" dirty="0">
                <a:latin typeface="Avenir Book" panose="02000503020000020003" pitchFamily="2" charset="0"/>
              </a:rPr>
              <a:t>[</a:t>
            </a:r>
            <a:r>
              <a:rPr lang="en-GB" sz="2000" dirty="0">
                <a:latin typeface="Avenir Book" panose="02000503020000020003" pitchFamily="2" charset="0"/>
              </a:rPr>
              <a:t>Class has the right to interfere in the sexual life of its members in the interests of revolutionary expediency. The sexual should be subordinate to class in everything, in no way interfering with the latter, and serving it in everything.]</a:t>
            </a:r>
          </a:p>
          <a:p>
            <a:pPr lvl="0"/>
            <a:endParaRPr lang="en-GB" sz="2000" dirty="0">
              <a:latin typeface="Avenir Book" panose="02000503020000020003" pitchFamily="2" charset="0"/>
            </a:endParaRPr>
          </a:p>
        </p:txBody>
      </p:sp>
    </p:spTree>
    <p:extLst>
      <p:ext uri="{BB962C8B-B14F-4D97-AF65-F5344CB8AC3E}">
        <p14:creationId xmlns:p14="http://schemas.microsoft.com/office/powerpoint/2010/main" val="263534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1" y="274638"/>
            <a:ext cx="12191999" cy="944562"/>
          </a:xfrm>
          <a:prstGeom prst="rect">
            <a:avLst/>
          </a:prstGeom>
          <a:noFill/>
          <a:ln w="9525">
            <a:noFill/>
            <a:miter lim="800000"/>
            <a:headEnd/>
            <a:tailEnd/>
          </a:ln>
        </p:spPr>
        <p:txBody>
          <a:bodyPr anchor="ctr"/>
          <a:lstStyle/>
          <a:p>
            <a:pPr algn="ctr"/>
            <a:r>
              <a:rPr lang="en-US" sz="3200" dirty="0">
                <a:solidFill>
                  <a:srgbClr val="31859C"/>
                </a:solidFill>
                <a:latin typeface="Avenir Book" charset="0"/>
                <a:ea typeface="Avenir Book" charset="0"/>
                <a:cs typeface="Avenir Book" charset="0"/>
              </a:rPr>
              <a:t>Students and teachers of the physics and math faculty, Kazan</a:t>
            </a:r>
          </a:p>
        </p:txBody>
      </p:sp>
      <p:sp>
        <p:nvSpPr>
          <p:cNvPr id="4" name="TextBox 3">
            <a:extLst>
              <a:ext uri="{FF2B5EF4-FFF2-40B4-BE49-F238E27FC236}">
                <a16:creationId xmlns:a16="http://schemas.microsoft.com/office/drawing/2014/main" id="{4FC3DB4C-C367-A9FF-E1CC-BF237050454A}"/>
              </a:ext>
            </a:extLst>
          </p:cNvPr>
          <p:cNvSpPr txBox="1"/>
          <p:nvPr/>
        </p:nvSpPr>
        <p:spPr>
          <a:xfrm>
            <a:off x="10142483" y="6121697"/>
            <a:ext cx="1334814" cy="461665"/>
          </a:xfrm>
          <a:prstGeom prst="rect">
            <a:avLst/>
          </a:prstGeom>
          <a:noFill/>
        </p:spPr>
        <p:txBody>
          <a:bodyPr wrap="square">
            <a:spAutoFit/>
          </a:bodyPr>
          <a:lstStyle/>
          <a:p>
            <a:pPr algn="ctr"/>
            <a:r>
              <a:rPr lang="en-GB" sz="2400" dirty="0">
                <a:latin typeface="Avenir Book" panose="02000503020000020003" pitchFamily="2" charset="0"/>
              </a:rPr>
              <a:t>1922</a:t>
            </a:r>
          </a:p>
        </p:txBody>
      </p:sp>
      <p:pic>
        <p:nvPicPr>
          <p:cNvPr id="2" name="Picture 1">
            <a:extLst>
              <a:ext uri="{FF2B5EF4-FFF2-40B4-BE49-F238E27FC236}">
                <a16:creationId xmlns:a16="http://schemas.microsoft.com/office/drawing/2014/main" id="{CDC5ADC0-E95C-AAB4-4AFC-4A082CA26FA7}"/>
              </a:ext>
            </a:extLst>
          </p:cNvPr>
          <p:cNvPicPr>
            <a:picLocks noChangeAspect="1"/>
          </p:cNvPicPr>
          <p:nvPr/>
        </p:nvPicPr>
        <p:blipFill>
          <a:blip r:embed="rId4"/>
          <a:stretch>
            <a:fillRect/>
          </a:stretch>
        </p:blipFill>
        <p:spPr>
          <a:xfrm>
            <a:off x="-1" y="1410297"/>
            <a:ext cx="9228083" cy="5448136"/>
          </a:xfrm>
          <a:prstGeom prst="rect">
            <a:avLst/>
          </a:prstGeom>
        </p:spPr>
      </p:pic>
    </p:spTree>
    <p:extLst>
      <p:ext uri="{BB962C8B-B14F-4D97-AF65-F5344CB8AC3E}">
        <p14:creationId xmlns:p14="http://schemas.microsoft.com/office/powerpoint/2010/main" val="785190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Academician Joffe recommends Anna </a:t>
            </a:r>
            <a:r>
              <a:rPr lang="en-US" sz="3600" dirty="0" err="1">
                <a:solidFill>
                  <a:srgbClr val="31859C"/>
                </a:solidFill>
                <a:latin typeface="Avenir Book" charset="0"/>
                <a:ea typeface="Avenir Book" charset="0"/>
                <a:cs typeface="Avenir Book" charset="0"/>
              </a:rPr>
              <a:t>Arsenieva</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5433411" y="4509327"/>
            <a:ext cx="6537962" cy="2308324"/>
          </a:xfrm>
          <a:prstGeom prst="rect">
            <a:avLst/>
          </a:prstGeom>
          <a:noFill/>
        </p:spPr>
        <p:txBody>
          <a:bodyPr wrap="square">
            <a:spAutoFit/>
          </a:bodyPr>
          <a:lstStyle/>
          <a:p>
            <a:r>
              <a:rPr lang="en-GB" sz="2400" dirty="0">
                <a:latin typeface="Avenir Book" panose="02000503020000020003" pitchFamily="2" charset="0"/>
              </a:rPr>
              <a:t>”All of this permits me with great satisfaction to acknowledge the results obtained by Anna </a:t>
            </a:r>
            <a:r>
              <a:rPr lang="en-GB" sz="2400" dirty="0" err="1">
                <a:latin typeface="Avenir Book" panose="02000503020000020003" pitchFamily="2" charset="0"/>
              </a:rPr>
              <a:t>Arsenieva</a:t>
            </a:r>
            <a:r>
              <a:rPr lang="en-GB" sz="2400" dirty="0">
                <a:latin typeface="Avenir Book" panose="02000503020000020003" pitchFamily="2" charset="0"/>
              </a:rPr>
              <a:t> as a brilliant success, and her as fully prepared for independent scientific work.”</a:t>
            </a:r>
          </a:p>
          <a:p>
            <a:pPr algn="r"/>
            <a:r>
              <a:rPr lang="en-GB" sz="2400" dirty="0">
                <a:latin typeface="Avenir Book" panose="02000503020000020003" pitchFamily="2" charset="0"/>
              </a:rPr>
              <a:t>(1929) </a:t>
            </a:r>
          </a:p>
        </p:txBody>
      </p:sp>
      <p:pic>
        <p:nvPicPr>
          <p:cNvPr id="2" name="Picture 1">
            <a:extLst>
              <a:ext uri="{FF2B5EF4-FFF2-40B4-BE49-F238E27FC236}">
                <a16:creationId xmlns:a16="http://schemas.microsoft.com/office/drawing/2014/main" id="{90194665-B14E-C2E6-BCC7-174B799C8046}"/>
              </a:ext>
            </a:extLst>
          </p:cNvPr>
          <p:cNvPicPr>
            <a:picLocks noChangeAspect="1"/>
          </p:cNvPicPr>
          <p:nvPr/>
        </p:nvPicPr>
        <p:blipFill>
          <a:blip r:embed="rId4"/>
          <a:stretch>
            <a:fillRect/>
          </a:stretch>
        </p:blipFill>
        <p:spPr>
          <a:xfrm>
            <a:off x="0" y="1420816"/>
            <a:ext cx="5201859" cy="5437181"/>
          </a:xfrm>
          <a:prstGeom prst="rect">
            <a:avLst/>
          </a:prstGeom>
        </p:spPr>
      </p:pic>
      <p:pic>
        <p:nvPicPr>
          <p:cNvPr id="3" name="Picture 2">
            <a:extLst>
              <a:ext uri="{FF2B5EF4-FFF2-40B4-BE49-F238E27FC236}">
                <a16:creationId xmlns:a16="http://schemas.microsoft.com/office/drawing/2014/main" id="{35093098-309E-5FD7-D6A6-516AF8F4A88B}"/>
              </a:ext>
            </a:extLst>
          </p:cNvPr>
          <p:cNvPicPr>
            <a:picLocks noChangeAspect="1"/>
          </p:cNvPicPr>
          <p:nvPr/>
        </p:nvPicPr>
        <p:blipFill>
          <a:blip r:embed="rId5"/>
          <a:stretch>
            <a:fillRect/>
          </a:stretch>
        </p:blipFill>
        <p:spPr>
          <a:xfrm>
            <a:off x="5433411" y="1741316"/>
            <a:ext cx="6537962" cy="2662518"/>
          </a:xfrm>
          <a:prstGeom prst="rect">
            <a:avLst/>
          </a:prstGeom>
        </p:spPr>
      </p:pic>
    </p:spTree>
    <p:extLst>
      <p:ext uri="{BB962C8B-B14F-4D97-AF65-F5344CB8AC3E}">
        <p14:creationId xmlns:p14="http://schemas.microsoft.com/office/powerpoint/2010/main" val="2690672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0" y="274638"/>
            <a:ext cx="12192000"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Anna </a:t>
            </a:r>
            <a:r>
              <a:rPr lang="en-US" sz="3600" dirty="0" err="1">
                <a:solidFill>
                  <a:srgbClr val="31859C"/>
                </a:solidFill>
                <a:latin typeface="Avenir Book" charset="0"/>
                <a:ea typeface="Avenir Book" charset="0"/>
                <a:cs typeface="Avenir Book" charset="0"/>
              </a:rPr>
              <a:t>Borisovna</a:t>
            </a:r>
            <a:r>
              <a:rPr lang="en-US" sz="3600" dirty="0">
                <a:solidFill>
                  <a:srgbClr val="31859C"/>
                </a:solidFill>
                <a:latin typeface="Avenir Book" charset="0"/>
                <a:ea typeface="Avenir Book" charset="0"/>
                <a:cs typeface="Avenir Book" charset="0"/>
              </a:rPr>
              <a:t> </a:t>
            </a:r>
            <a:r>
              <a:rPr lang="en-US" sz="3600" dirty="0" err="1">
                <a:solidFill>
                  <a:srgbClr val="31859C"/>
                </a:solidFill>
                <a:latin typeface="Avenir Book" charset="0"/>
                <a:ea typeface="Avenir Book" charset="0"/>
                <a:cs typeface="Avenir Book" charset="0"/>
              </a:rPr>
              <a:t>Shekhter</a:t>
            </a:r>
            <a:r>
              <a:rPr lang="en-US" sz="3600" dirty="0">
                <a:solidFill>
                  <a:srgbClr val="31859C"/>
                </a:solidFill>
                <a:latin typeface="Avenir Book" charset="0"/>
                <a:ea typeface="Avenir Book" charset="0"/>
                <a:cs typeface="Avenir Book" charset="0"/>
              </a:rPr>
              <a:t> applies to graduate school</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7168055" y="1629492"/>
            <a:ext cx="4866290" cy="5016758"/>
          </a:xfrm>
          <a:prstGeom prst="rect">
            <a:avLst/>
          </a:prstGeom>
          <a:noFill/>
        </p:spPr>
        <p:txBody>
          <a:bodyPr wrap="square">
            <a:spAutoFit/>
          </a:bodyPr>
          <a:lstStyle/>
          <a:p>
            <a:pPr indent="-457200">
              <a:spcAft>
                <a:spcPts val="1200"/>
              </a:spcAft>
            </a:pPr>
            <a:r>
              <a:rPr lang="en-GB" sz="2000" dirty="0">
                <a:latin typeface="Avenir Book" panose="02000503020000020003" pitchFamily="2" charset="0"/>
              </a:rPr>
              <a:t>Sponsor: State </a:t>
            </a:r>
            <a:r>
              <a:rPr lang="en-GB" sz="2000" dirty="0" err="1">
                <a:latin typeface="Avenir Book" panose="02000503020000020003" pitchFamily="2" charset="0"/>
              </a:rPr>
              <a:t>Physico</a:t>
            </a:r>
            <a:r>
              <a:rPr lang="en-GB" sz="2000" dirty="0">
                <a:latin typeface="Avenir Book" panose="02000503020000020003" pitchFamily="2" charset="0"/>
              </a:rPr>
              <a:t>-Technical Institute, Leningrad</a:t>
            </a:r>
          </a:p>
          <a:p>
            <a:pPr indent="-457200">
              <a:spcAft>
                <a:spcPts val="1200"/>
              </a:spcAft>
            </a:pPr>
            <a:r>
              <a:rPr lang="en-GB" sz="2000" dirty="0">
                <a:latin typeface="Avenir Book" panose="02000503020000020003" pitchFamily="2" charset="0"/>
              </a:rPr>
              <a:t>Age: 28 years</a:t>
            </a:r>
          </a:p>
          <a:p>
            <a:pPr indent="-457200">
              <a:spcAft>
                <a:spcPts val="1200"/>
              </a:spcAft>
            </a:pPr>
            <a:r>
              <a:rPr lang="en-GB" sz="2000" dirty="0">
                <a:latin typeface="Avenir Book" panose="02000503020000020003" pitchFamily="2" charset="0"/>
              </a:rPr>
              <a:t>Party member: no</a:t>
            </a:r>
          </a:p>
          <a:p>
            <a:pPr indent="-457200">
              <a:spcAft>
                <a:spcPts val="1200"/>
              </a:spcAft>
            </a:pPr>
            <a:r>
              <a:rPr lang="en-GB" sz="2000" dirty="0">
                <a:latin typeface="Avenir Book" panose="02000503020000020003" pitchFamily="2" charset="0"/>
              </a:rPr>
              <a:t>Education: Leningrad State University (1924)</a:t>
            </a:r>
          </a:p>
          <a:p>
            <a:pPr indent="-457200">
              <a:spcAft>
                <a:spcPts val="1200"/>
              </a:spcAft>
            </a:pPr>
            <a:r>
              <a:rPr lang="en-GB" sz="2000" dirty="0">
                <a:latin typeface="Avenir Book" panose="02000503020000020003" pitchFamily="2" charset="0"/>
              </a:rPr>
              <a:t>Teaching experience: worked as lecturer at LLSPS…, published 2 papers.</a:t>
            </a:r>
          </a:p>
          <a:p>
            <a:pPr indent="-457200">
              <a:spcAft>
                <a:spcPts val="1200"/>
              </a:spcAft>
            </a:pPr>
            <a:r>
              <a:rPr lang="en-GB" sz="2000" dirty="0">
                <a:solidFill>
                  <a:srgbClr val="31859C"/>
                </a:solidFill>
                <a:latin typeface="Avenir Book" panose="02000503020000020003" pitchFamily="2" charset="0"/>
              </a:rPr>
              <a:t>Social work experience: Scientific secretary at … cultural education. Editorial work at </a:t>
            </a:r>
            <a:r>
              <a:rPr lang="en-GB" sz="2000" i="1" dirty="0">
                <a:solidFill>
                  <a:srgbClr val="31859C"/>
                </a:solidFill>
                <a:latin typeface="Avenir Book" panose="02000503020000020003" pitchFamily="2" charset="0"/>
              </a:rPr>
              <a:t>Communist International </a:t>
            </a:r>
            <a:r>
              <a:rPr lang="en-GB" sz="2000" dirty="0">
                <a:solidFill>
                  <a:srgbClr val="31859C"/>
                </a:solidFill>
                <a:latin typeface="Avenir Book" panose="02000503020000020003" pitchFamily="2" charset="0"/>
              </a:rPr>
              <a:t>journal in 1921.</a:t>
            </a:r>
          </a:p>
          <a:p>
            <a:pPr indent="-457200">
              <a:spcAft>
                <a:spcPts val="1200"/>
              </a:spcAft>
            </a:pPr>
            <a:r>
              <a:rPr lang="en-GB" sz="2000" dirty="0">
                <a:latin typeface="Avenir Book" panose="02000503020000020003" pitchFamily="2" charset="0"/>
              </a:rPr>
              <a:t>Recommender: SPTI </a:t>
            </a:r>
          </a:p>
        </p:txBody>
      </p:sp>
      <p:pic>
        <p:nvPicPr>
          <p:cNvPr id="2" name="Picture 1">
            <a:extLst>
              <a:ext uri="{FF2B5EF4-FFF2-40B4-BE49-F238E27FC236}">
                <a16:creationId xmlns:a16="http://schemas.microsoft.com/office/drawing/2014/main" id="{088E8ECE-525A-129A-C5EF-3630C2B8A573}"/>
              </a:ext>
            </a:extLst>
          </p:cNvPr>
          <p:cNvPicPr>
            <a:picLocks noChangeAspect="1"/>
          </p:cNvPicPr>
          <p:nvPr/>
        </p:nvPicPr>
        <p:blipFill>
          <a:blip r:embed="rId4"/>
          <a:stretch>
            <a:fillRect/>
          </a:stretch>
        </p:blipFill>
        <p:spPr>
          <a:xfrm>
            <a:off x="0" y="1420815"/>
            <a:ext cx="6988943" cy="5437181"/>
          </a:xfrm>
          <a:prstGeom prst="rect">
            <a:avLst/>
          </a:prstGeom>
        </p:spPr>
      </p:pic>
      <p:sp>
        <p:nvSpPr>
          <p:cNvPr id="3" name="Rounded Rectangle 2">
            <a:extLst>
              <a:ext uri="{FF2B5EF4-FFF2-40B4-BE49-F238E27FC236}">
                <a16:creationId xmlns:a16="http://schemas.microsoft.com/office/drawing/2014/main" id="{773ECD32-9091-99C7-67DC-752AC1F4E255}"/>
              </a:ext>
            </a:extLst>
          </p:cNvPr>
          <p:cNvSpPr/>
          <p:nvPr/>
        </p:nvSpPr>
        <p:spPr>
          <a:xfrm>
            <a:off x="1" y="5065986"/>
            <a:ext cx="6988942" cy="1072055"/>
          </a:xfrm>
          <a:prstGeom prst="roundRect">
            <a:avLst/>
          </a:prstGeom>
          <a:noFill/>
          <a:ln w="254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028339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1" y="274638"/>
            <a:ext cx="12191999" cy="944562"/>
          </a:xfrm>
          <a:prstGeom prst="rect">
            <a:avLst/>
          </a:prstGeom>
          <a:noFill/>
          <a:ln w="9525">
            <a:noFill/>
            <a:miter lim="800000"/>
            <a:headEnd/>
            <a:tailEnd/>
          </a:ln>
        </p:spPr>
        <p:txBody>
          <a:bodyPr anchor="ctr"/>
          <a:lstStyle/>
          <a:p>
            <a:pPr algn="ctr"/>
            <a:r>
              <a:rPr lang="en-US" sz="2800" dirty="0">
                <a:solidFill>
                  <a:srgbClr val="31859C"/>
                </a:solidFill>
                <a:latin typeface="Avenir Book" charset="0"/>
                <a:ea typeface="Avenir Book" charset="0"/>
                <a:cs typeface="Avenir Book" charset="0"/>
              </a:rPr>
              <a:t>The USSR Academy of Sciences honors the 50</a:t>
            </a:r>
            <a:r>
              <a:rPr lang="en-US" sz="2800" baseline="30000" dirty="0">
                <a:solidFill>
                  <a:srgbClr val="31859C"/>
                </a:solidFill>
                <a:latin typeface="Avenir Book" charset="0"/>
                <a:ea typeface="Avenir Book" charset="0"/>
                <a:cs typeface="Avenir Book" charset="0"/>
              </a:rPr>
              <a:t>th</a:t>
            </a:r>
            <a:r>
              <a:rPr lang="en-US" sz="2800" dirty="0">
                <a:solidFill>
                  <a:srgbClr val="31859C"/>
                </a:solidFill>
                <a:latin typeface="Avenir Book" charset="0"/>
                <a:ea typeface="Avenir Book" charset="0"/>
                <a:cs typeface="Avenir Book" charset="0"/>
              </a:rPr>
              <a:t> anniversary of October</a:t>
            </a:r>
            <a:endParaRPr lang="en-US" sz="28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0" y="4459192"/>
            <a:ext cx="4193624" cy="2215991"/>
          </a:xfrm>
          <a:prstGeom prst="rect">
            <a:avLst/>
          </a:prstGeom>
          <a:noFill/>
        </p:spPr>
        <p:txBody>
          <a:bodyPr wrap="square">
            <a:spAutoFit/>
          </a:bodyPr>
          <a:lstStyle/>
          <a:p>
            <a:r>
              <a:rPr lang="en-GB" sz="2400" dirty="0" err="1">
                <a:latin typeface="Avenir Book" panose="02000503020000020003" pitchFamily="2" charset="0"/>
              </a:rPr>
              <a:t>Vul</a:t>
            </a:r>
            <a:r>
              <a:rPr lang="en-GB" sz="2400" dirty="0">
                <a:latin typeface="Avenir Book" panose="02000503020000020003" pitchFamily="2" charset="0"/>
              </a:rPr>
              <a:t> </a:t>
            </a:r>
            <a:r>
              <a:rPr lang="en-GB" sz="1600" dirty="0">
                <a:latin typeface="Avenir Book" panose="02000503020000020003" pitchFamily="2" charset="0"/>
              </a:rPr>
              <a:t>(Red, proletarian, Jewish)</a:t>
            </a:r>
            <a:endParaRPr lang="en-GB" sz="2400" dirty="0">
              <a:latin typeface="Avenir Book" panose="02000503020000020003" pitchFamily="2" charset="0"/>
            </a:endParaRPr>
          </a:p>
          <a:p>
            <a:r>
              <a:rPr lang="en-GB" sz="2400" dirty="0">
                <a:latin typeface="Avenir Book" panose="02000503020000020003" pitchFamily="2" charset="0"/>
              </a:rPr>
              <a:t>      Tamm </a:t>
            </a:r>
            <a:r>
              <a:rPr lang="en-GB" sz="1600" dirty="0">
                <a:latin typeface="Avenir Book" panose="02000503020000020003" pitchFamily="2" charset="0"/>
              </a:rPr>
              <a:t>(Nobel)</a:t>
            </a:r>
            <a:endParaRPr lang="en-GB" sz="2400" dirty="0">
              <a:latin typeface="Avenir Book" panose="02000503020000020003" pitchFamily="2" charset="0"/>
            </a:endParaRPr>
          </a:p>
          <a:p>
            <a:r>
              <a:rPr lang="en-GB" sz="2400" dirty="0">
                <a:latin typeface="Avenir Book" panose="02000503020000020003" pitchFamily="2" charset="0"/>
              </a:rPr>
              <a:t>	</a:t>
            </a:r>
            <a:r>
              <a:rPr lang="en-GB" sz="2400" dirty="0" err="1">
                <a:latin typeface="Avenir Book" panose="02000503020000020003" pitchFamily="2" charset="0"/>
              </a:rPr>
              <a:t>Skobeltsyn</a:t>
            </a:r>
            <a:r>
              <a:rPr lang="en-GB" sz="2400" dirty="0">
                <a:latin typeface="Avenir Book" panose="02000503020000020003" pitchFamily="2" charset="0"/>
              </a:rPr>
              <a:t> </a:t>
            </a:r>
            <a:r>
              <a:rPr lang="en-GB" sz="1600" dirty="0">
                <a:latin typeface="Avenir Book" panose="02000503020000020003" pitchFamily="2" charset="0"/>
              </a:rPr>
              <a:t>(U.N., Pugwash)</a:t>
            </a:r>
          </a:p>
          <a:p>
            <a:pPr algn="ctr"/>
            <a:r>
              <a:rPr lang="en-GB" sz="2400" dirty="0">
                <a:latin typeface="Avenir Book" panose="02000503020000020003" pitchFamily="2" charset="0"/>
              </a:rPr>
              <a:t>                    </a:t>
            </a:r>
            <a:r>
              <a:rPr lang="en-GB" sz="2400" dirty="0" err="1">
                <a:latin typeface="Avenir Book" panose="02000503020000020003" pitchFamily="2" charset="0"/>
              </a:rPr>
              <a:t>Keldysh</a:t>
            </a:r>
            <a:r>
              <a:rPr lang="en-GB" sz="2400" dirty="0">
                <a:latin typeface="Avenir Book" panose="02000503020000020003" pitchFamily="2" charset="0"/>
              </a:rPr>
              <a:t> </a:t>
            </a:r>
            <a:r>
              <a:rPr lang="en-GB" sz="1600" dirty="0">
                <a:latin typeface="Avenir Book" panose="02000503020000020003" pitchFamily="2" charset="0"/>
              </a:rPr>
              <a:t>(president)</a:t>
            </a:r>
            <a:r>
              <a:rPr lang="en-GB" sz="2400" dirty="0">
                <a:latin typeface="Avenir Book" panose="02000503020000020003" pitchFamily="2" charset="0"/>
              </a:rPr>
              <a:t> </a:t>
            </a:r>
          </a:p>
          <a:p>
            <a:pPr algn="r"/>
            <a:r>
              <a:rPr lang="en-GB" sz="2400" dirty="0" err="1">
                <a:latin typeface="Avenir Book" panose="02000503020000020003" pitchFamily="2" charset="0"/>
              </a:rPr>
              <a:t>Nesmeianov</a:t>
            </a:r>
            <a:endParaRPr lang="en-GB" sz="2400" dirty="0">
              <a:latin typeface="Avenir Book" panose="02000503020000020003" pitchFamily="2" charset="0"/>
            </a:endParaRPr>
          </a:p>
          <a:p>
            <a:pPr algn="r"/>
            <a:r>
              <a:rPr lang="en-GB" sz="1600" dirty="0">
                <a:latin typeface="Avenir Book" panose="02000503020000020003" pitchFamily="2" charset="0"/>
              </a:rPr>
              <a:t>(former president)</a:t>
            </a:r>
            <a:endParaRPr lang="en-GB" sz="2400" dirty="0">
              <a:latin typeface="Avenir Book" panose="02000503020000020003" pitchFamily="2" charset="0"/>
            </a:endParaRPr>
          </a:p>
        </p:txBody>
      </p:sp>
      <p:pic>
        <p:nvPicPr>
          <p:cNvPr id="2" name="Picture 1">
            <a:extLst>
              <a:ext uri="{FF2B5EF4-FFF2-40B4-BE49-F238E27FC236}">
                <a16:creationId xmlns:a16="http://schemas.microsoft.com/office/drawing/2014/main" id="{544990F2-B0C0-D368-A22F-EA32AD20CB1E}"/>
              </a:ext>
            </a:extLst>
          </p:cNvPr>
          <p:cNvPicPr>
            <a:picLocks noChangeAspect="1"/>
          </p:cNvPicPr>
          <p:nvPr/>
        </p:nvPicPr>
        <p:blipFill>
          <a:blip r:embed="rId4"/>
          <a:stretch>
            <a:fillRect/>
          </a:stretch>
        </p:blipFill>
        <p:spPr>
          <a:xfrm>
            <a:off x="4193626" y="1421607"/>
            <a:ext cx="7998372" cy="5436393"/>
          </a:xfrm>
          <a:prstGeom prst="rect">
            <a:avLst/>
          </a:prstGeom>
        </p:spPr>
      </p:pic>
      <p:sp>
        <p:nvSpPr>
          <p:cNvPr id="3" name="Oval 2">
            <a:extLst>
              <a:ext uri="{FF2B5EF4-FFF2-40B4-BE49-F238E27FC236}">
                <a16:creationId xmlns:a16="http://schemas.microsoft.com/office/drawing/2014/main" id="{37EAEA89-8186-5F8E-0F4D-F3B1AB90DFB1}"/>
              </a:ext>
            </a:extLst>
          </p:cNvPr>
          <p:cNvSpPr/>
          <p:nvPr/>
        </p:nvSpPr>
        <p:spPr>
          <a:xfrm>
            <a:off x="5002924" y="4519448"/>
            <a:ext cx="430924" cy="525518"/>
          </a:xfrm>
          <a:prstGeom prst="ellipse">
            <a:avLst/>
          </a:prstGeom>
          <a:noFill/>
          <a:ln w="381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5" name="Oval 4">
            <a:extLst>
              <a:ext uri="{FF2B5EF4-FFF2-40B4-BE49-F238E27FC236}">
                <a16:creationId xmlns:a16="http://schemas.microsoft.com/office/drawing/2014/main" id="{D51E6876-88BB-B497-5203-697BCBDE28E5}"/>
              </a:ext>
            </a:extLst>
          </p:cNvPr>
          <p:cNvSpPr/>
          <p:nvPr/>
        </p:nvSpPr>
        <p:spPr>
          <a:xfrm>
            <a:off x="8234846" y="4482662"/>
            <a:ext cx="430924" cy="525518"/>
          </a:xfrm>
          <a:prstGeom prst="ellipse">
            <a:avLst/>
          </a:prstGeom>
          <a:noFill/>
          <a:ln w="381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Oval 5">
            <a:extLst>
              <a:ext uri="{FF2B5EF4-FFF2-40B4-BE49-F238E27FC236}">
                <a16:creationId xmlns:a16="http://schemas.microsoft.com/office/drawing/2014/main" id="{EF791CE2-D67B-FE8F-9C1E-695384F92ABC}"/>
              </a:ext>
            </a:extLst>
          </p:cNvPr>
          <p:cNvSpPr/>
          <p:nvPr/>
        </p:nvSpPr>
        <p:spPr>
          <a:xfrm>
            <a:off x="8981075" y="4493174"/>
            <a:ext cx="430924" cy="525518"/>
          </a:xfrm>
          <a:prstGeom prst="ellipse">
            <a:avLst/>
          </a:prstGeom>
          <a:noFill/>
          <a:ln w="381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7" name="Oval 6">
            <a:extLst>
              <a:ext uri="{FF2B5EF4-FFF2-40B4-BE49-F238E27FC236}">
                <a16:creationId xmlns:a16="http://schemas.microsoft.com/office/drawing/2014/main" id="{26062383-BA59-53AC-E5F9-4DF7E71523B5}"/>
              </a:ext>
            </a:extLst>
          </p:cNvPr>
          <p:cNvSpPr/>
          <p:nvPr/>
        </p:nvSpPr>
        <p:spPr>
          <a:xfrm>
            <a:off x="6176056" y="4459192"/>
            <a:ext cx="430924" cy="525518"/>
          </a:xfrm>
          <a:prstGeom prst="ellipse">
            <a:avLst/>
          </a:prstGeom>
          <a:noFill/>
          <a:ln w="381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8" name="Oval 7">
            <a:extLst>
              <a:ext uri="{FF2B5EF4-FFF2-40B4-BE49-F238E27FC236}">
                <a16:creationId xmlns:a16="http://schemas.microsoft.com/office/drawing/2014/main" id="{3F5A9A8B-2D54-FD43-FD82-788C47E3264E}"/>
              </a:ext>
            </a:extLst>
          </p:cNvPr>
          <p:cNvSpPr/>
          <p:nvPr/>
        </p:nvSpPr>
        <p:spPr>
          <a:xfrm>
            <a:off x="5633794" y="4491091"/>
            <a:ext cx="430924" cy="525518"/>
          </a:xfrm>
          <a:prstGeom prst="ellipse">
            <a:avLst/>
          </a:prstGeom>
          <a:noFill/>
          <a:ln w="381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9" name="Oval 8">
            <a:extLst>
              <a:ext uri="{FF2B5EF4-FFF2-40B4-BE49-F238E27FC236}">
                <a16:creationId xmlns:a16="http://schemas.microsoft.com/office/drawing/2014/main" id="{9402D668-F6FA-5621-4208-C9131A2BAF47}"/>
              </a:ext>
            </a:extLst>
          </p:cNvPr>
          <p:cNvSpPr/>
          <p:nvPr/>
        </p:nvSpPr>
        <p:spPr>
          <a:xfrm>
            <a:off x="6994753" y="3799975"/>
            <a:ext cx="430924" cy="525518"/>
          </a:xfrm>
          <a:prstGeom prst="ellipse">
            <a:avLst/>
          </a:prstGeom>
          <a:noFill/>
          <a:ln w="38100">
            <a:solidFill>
              <a:srgbClr val="318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0" name="TextBox 9">
            <a:extLst>
              <a:ext uri="{FF2B5EF4-FFF2-40B4-BE49-F238E27FC236}">
                <a16:creationId xmlns:a16="http://schemas.microsoft.com/office/drawing/2014/main" id="{7613DEB2-0D2B-28E6-968D-78E50820A069}"/>
              </a:ext>
            </a:extLst>
          </p:cNvPr>
          <p:cNvSpPr txBox="1"/>
          <p:nvPr/>
        </p:nvSpPr>
        <p:spPr>
          <a:xfrm>
            <a:off x="2307265" y="3799975"/>
            <a:ext cx="1886359" cy="461665"/>
          </a:xfrm>
          <a:prstGeom prst="rect">
            <a:avLst/>
          </a:prstGeom>
          <a:noFill/>
        </p:spPr>
        <p:txBody>
          <a:bodyPr wrap="square">
            <a:spAutoFit/>
          </a:bodyPr>
          <a:lstStyle/>
          <a:p>
            <a:pPr algn="ctr"/>
            <a:r>
              <a:rPr lang="en-GB" sz="2400" dirty="0">
                <a:latin typeface="Avenir Book" panose="02000503020000020003" pitchFamily="2" charset="0"/>
              </a:rPr>
              <a:t>Basov </a:t>
            </a:r>
            <a:r>
              <a:rPr lang="en-GB" sz="1600" dirty="0">
                <a:latin typeface="Avenir Book" panose="02000503020000020003" pitchFamily="2" charset="0"/>
              </a:rPr>
              <a:t>(Nobel)</a:t>
            </a:r>
            <a:endParaRPr lang="en-GB" sz="2400" dirty="0">
              <a:latin typeface="Avenir Book" panose="02000503020000020003" pitchFamily="2" charset="0"/>
            </a:endParaRPr>
          </a:p>
        </p:txBody>
      </p:sp>
      <p:sp>
        <p:nvSpPr>
          <p:cNvPr id="11" name="TextBox 10">
            <a:extLst>
              <a:ext uri="{FF2B5EF4-FFF2-40B4-BE49-F238E27FC236}">
                <a16:creationId xmlns:a16="http://schemas.microsoft.com/office/drawing/2014/main" id="{A940E951-E8CE-6CFB-9908-66502BA13CC3}"/>
              </a:ext>
            </a:extLst>
          </p:cNvPr>
          <p:cNvSpPr txBox="1"/>
          <p:nvPr/>
        </p:nvSpPr>
        <p:spPr>
          <a:xfrm>
            <a:off x="1519109" y="2049955"/>
            <a:ext cx="1155405" cy="461665"/>
          </a:xfrm>
          <a:prstGeom prst="rect">
            <a:avLst/>
          </a:prstGeom>
          <a:noFill/>
        </p:spPr>
        <p:txBody>
          <a:bodyPr wrap="square">
            <a:spAutoFit/>
          </a:bodyPr>
          <a:lstStyle/>
          <a:p>
            <a:pPr algn="ctr"/>
            <a:r>
              <a:rPr lang="en-GB" sz="2400" dirty="0">
                <a:latin typeface="Avenir Book" panose="02000503020000020003" pitchFamily="2" charset="0"/>
              </a:rPr>
              <a:t>1967</a:t>
            </a:r>
          </a:p>
        </p:txBody>
      </p:sp>
    </p:spTree>
    <p:extLst>
      <p:ext uri="{BB962C8B-B14F-4D97-AF65-F5344CB8AC3E}">
        <p14:creationId xmlns:p14="http://schemas.microsoft.com/office/powerpoint/2010/main" val="263496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Lina </a:t>
            </a:r>
            <a:r>
              <a:rPr lang="en-US" sz="3600" dirty="0" err="1">
                <a:solidFill>
                  <a:srgbClr val="31859C"/>
                </a:solidFill>
                <a:latin typeface="Avenir Book" charset="0"/>
                <a:ea typeface="Avenir Book" charset="0"/>
                <a:cs typeface="Avenir Book" charset="0"/>
              </a:rPr>
              <a:t>Solomonovna</a:t>
            </a:r>
            <a:r>
              <a:rPr lang="en-US" sz="3600" dirty="0">
                <a:solidFill>
                  <a:srgbClr val="31859C"/>
                </a:solidFill>
                <a:latin typeface="Avenir Book" charset="0"/>
                <a:ea typeface="Avenir Book" charset="0"/>
                <a:cs typeface="Avenir Book" charset="0"/>
              </a:rPr>
              <a:t> Stern</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0" y="1776636"/>
            <a:ext cx="2530545" cy="4093428"/>
          </a:xfrm>
          <a:prstGeom prst="rect">
            <a:avLst/>
          </a:prstGeom>
          <a:noFill/>
        </p:spPr>
        <p:txBody>
          <a:bodyPr wrap="square">
            <a:spAutoFit/>
          </a:bodyPr>
          <a:lstStyle/>
          <a:p>
            <a:pPr algn="ctr"/>
            <a:r>
              <a:rPr lang="en-GB" sz="2000" dirty="0">
                <a:latin typeface="Avenir Book" panose="02000503020000020003" pitchFamily="2" charset="0"/>
              </a:rPr>
              <a:t>Trained as physician in Geneva</a:t>
            </a:r>
          </a:p>
          <a:p>
            <a:pPr algn="ctr"/>
            <a:endParaRPr lang="en-GB" sz="2000" dirty="0">
              <a:latin typeface="Avenir Book" panose="02000503020000020003" pitchFamily="2" charset="0"/>
            </a:endParaRPr>
          </a:p>
          <a:p>
            <a:pPr algn="ctr"/>
            <a:r>
              <a:rPr lang="en-GB" sz="2000" dirty="0">
                <a:latin typeface="Avenir Book" panose="02000503020000020003" pitchFamily="2" charset="0"/>
              </a:rPr>
              <a:t>Neurophysiologist</a:t>
            </a:r>
          </a:p>
          <a:p>
            <a:pPr algn="ctr"/>
            <a:endParaRPr lang="en-GB" sz="2000" dirty="0">
              <a:latin typeface="Avenir Book" panose="02000503020000020003" pitchFamily="2" charset="0"/>
            </a:endParaRPr>
          </a:p>
          <a:p>
            <a:pPr algn="ctr"/>
            <a:r>
              <a:rPr lang="en-GB" sz="2000" dirty="0">
                <a:latin typeface="Avenir Book" panose="02000503020000020003" pitchFamily="2" charset="0"/>
              </a:rPr>
              <a:t>Party member (1938)</a:t>
            </a:r>
          </a:p>
          <a:p>
            <a:pPr algn="ctr"/>
            <a:endParaRPr lang="en-GB" sz="2000" dirty="0">
              <a:latin typeface="Avenir Book" panose="02000503020000020003" pitchFamily="2" charset="0"/>
            </a:endParaRPr>
          </a:p>
          <a:p>
            <a:pPr algn="ctr"/>
            <a:r>
              <a:rPr lang="en-GB" sz="2000" dirty="0">
                <a:latin typeface="Avenir Book" panose="02000503020000020003" pitchFamily="2" charset="0"/>
              </a:rPr>
              <a:t>First woman elected to the Academy (1939)</a:t>
            </a:r>
          </a:p>
          <a:p>
            <a:pPr algn="ctr"/>
            <a:endParaRPr lang="en-GB" sz="2000" dirty="0">
              <a:latin typeface="Avenir Book" panose="02000503020000020003" pitchFamily="2" charset="0"/>
            </a:endParaRPr>
          </a:p>
          <a:p>
            <a:pPr algn="ctr"/>
            <a:r>
              <a:rPr lang="en-GB" sz="2000" dirty="0">
                <a:latin typeface="Avenir Book" panose="02000503020000020003" pitchFamily="2" charset="0"/>
              </a:rPr>
              <a:t>Arrested 1949</a:t>
            </a:r>
          </a:p>
        </p:txBody>
      </p:sp>
      <p:pic>
        <p:nvPicPr>
          <p:cNvPr id="2050" name="Picture 2" descr="День в истории: Лина Штерн – женщина, поставившая барьер между мозгом и кровью">
            <a:extLst>
              <a:ext uri="{FF2B5EF4-FFF2-40B4-BE49-F238E27FC236}">
                <a16:creationId xmlns:a16="http://schemas.microsoft.com/office/drawing/2014/main" id="{22E76D8D-507A-0BCF-603B-780AFB881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548" y="1423434"/>
            <a:ext cx="9661451" cy="54345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BC6E3AB-59B8-0188-1CC0-1F6474AAE3B5}"/>
              </a:ext>
            </a:extLst>
          </p:cNvPr>
          <p:cNvPicPr>
            <a:picLocks noChangeAspect="1"/>
          </p:cNvPicPr>
          <p:nvPr/>
        </p:nvPicPr>
        <p:blipFill>
          <a:blip r:embed="rId5"/>
          <a:stretch>
            <a:fillRect/>
          </a:stretch>
        </p:blipFill>
        <p:spPr>
          <a:xfrm>
            <a:off x="2530546" y="4039067"/>
            <a:ext cx="3753295" cy="2818930"/>
          </a:xfrm>
          <a:prstGeom prst="rect">
            <a:avLst/>
          </a:prstGeom>
        </p:spPr>
      </p:pic>
    </p:spTree>
    <p:extLst>
      <p:ext uri="{BB962C8B-B14F-4D97-AF65-F5344CB8AC3E}">
        <p14:creationId xmlns:p14="http://schemas.microsoft.com/office/powerpoint/2010/main" val="1747164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Natalia </a:t>
            </a:r>
            <a:r>
              <a:rPr lang="en-US" sz="3600" dirty="0" err="1">
                <a:solidFill>
                  <a:srgbClr val="31859C"/>
                </a:solidFill>
                <a:latin typeface="Avenir Book" charset="0"/>
                <a:ea typeface="Avenir Book" charset="0"/>
                <a:cs typeface="Avenir Book" charset="0"/>
              </a:rPr>
              <a:t>Bekhtereva</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756745" y="1776636"/>
            <a:ext cx="5123060" cy="1200329"/>
          </a:xfrm>
          <a:prstGeom prst="rect">
            <a:avLst/>
          </a:prstGeom>
          <a:noFill/>
        </p:spPr>
        <p:txBody>
          <a:bodyPr wrap="square">
            <a:spAutoFit/>
          </a:bodyPr>
          <a:lstStyle/>
          <a:p>
            <a:pPr algn="ctr"/>
            <a:r>
              <a:rPr lang="en-GB" sz="2400" dirty="0">
                <a:latin typeface="Avenir Book" panose="02000503020000020003" pitchFamily="2" charset="0"/>
              </a:rPr>
              <a:t>Neurophysiologist and granddaughter of Vladimir </a:t>
            </a:r>
            <a:r>
              <a:rPr lang="en-GB" sz="2400" dirty="0" err="1">
                <a:latin typeface="Avenir Book" panose="02000503020000020003" pitchFamily="2" charset="0"/>
              </a:rPr>
              <a:t>Bekhterev</a:t>
            </a:r>
            <a:endParaRPr lang="en-GB" sz="2400" dirty="0">
              <a:latin typeface="Avenir Book" panose="02000503020000020003" pitchFamily="2" charset="0"/>
            </a:endParaRPr>
          </a:p>
        </p:txBody>
      </p:sp>
      <p:pic>
        <p:nvPicPr>
          <p:cNvPr id="1026" name="Picture 2" descr="Наталья Петровна Бехтерева">
            <a:extLst>
              <a:ext uri="{FF2B5EF4-FFF2-40B4-BE49-F238E27FC236}">
                <a16:creationId xmlns:a16="http://schemas.microsoft.com/office/drawing/2014/main" id="{D731F321-B8F7-CE14-4DD9-52CFF8005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753" y="1420813"/>
            <a:ext cx="5958247" cy="5437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ED335E7-DCC5-CBB7-2C44-A70610BE1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48850"/>
            <a:ext cx="2700670" cy="3407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21E536-83FC-4949-A705-EA7D6920F7F4}"/>
              </a:ext>
            </a:extLst>
          </p:cNvPr>
          <p:cNvSpPr txBox="1"/>
          <p:nvPr/>
        </p:nvSpPr>
        <p:spPr>
          <a:xfrm>
            <a:off x="3115752" y="3585408"/>
            <a:ext cx="2764053" cy="3046988"/>
          </a:xfrm>
          <a:prstGeom prst="rect">
            <a:avLst/>
          </a:prstGeom>
          <a:noFill/>
        </p:spPr>
        <p:txBody>
          <a:bodyPr wrap="square" rtlCol="0">
            <a:spAutoFit/>
          </a:bodyPr>
          <a:lstStyle/>
          <a:p>
            <a:pPr algn="ctr"/>
            <a:r>
              <a:rPr lang="en-AT" sz="2400" dirty="0">
                <a:latin typeface="Avenir Book" panose="02000503020000020003" pitchFamily="2" charset="0"/>
              </a:rPr>
              <a:t>Parents repressed in 1930s</a:t>
            </a:r>
          </a:p>
          <a:p>
            <a:pPr algn="ctr"/>
            <a:endParaRPr lang="en-AT" sz="2400" dirty="0">
              <a:latin typeface="Avenir Book" panose="02000503020000020003" pitchFamily="2" charset="0"/>
            </a:endParaRPr>
          </a:p>
          <a:p>
            <a:pPr algn="ctr"/>
            <a:r>
              <a:rPr lang="en-AT" sz="2400" dirty="0">
                <a:latin typeface="Avenir Book" panose="02000503020000020003" pitchFamily="2" charset="0"/>
              </a:rPr>
              <a:t>Initial training in medicine</a:t>
            </a:r>
          </a:p>
          <a:p>
            <a:pPr algn="ctr"/>
            <a:endParaRPr lang="en-AT" sz="2400" dirty="0">
              <a:latin typeface="Avenir Book" panose="02000503020000020003" pitchFamily="2" charset="0"/>
            </a:endParaRPr>
          </a:p>
          <a:p>
            <a:pPr algn="ctr"/>
            <a:r>
              <a:rPr lang="en-AT" sz="2400" dirty="0">
                <a:latin typeface="Avenir Book" panose="02000503020000020003" pitchFamily="2" charset="0"/>
              </a:rPr>
              <a:t>Elected to Academy in 1981</a:t>
            </a:r>
          </a:p>
        </p:txBody>
      </p:sp>
    </p:spTree>
    <p:extLst>
      <p:ext uri="{BB962C8B-B14F-4D97-AF65-F5344CB8AC3E}">
        <p14:creationId xmlns:p14="http://schemas.microsoft.com/office/powerpoint/2010/main" val="3031302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Maria Ivanovna </a:t>
            </a:r>
            <a:r>
              <a:rPr lang="en-US" sz="3600" dirty="0" err="1">
                <a:solidFill>
                  <a:srgbClr val="31859C"/>
                </a:solidFill>
                <a:latin typeface="Avenir Book" charset="0"/>
                <a:ea typeface="Avenir Book" charset="0"/>
                <a:cs typeface="Avenir Book" charset="0"/>
              </a:rPr>
              <a:t>Petrashen</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3920359" y="1681254"/>
            <a:ext cx="7767144" cy="4524315"/>
          </a:xfrm>
          <a:prstGeom prst="rect">
            <a:avLst/>
          </a:prstGeom>
          <a:noFill/>
        </p:spPr>
        <p:txBody>
          <a:bodyPr wrap="square">
            <a:spAutoFit/>
          </a:bodyPr>
          <a:lstStyle/>
          <a:p>
            <a:pPr algn="ctr"/>
            <a:r>
              <a:rPr lang="en-GB" sz="2400" dirty="0">
                <a:latin typeface="Avenir Book" panose="02000503020000020003" pitchFamily="2" charset="0"/>
              </a:rPr>
              <a:t>(1906-1977)</a:t>
            </a:r>
          </a:p>
          <a:p>
            <a:endParaRPr lang="en-GB" sz="2400" dirty="0">
              <a:latin typeface="Avenir Book" panose="02000503020000020003" pitchFamily="2" charset="0"/>
            </a:endParaRPr>
          </a:p>
          <a:p>
            <a:r>
              <a:rPr lang="en-GB" sz="2400" dirty="0">
                <a:latin typeface="Avenir Book" panose="02000503020000020003" pitchFamily="2" charset="0"/>
              </a:rPr>
              <a:t>“Any violation of the high ethical standards of a scientist evoked the condemnation of </a:t>
            </a:r>
            <a:r>
              <a:rPr lang="en-GB" sz="2400" dirty="0" err="1">
                <a:latin typeface="Avenir Book" panose="02000503020000020003" pitchFamily="2" charset="0"/>
              </a:rPr>
              <a:t>Petrashen</a:t>
            </a:r>
            <a:r>
              <a:rPr lang="en-GB" sz="2400" dirty="0">
                <a:latin typeface="Avenir Book" panose="02000503020000020003" pitchFamily="2" charset="0"/>
              </a:rPr>
              <a:t> even (and perhaps even more so) if these violations were committed by capable people. Interacting with Maria Ivanovna enriched everyone. The mere consciousness that Maria Ivanovna would not approve or would condemn something was enough to prevent a bad or dubious act. She was distinguished by exceptional honesty, combined with firmness of character and modesty, the qualities of a real Russian intellectual.” </a:t>
            </a:r>
          </a:p>
        </p:txBody>
      </p:sp>
      <p:pic>
        <p:nvPicPr>
          <p:cNvPr id="3074" name="Picture 2" descr="Петрашень М. И.">
            <a:extLst>
              <a:ext uri="{FF2B5EF4-FFF2-40B4-BE49-F238E27FC236}">
                <a16:creationId xmlns:a16="http://schemas.microsoft.com/office/drawing/2014/main" id="{3C2F575B-E63B-8626-E85E-514ECF43C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45" y="2238301"/>
            <a:ext cx="2743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72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4081462" y="274638"/>
            <a:ext cx="8110538"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Soviet Mathematics Olympiads</a:t>
            </a:r>
          </a:p>
        </p:txBody>
      </p:sp>
      <p:sp>
        <p:nvSpPr>
          <p:cNvPr id="4" name="TextBox 3">
            <a:extLst>
              <a:ext uri="{FF2B5EF4-FFF2-40B4-BE49-F238E27FC236}">
                <a16:creationId xmlns:a16="http://schemas.microsoft.com/office/drawing/2014/main" id="{4FC3DB4C-C367-A9FF-E1CC-BF237050454A}"/>
              </a:ext>
            </a:extLst>
          </p:cNvPr>
          <p:cNvSpPr txBox="1"/>
          <p:nvPr/>
        </p:nvSpPr>
        <p:spPr>
          <a:xfrm>
            <a:off x="5013434" y="1881736"/>
            <a:ext cx="6421821" cy="461665"/>
          </a:xfrm>
          <a:prstGeom prst="rect">
            <a:avLst/>
          </a:prstGeom>
          <a:noFill/>
        </p:spPr>
        <p:txBody>
          <a:bodyPr wrap="square">
            <a:spAutoFit/>
          </a:bodyPr>
          <a:lstStyle/>
          <a:p>
            <a:pPr algn="ctr"/>
            <a:r>
              <a:rPr lang="en-GB" sz="2400" dirty="0">
                <a:latin typeface="Avenir Book" panose="02000503020000020003" pitchFamily="2" charset="0"/>
              </a:rPr>
              <a:t>Early socialization</a:t>
            </a:r>
          </a:p>
        </p:txBody>
      </p:sp>
      <p:pic>
        <p:nvPicPr>
          <p:cNvPr id="1026" name="Picture 2" descr="Задачи всесоюзных математических олимпиад (Васильев, Егоров) 1988">
            <a:extLst>
              <a:ext uri="{FF2B5EF4-FFF2-40B4-BE49-F238E27FC236}">
                <a16:creationId xmlns:a16="http://schemas.microsoft.com/office/drawing/2014/main" id="{9D725415-DA02-727C-BD51-411A2087D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814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Олимпийские науки – Наука – Коммерсантъ">
            <a:extLst>
              <a:ext uri="{FF2B5EF4-FFF2-40B4-BE49-F238E27FC236}">
                <a16:creationId xmlns:a16="http://schemas.microsoft.com/office/drawing/2014/main" id="{29ED7E3F-D03C-0F3E-219D-D55435B1BF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8686" y="2823865"/>
            <a:ext cx="6988817" cy="391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00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Red student families</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893380" y="6176317"/>
            <a:ext cx="3552496" cy="461665"/>
          </a:xfrm>
          <a:prstGeom prst="rect">
            <a:avLst/>
          </a:prstGeom>
          <a:noFill/>
        </p:spPr>
        <p:txBody>
          <a:bodyPr wrap="square">
            <a:spAutoFit/>
          </a:bodyPr>
          <a:lstStyle/>
          <a:p>
            <a:pPr algn="ctr"/>
            <a:r>
              <a:rPr lang="en-GB" sz="2400" i="1" dirty="0" err="1">
                <a:latin typeface="Avenir Book" panose="02000503020000020003" pitchFamily="2" charset="0"/>
              </a:rPr>
              <a:t>Prozhektor</a:t>
            </a:r>
            <a:r>
              <a:rPr lang="en-GB" sz="2400" i="1" dirty="0">
                <a:latin typeface="Avenir Book" panose="02000503020000020003" pitchFamily="2" charset="0"/>
              </a:rPr>
              <a:t> </a:t>
            </a:r>
            <a:r>
              <a:rPr lang="en-GB" sz="2400" dirty="0">
                <a:latin typeface="Avenir Book" panose="02000503020000020003" pitchFamily="2" charset="0"/>
              </a:rPr>
              <a:t>no. 19 (1927)</a:t>
            </a:r>
          </a:p>
        </p:txBody>
      </p:sp>
      <p:pic>
        <p:nvPicPr>
          <p:cNvPr id="2" name="Picture 1">
            <a:extLst>
              <a:ext uri="{FF2B5EF4-FFF2-40B4-BE49-F238E27FC236}">
                <a16:creationId xmlns:a16="http://schemas.microsoft.com/office/drawing/2014/main" id="{D6621008-A8B1-F839-18ED-B83F7D2AC05B}"/>
              </a:ext>
            </a:extLst>
          </p:cNvPr>
          <p:cNvPicPr>
            <a:picLocks noChangeAspect="1"/>
          </p:cNvPicPr>
          <p:nvPr/>
        </p:nvPicPr>
        <p:blipFill>
          <a:blip r:embed="rId4"/>
          <a:stretch>
            <a:fillRect/>
          </a:stretch>
        </p:blipFill>
        <p:spPr>
          <a:xfrm>
            <a:off x="0" y="1420816"/>
            <a:ext cx="5869214" cy="3455984"/>
          </a:xfrm>
          <a:prstGeom prst="rect">
            <a:avLst/>
          </a:prstGeom>
        </p:spPr>
      </p:pic>
      <p:pic>
        <p:nvPicPr>
          <p:cNvPr id="3" name="Picture 2">
            <a:extLst>
              <a:ext uri="{FF2B5EF4-FFF2-40B4-BE49-F238E27FC236}">
                <a16:creationId xmlns:a16="http://schemas.microsoft.com/office/drawing/2014/main" id="{6283E82B-CD5B-E341-AC87-071F8D7EA1A6}"/>
              </a:ext>
            </a:extLst>
          </p:cNvPr>
          <p:cNvPicPr>
            <a:picLocks noChangeAspect="1"/>
          </p:cNvPicPr>
          <p:nvPr/>
        </p:nvPicPr>
        <p:blipFill>
          <a:blip r:embed="rId5"/>
          <a:stretch>
            <a:fillRect/>
          </a:stretch>
        </p:blipFill>
        <p:spPr>
          <a:xfrm>
            <a:off x="6096000" y="2706411"/>
            <a:ext cx="6096000" cy="4151586"/>
          </a:xfrm>
          <a:prstGeom prst="rect">
            <a:avLst/>
          </a:prstGeom>
        </p:spPr>
      </p:pic>
      <p:sp>
        <p:nvSpPr>
          <p:cNvPr id="5" name="TextBox 4">
            <a:extLst>
              <a:ext uri="{FF2B5EF4-FFF2-40B4-BE49-F238E27FC236}">
                <a16:creationId xmlns:a16="http://schemas.microsoft.com/office/drawing/2014/main" id="{28603EFA-376E-9DA3-CFC6-40C38992F20D}"/>
              </a:ext>
            </a:extLst>
          </p:cNvPr>
          <p:cNvSpPr txBox="1"/>
          <p:nvPr/>
        </p:nvSpPr>
        <p:spPr>
          <a:xfrm>
            <a:off x="8033378" y="1832781"/>
            <a:ext cx="1994457" cy="461665"/>
          </a:xfrm>
          <a:prstGeom prst="rect">
            <a:avLst/>
          </a:prstGeom>
          <a:noFill/>
        </p:spPr>
        <p:txBody>
          <a:bodyPr wrap="none" rtlCol="0">
            <a:spAutoFit/>
          </a:bodyPr>
          <a:lstStyle/>
          <a:p>
            <a:r>
              <a:rPr lang="en-US" sz="2400" dirty="0">
                <a:latin typeface="Avenir Book" panose="02000503020000020003" pitchFamily="2" charset="0"/>
              </a:rPr>
              <a:t>Social history</a:t>
            </a:r>
          </a:p>
        </p:txBody>
      </p:sp>
    </p:spTree>
    <p:extLst>
      <p:ext uri="{BB962C8B-B14F-4D97-AF65-F5344CB8AC3E}">
        <p14:creationId xmlns:p14="http://schemas.microsoft.com/office/powerpoint/2010/main" val="296883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0" y="274638"/>
            <a:ext cx="4738986"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Cultural work</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325821" y="1776636"/>
            <a:ext cx="4099034" cy="4524315"/>
          </a:xfrm>
          <a:prstGeom prst="rect">
            <a:avLst/>
          </a:prstGeom>
          <a:noFill/>
        </p:spPr>
        <p:txBody>
          <a:bodyPr wrap="square">
            <a:spAutoFit/>
          </a:bodyPr>
          <a:lstStyle/>
          <a:p>
            <a:pPr algn="ctr"/>
            <a:r>
              <a:rPr lang="en-GB" sz="2400" dirty="0">
                <a:latin typeface="Avenir Book" panose="02000503020000020003" pitchFamily="2" charset="0"/>
              </a:rPr>
              <a:t>Assembling the in-house bulletin</a:t>
            </a:r>
          </a:p>
          <a:p>
            <a:pPr algn="ct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r>
              <a:rPr lang="en-GB" sz="2400" dirty="0">
                <a:latin typeface="Avenir Book" panose="02000503020000020003" pitchFamily="2" charset="0"/>
              </a:rPr>
              <a:t>Cultural history</a:t>
            </a:r>
          </a:p>
          <a:p>
            <a:pPr algn="ct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r>
              <a:rPr lang="en-GB" sz="2400" i="1" dirty="0" err="1">
                <a:latin typeface="Avenir Book" panose="02000503020000020003" pitchFamily="2" charset="0"/>
              </a:rPr>
              <a:t>Prozhekter</a:t>
            </a:r>
            <a:r>
              <a:rPr lang="en-GB" sz="2400" i="1" dirty="0">
                <a:latin typeface="Avenir Book" panose="02000503020000020003" pitchFamily="2" charset="0"/>
              </a:rPr>
              <a:t> </a:t>
            </a:r>
            <a:r>
              <a:rPr lang="en-GB" sz="2400" dirty="0">
                <a:latin typeface="Avenir Book" panose="02000503020000020003" pitchFamily="2" charset="0"/>
              </a:rPr>
              <a:t>no. 4 (1925)</a:t>
            </a:r>
          </a:p>
        </p:txBody>
      </p:sp>
      <p:pic>
        <p:nvPicPr>
          <p:cNvPr id="2" name="Picture 1">
            <a:extLst>
              <a:ext uri="{FF2B5EF4-FFF2-40B4-BE49-F238E27FC236}">
                <a16:creationId xmlns:a16="http://schemas.microsoft.com/office/drawing/2014/main" id="{AE4AFB85-A3DD-67DF-A0D1-82AE54CB02AD}"/>
              </a:ext>
            </a:extLst>
          </p:cNvPr>
          <p:cNvPicPr>
            <a:picLocks noChangeAspect="1"/>
          </p:cNvPicPr>
          <p:nvPr/>
        </p:nvPicPr>
        <p:blipFill>
          <a:blip r:embed="rId4"/>
          <a:stretch>
            <a:fillRect/>
          </a:stretch>
        </p:blipFill>
        <p:spPr>
          <a:xfrm>
            <a:off x="4738986" y="-3"/>
            <a:ext cx="7453014" cy="6858000"/>
          </a:xfrm>
          <a:prstGeom prst="rect">
            <a:avLst/>
          </a:prstGeom>
        </p:spPr>
      </p:pic>
    </p:spTree>
    <p:extLst>
      <p:ext uri="{BB962C8B-B14F-4D97-AF65-F5344CB8AC3E}">
        <p14:creationId xmlns:p14="http://schemas.microsoft.com/office/powerpoint/2010/main" val="1592441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Congress of Russian Naturalists and Physicians</a:t>
            </a:r>
            <a:endParaRPr lang="en-US" sz="3600" i="1" dirty="0">
              <a:solidFill>
                <a:srgbClr val="31859C"/>
              </a:solidFill>
              <a:latin typeface="Avenir Book" charset="0"/>
              <a:ea typeface="Avenir Book" charset="0"/>
              <a:cs typeface="Avenir Book" charset="0"/>
            </a:endParaRPr>
          </a:p>
        </p:txBody>
      </p:sp>
      <p:sp>
        <p:nvSpPr>
          <p:cNvPr id="4" name="TextBox 3">
            <a:extLst>
              <a:ext uri="{FF2B5EF4-FFF2-40B4-BE49-F238E27FC236}">
                <a16:creationId xmlns:a16="http://schemas.microsoft.com/office/drawing/2014/main" id="{4FC3DB4C-C367-A9FF-E1CC-BF237050454A}"/>
              </a:ext>
            </a:extLst>
          </p:cNvPr>
          <p:cNvSpPr txBox="1"/>
          <p:nvPr/>
        </p:nvSpPr>
        <p:spPr>
          <a:xfrm>
            <a:off x="189186" y="1776636"/>
            <a:ext cx="3121573" cy="3416320"/>
          </a:xfrm>
          <a:prstGeom prst="rect">
            <a:avLst/>
          </a:prstGeom>
          <a:noFill/>
        </p:spPr>
        <p:txBody>
          <a:bodyPr wrap="square">
            <a:spAutoFit/>
          </a:bodyPr>
          <a:lstStyle/>
          <a:p>
            <a:pPr algn="ctr"/>
            <a:r>
              <a:rPr lang="en-GB" sz="2400" dirty="0">
                <a:latin typeface="Avenir Book" panose="02000503020000020003" pitchFamily="2" charset="0"/>
              </a:rPr>
              <a:t>Moscow, 1910</a:t>
            </a:r>
          </a:p>
          <a:p>
            <a:pPr algn="ctr"/>
            <a:endParaRPr lang="en-GB" sz="2400" dirty="0">
              <a:latin typeface="Avenir Book" panose="02000503020000020003" pitchFamily="2" charset="0"/>
            </a:endParaRPr>
          </a:p>
          <a:p>
            <a:pPr algn="ctr"/>
            <a:endParaRPr lang="en-GB" sz="2400" dirty="0">
              <a:latin typeface="Avenir Book" panose="02000503020000020003" pitchFamily="2" charset="0"/>
            </a:endParaRPr>
          </a:p>
          <a:p>
            <a:pPr algn="ctr"/>
            <a:r>
              <a:rPr lang="en-GB" sz="2400" dirty="0">
                <a:latin typeface="Avenir Book" panose="02000503020000020003" pitchFamily="2" charset="0"/>
              </a:rPr>
              <a:t>~700 women attend</a:t>
            </a:r>
          </a:p>
          <a:p>
            <a:pPr algn="ctr"/>
            <a:r>
              <a:rPr lang="en-GB" sz="2400" dirty="0">
                <a:latin typeface="Avenir Book" panose="02000503020000020003" pitchFamily="2" charset="0"/>
              </a:rPr>
              <a:t>(nearly one quarter</a:t>
            </a:r>
            <a:r>
              <a:rPr lang="ru-RU" sz="2400" dirty="0">
                <a:latin typeface="Avenir Book" panose="02000503020000020003" pitchFamily="2" charset="0"/>
              </a:rPr>
              <a:t> </a:t>
            </a:r>
            <a:endParaRPr lang="en-US" sz="2400" dirty="0">
              <a:latin typeface="Avenir Book" panose="02000503020000020003" pitchFamily="2" charset="0"/>
            </a:endParaRPr>
          </a:p>
          <a:p>
            <a:pPr algn="ctr"/>
            <a:r>
              <a:rPr lang="en-US" sz="2400" dirty="0">
                <a:latin typeface="Avenir Book" panose="02000503020000020003" pitchFamily="2" charset="0"/>
              </a:rPr>
              <a:t>of total</a:t>
            </a:r>
            <a:r>
              <a:rPr lang="en-GB" sz="2400" dirty="0">
                <a:latin typeface="Avenir Book" panose="02000503020000020003" pitchFamily="2" charset="0"/>
              </a:rPr>
              <a:t>)</a:t>
            </a:r>
          </a:p>
          <a:p>
            <a:pPr algn="ctr"/>
            <a:endParaRPr lang="en-GB" sz="2400" dirty="0">
              <a:latin typeface="Avenir Book" panose="02000503020000020003" pitchFamily="2" charset="0"/>
            </a:endParaRPr>
          </a:p>
          <a:p>
            <a:pPr algn="ctr"/>
            <a:r>
              <a:rPr lang="en-GB" sz="2400" dirty="0">
                <a:latin typeface="Avenir Book" panose="02000503020000020003" pitchFamily="2" charset="0"/>
              </a:rPr>
              <a:t>~500 from Moscow</a:t>
            </a:r>
          </a:p>
          <a:p>
            <a:pPr algn="ctr"/>
            <a:r>
              <a:rPr lang="en-GB" sz="2400" dirty="0">
                <a:latin typeface="Avenir Book" panose="02000503020000020003" pitchFamily="2" charset="0"/>
              </a:rPr>
              <a:t>~60 from St Pb</a:t>
            </a:r>
          </a:p>
        </p:txBody>
      </p:sp>
      <p:pic>
        <p:nvPicPr>
          <p:cNvPr id="2" name="Picture 1">
            <a:extLst>
              <a:ext uri="{FF2B5EF4-FFF2-40B4-BE49-F238E27FC236}">
                <a16:creationId xmlns:a16="http://schemas.microsoft.com/office/drawing/2014/main" id="{59DF5A70-997F-03BF-B7C0-9480E79772A4}"/>
              </a:ext>
            </a:extLst>
          </p:cNvPr>
          <p:cNvPicPr>
            <a:picLocks noChangeAspect="1"/>
          </p:cNvPicPr>
          <p:nvPr/>
        </p:nvPicPr>
        <p:blipFill>
          <a:blip r:embed="rId4"/>
          <a:stretch>
            <a:fillRect/>
          </a:stretch>
        </p:blipFill>
        <p:spPr>
          <a:xfrm>
            <a:off x="3492510" y="1420816"/>
            <a:ext cx="8699490" cy="5437181"/>
          </a:xfrm>
          <a:prstGeom prst="rect">
            <a:avLst/>
          </a:prstGeom>
        </p:spPr>
      </p:pic>
    </p:spTree>
    <p:extLst>
      <p:ext uri="{BB962C8B-B14F-4D97-AF65-F5344CB8AC3E}">
        <p14:creationId xmlns:p14="http://schemas.microsoft.com/office/powerpoint/2010/main" val="154702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15364" name="Title 1"/>
          <p:cNvSpPr txBox="1">
            <a:spLocks/>
          </p:cNvSpPr>
          <p:nvPr/>
        </p:nvSpPr>
        <p:spPr bwMode="auto">
          <a:xfrm>
            <a:off x="331304" y="274638"/>
            <a:ext cx="1152939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Women – Gender – History – Ideas </a:t>
            </a:r>
          </a:p>
        </p:txBody>
      </p:sp>
      <p:sp>
        <p:nvSpPr>
          <p:cNvPr id="4" name="TextBox 3">
            <a:extLst>
              <a:ext uri="{FF2B5EF4-FFF2-40B4-BE49-F238E27FC236}">
                <a16:creationId xmlns:a16="http://schemas.microsoft.com/office/drawing/2014/main" id="{4FC3DB4C-C367-A9FF-E1CC-BF237050454A}"/>
              </a:ext>
            </a:extLst>
          </p:cNvPr>
          <p:cNvSpPr txBox="1"/>
          <p:nvPr/>
        </p:nvSpPr>
        <p:spPr>
          <a:xfrm>
            <a:off x="331304" y="1776636"/>
            <a:ext cx="11529392" cy="4708981"/>
          </a:xfrm>
          <a:prstGeom prst="rect">
            <a:avLst/>
          </a:prstGeom>
          <a:noFill/>
        </p:spPr>
        <p:txBody>
          <a:bodyPr wrap="square">
            <a:spAutoFit/>
          </a:bodyPr>
          <a:lstStyle/>
          <a:p>
            <a:pPr indent="-709200"/>
            <a:r>
              <a:rPr lang="en-GB" sz="2000" dirty="0">
                <a:latin typeface="Avenir Book" panose="02000503020000020003" pitchFamily="2" charset="0"/>
              </a:rPr>
              <a:t>The sociological question</a:t>
            </a:r>
            <a:r>
              <a:rPr lang="en-GB" sz="2000" baseline="30000" dirty="0">
                <a:latin typeface="Avenir Book" panose="02000503020000020003" pitchFamily="2" charset="0"/>
              </a:rPr>
              <a:t>1</a:t>
            </a:r>
            <a:r>
              <a:rPr lang="en-GB" sz="2000" dirty="0">
                <a:latin typeface="Avenir Book" panose="02000503020000020003" pitchFamily="2" charset="0"/>
              </a:rPr>
              <a:t>: Where are women in any given historical account?</a:t>
            </a:r>
          </a:p>
          <a:p>
            <a:pPr indent="-709200"/>
            <a:endParaRPr lang="en-GB" sz="2000" dirty="0">
              <a:latin typeface="Avenir Book" panose="02000503020000020003" pitchFamily="2" charset="0"/>
            </a:endParaRPr>
          </a:p>
          <a:p>
            <a:pPr indent="-709200"/>
            <a:r>
              <a:rPr lang="en-GB" sz="2000" b="1" dirty="0">
                <a:solidFill>
                  <a:srgbClr val="31859C"/>
                </a:solidFill>
                <a:latin typeface="Avenir Book" panose="02000503020000020003" pitchFamily="2" charset="0"/>
              </a:rPr>
              <a:t>The sociological question</a:t>
            </a:r>
            <a:r>
              <a:rPr lang="en-GB" sz="2000" b="1" baseline="30000" dirty="0">
                <a:solidFill>
                  <a:srgbClr val="31859C"/>
                </a:solidFill>
                <a:latin typeface="Avenir Book" panose="02000503020000020003" pitchFamily="2" charset="0"/>
              </a:rPr>
              <a:t>2</a:t>
            </a:r>
            <a:r>
              <a:rPr lang="en-GB" sz="2000" b="1" dirty="0">
                <a:solidFill>
                  <a:srgbClr val="31859C"/>
                </a:solidFill>
                <a:latin typeface="Avenir Book" panose="02000503020000020003" pitchFamily="2" charset="0"/>
              </a:rPr>
              <a:t>: How do homosocial fields of intellectual </a:t>
            </a:r>
            <a:r>
              <a:rPr lang="en-GB" sz="2000" b="1" dirty="0" err="1">
                <a:solidFill>
                  <a:srgbClr val="31859C"/>
                </a:solidFill>
                <a:latin typeface="Avenir Book" panose="02000503020000020003" pitchFamily="2" charset="0"/>
              </a:rPr>
              <a:t>endeavor</a:t>
            </a:r>
            <a:r>
              <a:rPr lang="en-GB" sz="2000" b="1" dirty="0">
                <a:solidFill>
                  <a:srgbClr val="31859C"/>
                </a:solidFill>
                <a:latin typeface="Avenir Book" panose="02000503020000020003" pitchFamily="2" charset="0"/>
              </a:rPr>
              <a:t> function? (Even if we have not raised normative questions about why they are homosocial to begin with.)</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a:t>
            </a:r>
            <a:r>
              <a:rPr lang="en-GB" sz="2000" dirty="0" err="1">
                <a:latin typeface="Avenir Book" panose="02000503020000020003" pitchFamily="2" charset="0"/>
              </a:rPr>
              <a:t>labor</a:t>
            </a:r>
            <a:r>
              <a:rPr lang="en-GB" sz="2000" dirty="0">
                <a:latin typeface="Avenir Book" panose="02000503020000020003" pitchFamily="2" charset="0"/>
              </a:rPr>
              <a:t> question: When we rectify empirical gaps to include women in intellectual fields, how do we account for the manifest hierarchies of </a:t>
            </a:r>
            <a:r>
              <a:rPr lang="en-GB" sz="2000" dirty="0" err="1">
                <a:latin typeface="Avenir Book" panose="02000503020000020003" pitchFamily="2" charset="0"/>
              </a:rPr>
              <a:t>labor</a:t>
            </a:r>
            <a:r>
              <a:rPr lang="en-GB" sz="2000" dirty="0">
                <a:latin typeface="Avenir Book" panose="02000503020000020003" pitchFamily="2" charset="0"/>
              </a:rPr>
              <a:t>? Why social expansion of roles but subaltern status?</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1</a:t>
            </a:r>
            <a:r>
              <a:rPr lang="en-GB" sz="2000" dirty="0">
                <a:latin typeface="Avenir Book" panose="02000503020000020003" pitchFamily="2" charset="0"/>
              </a:rPr>
              <a:t>: Does the mode of historical explanation change when women are conceived as actors and social forces?</a:t>
            </a:r>
          </a:p>
          <a:p>
            <a:pPr indent="-709200"/>
            <a:endParaRPr lang="en-GB" sz="2000" dirty="0">
              <a:latin typeface="Avenir Book" panose="02000503020000020003" pitchFamily="2" charset="0"/>
            </a:endParaRPr>
          </a:p>
          <a:p>
            <a:pPr indent="-709200"/>
            <a:r>
              <a:rPr lang="en-GB" sz="2000" dirty="0">
                <a:latin typeface="Avenir Book" panose="02000503020000020003" pitchFamily="2" charset="0"/>
              </a:rPr>
              <a:t>The gender question</a:t>
            </a:r>
            <a:r>
              <a:rPr lang="en-GB" sz="2000" baseline="30000" dirty="0">
                <a:latin typeface="Avenir Book" panose="02000503020000020003" pitchFamily="2" charset="0"/>
              </a:rPr>
              <a:t>2</a:t>
            </a:r>
            <a:r>
              <a:rPr lang="en-GB" sz="2000" dirty="0">
                <a:latin typeface="Avenir Book" panose="02000503020000020003" pitchFamily="2" charset="0"/>
              </a:rPr>
              <a:t>: How have scientific investigations of biological sex and social gender roles influenced our historical understanding of a given intellectual discipline? Has science enabled patriarchal phenomena, and if so, how could this be </a:t>
            </a:r>
            <a:r>
              <a:rPr lang="en-GB" sz="2000" dirty="0" err="1">
                <a:latin typeface="Avenir Book" panose="02000503020000020003" pitchFamily="2" charset="0"/>
              </a:rPr>
              <a:t>analyzed</a:t>
            </a:r>
            <a:r>
              <a:rPr lang="en-GB" sz="2000" dirty="0">
                <a:latin typeface="Avenir Book" panose="02000503020000020003" pitchFamily="2" charset="0"/>
              </a:rPr>
              <a:t> historically (and, implicitly, opened to change)? </a:t>
            </a:r>
          </a:p>
        </p:txBody>
      </p:sp>
    </p:spTree>
    <p:extLst>
      <p:ext uri="{BB962C8B-B14F-4D97-AF65-F5344CB8AC3E}">
        <p14:creationId xmlns:p14="http://schemas.microsoft.com/office/powerpoint/2010/main" val="3423729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pic>
        <p:nvPicPr>
          <p:cNvPr id="2" name="Picture 1">
            <a:extLst>
              <a:ext uri="{FF2B5EF4-FFF2-40B4-BE49-F238E27FC236}">
                <a16:creationId xmlns:a16="http://schemas.microsoft.com/office/drawing/2014/main" id="{958F831E-06BD-DF4D-B9EA-1F5540062700}"/>
              </a:ext>
            </a:extLst>
          </p:cNvPr>
          <p:cNvPicPr>
            <a:picLocks noChangeAspect="1"/>
          </p:cNvPicPr>
          <p:nvPr/>
        </p:nvPicPr>
        <p:blipFill>
          <a:blip r:embed="rId4"/>
          <a:stretch>
            <a:fillRect/>
          </a:stretch>
        </p:blipFill>
        <p:spPr>
          <a:xfrm>
            <a:off x="0" y="3"/>
            <a:ext cx="4346951" cy="6630428"/>
          </a:xfrm>
          <a:prstGeom prst="rect">
            <a:avLst/>
          </a:prstGeom>
        </p:spPr>
      </p:pic>
      <p:sp>
        <p:nvSpPr>
          <p:cNvPr id="6" name="TextBox 5">
            <a:extLst>
              <a:ext uri="{FF2B5EF4-FFF2-40B4-BE49-F238E27FC236}">
                <a16:creationId xmlns:a16="http://schemas.microsoft.com/office/drawing/2014/main" id="{1DDD516E-3909-6A4C-A85A-1FF1F4AA15D3}"/>
              </a:ext>
            </a:extLst>
          </p:cNvPr>
          <p:cNvSpPr txBox="1"/>
          <p:nvPr/>
        </p:nvSpPr>
        <p:spPr>
          <a:xfrm>
            <a:off x="4444678" y="1585732"/>
            <a:ext cx="3148314" cy="4401205"/>
          </a:xfrm>
          <a:prstGeom prst="rect">
            <a:avLst/>
          </a:prstGeom>
          <a:noFill/>
        </p:spPr>
        <p:txBody>
          <a:bodyPr wrap="square" rtlCol="0">
            <a:spAutoFit/>
          </a:bodyPr>
          <a:lstStyle/>
          <a:p>
            <a:pPr algn="ctr"/>
            <a:r>
              <a:rPr lang="en-US" sz="2800" dirty="0">
                <a:latin typeface="Avenir Book"/>
              </a:rPr>
              <a:t>Gender of scientific workers</a:t>
            </a:r>
          </a:p>
          <a:p>
            <a:pPr algn="ctr"/>
            <a:endParaRPr lang="en-US" sz="2800" dirty="0">
              <a:latin typeface="Avenir Book"/>
            </a:endParaRPr>
          </a:p>
          <a:p>
            <a:pPr algn="ctr"/>
            <a:endParaRPr lang="en-US" sz="2800" dirty="0">
              <a:latin typeface="Avenir Book"/>
            </a:endParaRPr>
          </a:p>
          <a:p>
            <a:pPr marL="457200" indent="-457200">
              <a:buFont typeface="Wingdings" pitchFamily="2" charset="2"/>
              <a:buChar char="ß"/>
            </a:pPr>
            <a:r>
              <a:rPr lang="en-US" sz="2800" dirty="0">
                <a:latin typeface="Avenir Book"/>
                <a:sym typeface="Wingdings" pitchFamily="2" charset="2"/>
              </a:rPr>
              <a:t>Moscow</a:t>
            </a:r>
          </a:p>
          <a:p>
            <a:r>
              <a:rPr lang="en-US" sz="2800" dirty="0">
                <a:latin typeface="Avenir Book"/>
                <a:sym typeface="Wingdings" pitchFamily="2" charset="2"/>
              </a:rPr>
              <a:t>(18% women)</a:t>
            </a:r>
          </a:p>
          <a:p>
            <a:pPr algn="ctr"/>
            <a:endParaRPr lang="en-US" sz="2800" dirty="0">
              <a:latin typeface="Avenir Book"/>
              <a:sym typeface="Wingdings" pitchFamily="2" charset="2"/>
            </a:endParaRPr>
          </a:p>
          <a:p>
            <a:pPr algn="r"/>
            <a:r>
              <a:rPr lang="en-US" sz="2800" dirty="0">
                <a:latin typeface="Avenir Book"/>
                <a:sym typeface="Wingdings" pitchFamily="2" charset="2"/>
              </a:rPr>
              <a:t> Outside Moscow and Leningrad</a:t>
            </a:r>
          </a:p>
          <a:p>
            <a:pPr algn="r"/>
            <a:r>
              <a:rPr lang="en-US" sz="2800" dirty="0">
                <a:latin typeface="Avenir Book"/>
                <a:sym typeface="Wingdings" pitchFamily="2" charset="2"/>
              </a:rPr>
              <a:t>(14% women)</a:t>
            </a:r>
          </a:p>
        </p:txBody>
      </p:sp>
      <p:pic>
        <p:nvPicPr>
          <p:cNvPr id="3" name="Picture 2">
            <a:extLst>
              <a:ext uri="{FF2B5EF4-FFF2-40B4-BE49-F238E27FC236}">
                <a16:creationId xmlns:a16="http://schemas.microsoft.com/office/drawing/2014/main" id="{16C44F35-8818-AF4D-A178-EE7531D11B2C}"/>
              </a:ext>
            </a:extLst>
          </p:cNvPr>
          <p:cNvPicPr>
            <a:picLocks noChangeAspect="1"/>
          </p:cNvPicPr>
          <p:nvPr/>
        </p:nvPicPr>
        <p:blipFill>
          <a:blip r:embed="rId5"/>
          <a:stretch>
            <a:fillRect/>
          </a:stretch>
        </p:blipFill>
        <p:spPr>
          <a:xfrm>
            <a:off x="7676031" y="0"/>
            <a:ext cx="4515969" cy="6624209"/>
          </a:xfrm>
          <a:prstGeom prst="rect">
            <a:avLst/>
          </a:prstGeom>
        </p:spPr>
      </p:pic>
      <p:sp>
        <p:nvSpPr>
          <p:cNvPr id="8" name="Title 1">
            <a:extLst>
              <a:ext uri="{FF2B5EF4-FFF2-40B4-BE49-F238E27FC236}">
                <a16:creationId xmlns:a16="http://schemas.microsoft.com/office/drawing/2014/main" id="{84D87D86-F97D-F340-83DD-D683A000C818}"/>
              </a:ext>
            </a:extLst>
          </p:cNvPr>
          <p:cNvSpPr txBox="1">
            <a:spLocks/>
          </p:cNvSpPr>
          <p:nvPr/>
        </p:nvSpPr>
        <p:spPr bwMode="auto">
          <a:xfrm>
            <a:off x="4346951" y="274638"/>
            <a:ext cx="3329080" cy="944562"/>
          </a:xfrm>
          <a:prstGeom prst="rect">
            <a:avLst/>
          </a:prstGeom>
          <a:noFill/>
          <a:ln w="9525">
            <a:noFill/>
            <a:miter lim="800000"/>
            <a:headEnd/>
            <a:tailEnd/>
          </a:ln>
        </p:spPr>
        <p:txBody>
          <a:bodyPr anchor="ctr"/>
          <a:lstStyle/>
          <a:p>
            <a:pPr algn="ctr"/>
            <a:r>
              <a:rPr lang="en-US" sz="2800" dirty="0">
                <a:solidFill>
                  <a:srgbClr val="31859C"/>
                </a:solidFill>
                <a:latin typeface="Avenir Book" charset="0"/>
                <a:ea typeface="Avenir Book" charset="0"/>
                <a:cs typeface="Avenir Book" charset="0"/>
              </a:rPr>
              <a:t>Scientific Workers of the USSSR</a:t>
            </a:r>
          </a:p>
        </p:txBody>
      </p:sp>
    </p:spTree>
    <p:extLst>
      <p:ext uri="{BB962C8B-B14F-4D97-AF65-F5344CB8AC3E}">
        <p14:creationId xmlns:p14="http://schemas.microsoft.com/office/powerpoint/2010/main" val="1213656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p:cNvPicPr>
          <p:nvPr/>
        </p:nvPicPr>
        <p:blipFill>
          <a:blip r:embed="rId3" cstate="print"/>
          <a:srcRect/>
          <a:stretch>
            <a:fillRect/>
          </a:stretch>
        </p:blipFill>
        <p:spPr bwMode="auto">
          <a:xfrm>
            <a:off x="0" y="3"/>
            <a:ext cx="12192000" cy="1420813"/>
          </a:xfrm>
          <a:prstGeom prst="rect">
            <a:avLst/>
          </a:prstGeom>
          <a:noFill/>
          <a:ln w="9525">
            <a:noFill/>
            <a:miter lim="800000"/>
            <a:headEnd/>
            <a:tailEnd/>
          </a:ln>
        </p:spPr>
      </p:pic>
      <p:sp>
        <p:nvSpPr>
          <p:cNvPr id="6" name="TextBox 5">
            <a:extLst>
              <a:ext uri="{FF2B5EF4-FFF2-40B4-BE49-F238E27FC236}">
                <a16:creationId xmlns:a16="http://schemas.microsoft.com/office/drawing/2014/main" id="{1DDD516E-3909-6A4C-A85A-1FF1F4AA15D3}"/>
              </a:ext>
            </a:extLst>
          </p:cNvPr>
          <p:cNvSpPr txBox="1"/>
          <p:nvPr/>
        </p:nvSpPr>
        <p:spPr>
          <a:xfrm>
            <a:off x="5105400" y="1829948"/>
            <a:ext cx="6607629" cy="4832092"/>
          </a:xfrm>
          <a:prstGeom prst="rect">
            <a:avLst/>
          </a:prstGeom>
          <a:noFill/>
        </p:spPr>
        <p:txBody>
          <a:bodyPr wrap="square" rtlCol="0">
            <a:spAutoFit/>
          </a:bodyPr>
          <a:lstStyle/>
          <a:p>
            <a:pPr algn="ctr"/>
            <a:r>
              <a:rPr lang="en-US" sz="2800" dirty="0">
                <a:latin typeface="Avenir Book"/>
              </a:rPr>
              <a:t>Chapter 3: Pilgrim’s Progress: </a:t>
            </a:r>
          </a:p>
          <a:p>
            <a:pPr algn="ctr"/>
            <a:r>
              <a:rPr lang="en-US" sz="2800" dirty="0">
                <a:latin typeface="Avenir Book"/>
              </a:rPr>
              <a:t>Male Tales Told During a Life in Physics</a:t>
            </a:r>
          </a:p>
          <a:p>
            <a:pPr algn="ctr"/>
            <a:endParaRPr lang="en-US" sz="2800" dirty="0">
              <a:latin typeface="Avenir Book"/>
              <a:sym typeface="Wingdings" pitchFamily="2" charset="2"/>
            </a:endParaRPr>
          </a:p>
          <a:p>
            <a:pPr algn="ctr"/>
            <a:r>
              <a:rPr lang="en-US" sz="2800" dirty="0">
                <a:latin typeface="Avenir Book"/>
                <a:sym typeface="Wingdings" pitchFamily="2" charset="2"/>
              </a:rPr>
              <a:t>Picaresque adventures </a:t>
            </a:r>
          </a:p>
          <a:p>
            <a:pPr algn="ctr"/>
            <a:endParaRPr lang="en-US" sz="2800" dirty="0">
              <a:latin typeface="Avenir Book"/>
              <a:sym typeface="Wingdings" pitchFamily="2" charset="2"/>
            </a:endParaRPr>
          </a:p>
          <a:p>
            <a:pPr algn="ctr"/>
            <a:r>
              <a:rPr lang="en-US" sz="2800" dirty="0">
                <a:latin typeface="Avenir Book"/>
                <a:sym typeface="Wingdings" pitchFamily="2" charset="2"/>
              </a:rPr>
              <a:t>The scientist as hero </a:t>
            </a:r>
          </a:p>
          <a:p>
            <a:pPr algn="ctr"/>
            <a:r>
              <a:rPr lang="en-US" sz="2800" dirty="0">
                <a:latin typeface="Avenir Book"/>
                <a:sym typeface="Wingdings" pitchFamily="2" charset="2"/>
              </a:rPr>
              <a:t>(capable of great sacrifice)</a:t>
            </a:r>
          </a:p>
          <a:p>
            <a:pPr algn="ctr"/>
            <a:endParaRPr lang="en-US" sz="2800" dirty="0">
              <a:latin typeface="Avenir Book"/>
              <a:sym typeface="Wingdings" pitchFamily="2" charset="2"/>
            </a:endParaRPr>
          </a:p>
          <a:p>
            <a:pPr algn="ctr"/>
            <a:r>
              <a:rPr lang="en-US" sz="2800" dirty="0">
                <a:latin typeface="Avenir Book"/>
                <a:sym typeface="Wingdings" pitchFamily="2" charset="2"/>
              </a:rPr>
              <a:t>Stages of training associate distinctive intellectual problem-solving qualities with certain emotional states</a:t>
            </a:r>
          </a:p>
        </p:txBody>
      </p:sp>
      <p:sp>
        <p:nvSpPr>
          <p:cNvPr id="8" name="Title 1">
            <a:extLst>
              <a:ext uri="{FF2B5EF4-FFF2-40B4-BE49-F238E27FC236}">
                <a16:creationId xmlns:a16="http://schemas.microsoft.com/office/drawing/2014/main" id="{84D87D86-F97D-F340-83DD-D683A000C818}"/>
              </a:ext>
            </a:extLst>
          </p:cNvPr>
          <p:cNvSpPr txBox="1">
            <a:spLocks/>
          </p:cNvSpPr>
          <p:nvPr/>
        </p:nvSpPr>
        <p:spPr bwMode="auto">
          <a:xfrm>
            <a:off x="4567237" y="274638"/>
            <a:ext cx="7624762" cy="944562"/>
          </a:xfrm>
          <a:prstGeom prst="rect">
            <a:avLst/>
          </a:prstGeom>
          <a:noFill/>
          <a:ln w="9525">
            <a:noFill/>
            <a:miter lim="800000"/>
            <a:headEnd/>
            <a:tailEnd/>
          </a:ln>
        </p:spPr>
        <p:txBody>
          <a:bodyPr anchor="ctr"/>
          <a:lstStyle/>
          <a:p>
            <a:pPr algn="ctr"/>
            <a:r>
              <a:rPr lang="en-US" sz="3600" dirty="0">
                <a:solidFill>
                  <a:srgbClr val="31859C"/>
                </a:solidFill>
                <a:latin typeface="Avenir Book" charset="0"/>
                <a:ea typeface="Avenir Book" charset="0"/>
                <a:cs typeface="Avenir Book" charset="0"/>
              </a:rPr>
              <a:t>Sharon </a:t>
            </a:r>
            <a:r>
              <a:rPr lang="en-US" sz="3600" dirty="0" err="1">
                <a:solidFill>
                  <a:srgbClr val="31859C"/>
                </a:solidFill>
                <a:latin typeface="Avenir Book" charset="0"/>
                <a:ea typeface="Avenir Book" charset="0"/>
                <a:cs typeface="Avenir Book" charset="0"/>
              </a:rPr>
              <a:t>Traweek</a:t>
            </a:r>
            <a:endParaRPr lang="en-US" sz="3600" dirty="0">
              <a:solidFill>
                <a:srgbClr val="31859C"/>
              </a:solidFill>
              <a:latin typeface="Avenir Book" charset="0"/>
              <a:ea typeface="Avenir Book" charset="0"/>
              <a:cs typeface="Avenir Book" charset="0"/>
            </a:endParaRPr>
          </a:p>
        </p:txBody>
      </p:sp>
      <p:pic>
        <p:nvPicPr>
          <p:cNvPr id="2050" name="Picture 2" descr="Beamtimes and Lifetimes: The World of High Energy Physicists: Traweek,  Sharon: 9780674063488: Amazon.com: Books">
            <a:extLst>
              <a:ext uri="{FF2B5EF4-FFF2-40B4-BE49-F238E27FC236}">
                <a16:creationId xmlns:a16="http://schemas.microsoft.com/office/drawing/2014/main" id="{40C75DDA-CF58-0F36-0509-4F652353B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67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079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7390</TotalTime>
  <Words>3531</Words>
  <Application>Microsoft Macintosh PowerPoint</Application>
  <PresentationFormat>Widescreen</PresentationFormat>
  <Paragraphs>306</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Avenir Book</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Hall</dc:creator>
  <cp:lastModifiedBy>Karl Hall</cp:lastModifiedBy>
  <cp:revision>14</cp:revision>
  <dcterms:created xsi:type="dcterms:W3CDTF">2023-01-24T23:00:13Z</dcterms:created>
  <dcterms:modified xsi:type="dcterms:W3CDTF">2023-03-02T14:30:41Z</dcterms:modified>
</cp:coreProperties>
</file>