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86" r:id="rId2"/>
    <p:sldId id="290" r:id="rId3"/>
    <p:sldId id="291" r:id="rId4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2"/>
  </p:normalViewPr>
  <p:slideViewPr>
    <p:cSldViewPr snapToGrid="0">
      <p:cViewPr varScale="1">
        <p:scale>
          <a:sx n="90" d="100"/>
          <a:sy n="90" d="100"/>
        </p:scale>
        <p:origin x="232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32007-3231-2A45-B679-D006743773D3}" type="datetimeFigureOut">
              <a:rPr lang="en-AT" smtClean="0"/>
              <a:t>12.05.23</a:t>
            </a:fld>
            <a:endParaRPr lang="en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6A834-5F72-784B-B607-6506A99AA278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73814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35ed75ccf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35ed75ccf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75115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9995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7588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CE25F-6B80-AA40-B055-06D052E53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85C587-FE2F-7ED8-7718-F55B951213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4F02B-2F6E-961D-7E36-B17BD86CA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33A0-BB3D-6E43-9780-D575403F8DEE}" type="datetimeFigureOut">
              <a:rPr lang="en-AT" smtClean="0"/>
              <a:t>12.05.23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7F29D-B430-C05C-485E-9DCBCA1C8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66793-E784-D79B-F760-6C4256261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EF07-6747-3448-8AFE-168838324C79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77080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AEA43-1B02-1FD9-CF84-C933F9864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1D320D-4B1F-B0DA-6760-1313004B8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A8844-96FB-EBC0-C389-D544A37CC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33A0-BB3D-6E43-9780-D575403F8DEE}" type="datetimeFigureOut">
              <a:rPr lang="en-AT" smtClean="0"/>
              <a:t>12.05.23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4AC3F-DEE2-CB09-D245-9F57182BC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3DBBD-0029-6E61-5FAB-73A0FD7DD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EF07-6747-3448-8AFE-168838324C79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2057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040DA3-A7D2-FE53-798F-1A429BF9A6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FDEB51-EF5B-743A-49EC-41DA426A8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CE4B2-D42B-C512-79DB-60A7BBE9F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33A0-BB3D-6E43-9780-D575403F8DEE}" type="datetimeFigureOut">
              <a:rPr lang="en-AT" smtClean="0"/>
              <a:t>12.05.23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FF8A8-8EE1-C8E2-8CF0-216FAD812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FDF2D-7A44-94F5-65EB-083B798FD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EF07-6747-3448-8AFE-168838324C79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798560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 rot="10800000" flipH="1">
            <a:off x="346601" y="365700"/>
            <a:ext cx="11498833" cy="6126600"/>
          </a:xfrm>
          <a:custGeom>
            <a:avLst/>
            <a:gdLst/>
            <a:ahLst/>
            <a:cxnLst/>
            <a:rect l="l" t="t" r="r" b="b"/>
            <a:pathLst>
              <a:path w="344965" h="183798" extrusionOk="0">
                <a:moveTo>
                  <a:pt x="114070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31506" y="0"/>
                </a:lnTo>
              </a:path>
            </a:pathLst>
          </a:custGeom>
          <a:noFill/>
          <a:ln w="76200" cap="flat" cmpd="sng">
            <a:solidFill>
              <a:srgbClr val="FF9E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46" name="Google Shape;46;p9"/>
          <p:cNvSpPr txBox="1">
            <a:spLocks noGrp="1"/>
          </p:cNvSpPr>
          <p:nvPr>
            <p:ph type="body" idx="1"/>
          </p:nvPr>
        </p:nvSpPr>
        <p:spPr>
          <a:xfrm>
            <a:off x="4138800" y="6017443"/>
            <a:ext cx="3914400" cy="692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marL="609585" lvl="0" indent="-304792" algn="ctr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1200"/>
              <a:buNone/>
              <a:defRPr sz="1600" i="1">
                <a:solidFill>
                  <a:srgbClr val="999999"/>
                </a:solidFill>
              </a:defRPr>
            </a:lvl1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-167" y="6492300"/>
            <a:ext cx="121920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algn="ctr"/>
            <a:fld id="{00000000-1234-1234-1234-123412341234}" type="slidenum">
              <a:rPr lang="en" smtClean="0"/>
              <a:pPr algn="ct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37151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>
            <a:off x="346601" y="365700"/>
            <a:ext cx="11498833" cy="6126600"/>
          </a:xfrm>
          <a:custGeom>
            <a:avLst/>
            <a:gdLst/>
            <a:ahLst/>
            <a:cxnLst/>
            <a:rect l="l" t="t" r="r" b="b"/>
            <a:pathLst>
              <a:path w="344965" h="183798" extrusionOk="0">
                <a:moveTo>
                  <a:pt x="114070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31506" y="0"/>
                </a:lnTo>
              </a:path>
            </a:pathLst>
          </a:custGeom>
          <a:noFill/>
          <a:ln w="76200" cap="flat" cmpd="sng">
            <a:solidFill>
              <a:srgbClr val="FF9E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322200" y="122088"/>
            <a:ext cx="3547600" cy="978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1222200" y="1267800"/>
            <a:ext cx="9747600" cy="432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507987">
              <a:spcBef>
                <a:spcPts val="800"/>
              </a:spcBef>
              <a:spcAft>
                <a:spcPts val="0"/>
              </a:spcAft>
              <a:buSzPts val="2400"/>
              <a:buChar char="⊡"/>
              <a:defRPr sz="3200"/>
            </a:lvl1pPr>
            <a:lvl2pPr marL="1219170" lvl="1" indent="-507987">
              <a:spcBef>
                <a:spcPts val="0"/>
              </a:spcBef>
              <a:spcAft>
                <a:spcPts val="0"/>
              </a:spcAft>
              <a:buSzPts val="2400"/>
              <a:buChar char="□"/>
              <a:defRPr/>
            </a:lvl2pPr>
            <a:lvl3pPr marL="1828754" lvl="2" indent="-507987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2438339" lvl="3" indent="-507987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3200"/>
            </a:lvl4pPr>
            <a:lvl5pPr marL="3047924" lvl="4" indent="-507987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3200"/>
            </a:lvl5pPr>
            <a:lvl6pPr marL="3657509" lvl="5" indent="-507987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3200"/>
            </a:lvl6pPr>
            <a:lvl7pPr marL="4267093" lvl="6" indent="-507987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3200"/>
            </a:lvl7pPr>
            <a:lvl8pPr marL="4876678" lvl="7" indent="-507987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3200"/>
            </a:lvl8pPr>
            <a:lvl9pPr marL="5486263" lvl="8" indent="-507987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3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-167" y="6492300"/>
            <a:ext cx="121920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ctr"/>
            <a:fld id="{00000000-1234-1234-1234-123412341234}" type="slidenum">
              <a:rPr lang="en" smtClean="0"/>
              <a:pPr algn="ct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8150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352FF-786D-A7DA-7015-CDC927E0F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5DACB-658D-AE7A-319A-2AC1694CA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EECCF-ECEA-937A-61F8-B3300C220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33A0-BB3D-6E43-9780-D575403F8DEE}" type="datetimeFigureOut">
              <a:rPr lang="en-AT" smtClean="0"/>
              <a:t>12.05.23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F08D4-DEFB-8A15-CD3A-FD8EF6019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550C7-E2F7-8385-FD43-211C68BBB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EF07-6747-3448-8AFE-168838324C79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28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64EDB-C694-EED5-E254-4C831EC47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B6B3D8-8EB1-A082-CDCD-072D761A7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A7C9F-09B5-84F5-D809-BEE7CD82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33A0-BB3D-6E43-9780-D575403F8DEE}" type="datetimeFigureOut">
              <a:rPr lang="en-AT" smtClean="0"/>
              <a:t>12.05.23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5D6E3-9281-9802-C194-8A9151740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6C522-1888-DB40-9060-3CDF980F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EF07-6747-3448-8AFE-168838324C79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92684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6FDF2-65DB-1418-35E9-C95B0A54C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9ABEE-409E-A5D2-205A-177DE58C89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23D119-FADB-676C-9122-54399C6BE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39A38-80C3-2479-FA16-10C5AD9F6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33A0-BB3D-6E43-9780-D575403F8DEE}" type="datetimeFigureOut">
              <a:rPr lang="en-AT" smtClean="0"/>
              <a:t>12.05.23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160E0-2027-849D-F604-C338DC550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919534-E5E7-9163-5932-BC5EF1088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EF07-6747-3448-8AFE-168838324C79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1094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D389F-D5A0-4E13-053A-31E6F6768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BF9F3B-3283-40AE-9A18-4A523007B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178F55-72DA-43E1-69E9-13A0D2542E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B1CC8-527F-8E99-0B2B-0DE7A1AE86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6AAC95-A893-C24E-B012-F95A95F170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A93406-1287-5DD8-455B-CCFBBB95B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33A0-BB3D-6E43-9780-D575403F8DEE}" type="datetimeFigureOut">
              <a:rPr lang="en-AT" smtClean="0"/>
              <a:t>12.05.23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8BD946-7FCF-AA04-B699-08855ED3D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9DE4CF-AADE-0166-EE9D-FCEE4B4C9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EF07-6747-3448-8AFE-168838324C79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59555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6F767-387C-6371-4715-160510969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9673DE-3304-E18D-2E7F-644E0B4B8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33A0-BB3D-6E43-9780-D575403F8DEE}" type="datetimeFigureOut">
              <a:rPr lang="en-AT" smtClean="0"/>
              <a:t>12.05.23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89D9E-F0F3-2E37-5795-47E959209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C1619E-5D68-FF58-56A4-7203A7238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EF07-6747-3448-8AFE-168838324C79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41305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DAABEA-436D-220E-C609-CB58499F9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33A0-BB3D-6E43-9780-D575403F8DEE}" type="datetimeFigureOut">
              <a:rPr lang="en-AT" smtClean="0"/>
              <a:t>12.05.23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4A19DE-207F-B4BA-3314-5AB3ECAEE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E98D2C-E5AC-C0CC-9D1C-1E6CDA6CD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EF07-6747-3448-8AFE-168838324C79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11693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8A1ED-381C-4E66-BA52-39758EBDE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F9373-168C-598E-2F8D-CD30EEE6A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D25C63-20C0-37E1-7BAC-AA55C58568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3B975-BB22-6F4B-1406-FE0D1B5D8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33A0-BB3D-6E43-9780-D575403F8DEE}" type="datetimeFigureOut">
              <a:rPr lang="en-AT" smtClean="0"/>
              <a:t>12.05.23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5C0E8-362B-F361-7B71-4FE4398D3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2D06B1-E9E5-909D-8ED0-2C3CA9BFE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EF07-6747-3448-8AFE-168838324C79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58215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6CCDD-CABB-1759-7C2E-E1EF03DA6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06149B-16C4-F857-4AAE-2C410FA8B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8550B0-2CA1-BC63-DE66-84285870E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51460C-541D-3CD3-CFF4-30EDF2DB2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33A0-BB3D-6E43-9780-D575403F8DEE}" type="datetimeFigureOut">
              <a:rPr lang="en-AT" smtClean="0"/>
              <a:t>12.05.23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C3328-A088-D959-F74D-A70AE22CE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BE726-F215-0450-DD3F-BEE6245BE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EF07-6747-3448-8AFE-168838324C79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4873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6D36D-39BD-5975-759D-E4E88F618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A20CC-5478-3E50-0135-A075E7AC5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23F17-B0F7-60FC-8462-89D43CCB8F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333A0-BB3D-6E43-9780-D575403F8DEE}" type="datetimeFigureOut">
              <a:rPr lang="en-AT" smtClean="0"/>
              <a:t>12.05.23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7082F-87DE-369B-ED12-78140693A6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7839B-E76E-C976-B761-15B486EC4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0EF07-6747-3448-8AFE-168838324C79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98356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0"/>
          <p:cNvSpPr txBox="1">
            <a:spLocks noGrp="1"/>
          </p:cNvSpPr>
          <p:nvPr>
            <p:ph type="sldNum" idx="12"/>
          </p:nvPr>
        </p:nvSpPr>
        <p:spPr>
          <a:xfrm>
            <a:off x="-167" y="6492300"/>
            <a:ext cx="12192000" cy="365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fld id="{00000000-1234-1234-1234-123412341234}" type="slidenum">
              <a:rPr lang="en">
                <a:latin typeface="+mj-lt"/>
              </a:rPr>
              <a:pPr algn="ctr"/>
              <a:t>1</a:t>
            </a:fld>
            <a:endParaRPr>
              <a:latin typeface="+mj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74154" y="496108"/>
            <a:ext cx="15631" cy="5615523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1391141" y="3428326"/>
            <a:ext cx="9269043" cy="10444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4220153" y="1461139"/>
            <a:ext cx="498260" cy="804984"/>
            <a:chOff x="2432537" y="2227385"/>
            <a:chExt cx="422031" cy="644768"/>
          </a:xfrm>
        </p:grpSpPr>
        <p:sp>
          <p:nvSpPr>
            <p:cNvPr id="30" name="Flowchart: Delay 29"/>
            <p:cNvSpPr/>
            <p:nvPr/>
          </p:nvSpPr>
          <p:spPr>
            <a:xfrm rot="16200000">
              <a:off x="2450122" y="2467706"/>
              <a:ext cx="386862" cy="422031"/>
            </a:xfrm>
            <a:prstGeom prst="flowChartDelay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+mj-lt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2532184" y="2227385"/>
              <a:ext cx="222739" cy="257906"/>
            </a:xfrm>
            <a:prstGeom prst="ellipse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+mj-lt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262925" y="529761"/>
            <a:ext cx="168812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133" b="1" dirty="0">
                <a:latin typeface="+mj-lt"/>
              </a:rPr>
              <a:t>I GOV</a:t>
            </a:r>
            <a:endParaRPr lang="en-US" sz="2133" b="1" dirty="0"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29680" y="5783403"/>
            <a:ext cx="168812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133" b="1" dirty="0">
                <a:latin typeface="+mj-lt"/>
              </a:rPr>
              <a:t>II GOV </a:t>
            </a:r>
            <a:endParaRPr lang="en-US" sz="2133" b="1" dirty="0">
              <a:latin typeface="+mj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398655" y="520886"/>
            <a:ext cx="2313295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133" b="1" dirty="0">
                <a:latin typeface="+mj-lt"/>
              </a:rPr>
              <a:t>I OP</a:t>
            </a:r>
            <a:endParaRPr lang="en-US" sz="2133" b="1" dirty="0"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425512" y="5777935"/>
            <a:ext cx="233875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133" b="1" dirty="0">
                <a:latin typeface="+mj-lt"/>
              </a:rPr>
              <a:t>II OP</a:t>
            </a:r>
            <a:endParaRPr lang="en-US" sz="2133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58488" y="2322276"/>
            <a:ext cx="1084336" cy="748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2133" dirty="0">
                <a:latin typeface="+mj-lt"/>
              </a:rPr>
              <a:t>Prime </a:t>
            </a:r>
          </a:p>
          <a:p>
            <a:pPr algn="ctr"/>
            <a:r>
              <a:rPr lang="sr-Latn-RS" sz="2133" dirty="0" err="1">
                <a:latin typeface="+mj-lt"/>
              </a:rPr>
              <a:t>minister</a:t>
            </a:r>
            <a:endParaRPr lang="en-US" sz="2133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80816" y="2383833"/>
            <a:ext cx="155061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133" dirty="0">
                <a:latin typeface="+mj-lt"/>
              </a:rPr>
              <a:t>OP </a:t>
            </a:r>
            <a:r>
              <a:rPr lang="sr-Latn-RS" sz="2133" dirty="0" err="1">
                <a:latin typeface="+mj-lt"/>
              </a:rPr>
              <a:t>leader</a:t>
            </a:r>
            <a:endParaRPr lang="en-US" sz="2133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92677" y="2349481"/>
            <a:ext cx="1427596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133" dirty="0" err="1">
                <a:latin typeface="+mj-lt"/>
              </a:rPr>
              <a:t>Deputy</a:t>
            </a:r>
            <a:r>
              <a:rPr lang="sr-Latn-RS" sz="2133" dirty="0">
                <a:latin typeface="+mj-lt"/>
              </a:rPr>
              <a:t> PM</a:t>
            </a:r>
            <a:endParaRPr lang="en-US" sz="2133" dirty="0"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358572" y="2373650"/>
            <a:ext cx="2517032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133" dirty="0" err="1">
                <a:latin typeface="+mj-lt"/>
              </a:rPr>
              <a:t>Deputy</a:t>
            </a:r>
            <a:r>
              <a:rPr lang="sr-Latn-RS" sz="2133" dirty="0">
                <a:latin typeface="+mj-lt"/>
              </a:rPr>
              <a:t> </a:t>
            </a:r>
          </a:p>
          <a:p>
            <a:pPr algn="ctr"/>
            <a:r>
              <a:rPr lang="sr-Latn-RS" sz="2133" dirty="0">
                <a:latin typeface="+mj-lt"/>
              </a:rPr>
              <a:t>OP </a:t>
            </a:r>
            <a:r>
              <a:rPr lang="sr-Latn-RS" sz="2133" dirty="0" err="1">
                <a:latin typeface="+mj-lt"/>
              </a:rPr>
              <a:t>leader</a:t>
            </a:r>
            <a:endParaRPr lang="en-US" sz="2133" dirty="0">
              <a:latin typeface="+mj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887044" y="4666909"/>
            <a:ext cx="1687193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133" dirty="0">
                <a:latin typeface="+mj-lt"/>
              </a:rPr>
              <a:t>GOV </a:t>
            </a:r>
            <a:r>
              <a:rPr lang="sr-Latn-RS" sz="2133" dirty="0" err="1">
                <a:latin typeface="+mj-lt"/>
              </a:rPr>
              <a:t>member</a:t>
            </a:r>
            <a:endParaRPr lang="en-US" sz="2133" dirty="0">
              <a:latin typeface="+mj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111654" y="4691420"/>
            <a:ext cx="1505540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133" dirty="0">
                <a:latin typeface="+mj-lt"/>
              </a:rPr>
              <a:t>OP </a:t>
            </a:r>
            <a:r>
              <a:rPr lang="sr-Latn-RS" sz="2133" dirty="0" err="1">
                <a:latin typeface="+mj-lt"/>
              </a:rPr>
              <a:t>member</a:t>
            </a:r>
            <a:endParaRPr lang="en-US" sz="2133" dirty="0">
              <a:latin typeface="+mj-lt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9298649" y="1461139"/>
            <a:ext cx="498260" cy="804984"/>
            <a:chOff x="2432537" y="2227385"/>
            <a:chExt cx="422031" cy="644768"/>
          </a:xfrm>
        </p:grpSpPr>
        <p:sp>
          <p:nvSpPr>
            <p:cNvPr id="75" name="Flowchart: Delay 74"/>
            <p:cNvSpPr/>
            <p:nvPr/>
          </p:nvSpPr>
          <p:spPr>
            <a:xfrm rot="16200000">
              <a:off x="2450122" y="2467706"/>
              <a:ext cx="386862" cy="422031"/>
            </a:xfrm>
            <a:prstGeom prst="flowChartDelay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+mj-lt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2532184" y="2227385"/>
              <a:ext cx="222739" cy="257906"/>
            </a:xfrm>
            <a:prstGeom prst="ellipse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+mj-lt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619651" y="1461139"/>
            <a:ext cx="498260" cy="804984"/>
            <a:chOff x="2432537" y="2227385"/>
            <a:chExt cx="422031" cy="644768"/>
          </a:xfrm>
        </p:grpSpPr>
        <p:sp>
          <p:nvSpPr>
            <p:cNvPr id="73" name="Flowchart: Delay 72"/>
            <p:cNvSpPr/>
            <p:nvPr/>
          </p:nvSpPr>
          <p:spPr>
            <a:xfrm rot="16200000">
              <a:off x="2450122" y="2467706"/>
              <a:ext cx="386862" cy="422031"/>
            </a:xfrm>
            <a:prstGeom prst="flowChartDelay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+mj-lt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2532184" y="2227385"/>
              <a:ext cx="222739" cy="257906"/>
            </a:xfrm>
            <a:prstGeom prst="ellipse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+mj-lt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220153" y="3805772"/>
            <a:ext cx="498260" cy="804984"/>
            <a:chOff x="2432537" y="2227385"/>
            <a:chExt cx="422031" cy="644768"/>
          </a:xfrm>
        </p:grpSpPr>
        <p:sp>
          <p:nvSpPr>
            <p:cNvPr id="82" name="Flowchart: Delay 81"/>
            <p:cNvSpPr/>
            <p:nvPr/>
          </p:nvSpPr>
          <p:spPr>
            <a:xfrm rot="16200000">
              <a:off x="2450122" y="2467706"/>
              <a:ext cx="386862" cy="422031"/>
            </a:xfrm>
            <a:prstGeom prst="flowChartDelay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+mj-lt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2532184" y="2227385"/>
              <a:ext cx="222739" cy="257906"/>
            </a:xfrm>
            <a:prstGeom prst="ellipse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+mj-lt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541969" y="3783968"/>
            <a:ext cx="498260" cy="804984"/>
            <a:chOff x="2432537" y="2227385"/>
            <a:chExt cx="422031" cy="644768"/>
          </a:xfrm>
        </p:grpSpPr>
        <p:sp>
          <p:nvSpPr>
            <p:cNvPr id="80" name="Flowchart: Delay 79"/>
            <p:cNvSpPr/>
            <p:nvPr/>
          </p:nvSpPr>
          <p:spPr>
            <a:xfrm rot="16200000">
              <a:off x="2450122" y="2467706"/>
              <a:ext cx="386862" cy="422031"/>
            </a:xfrm>
            <a:prstGeom prst="flowChartDelay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+mj-lt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2532184" y="2227385"/>
              <a:ext cx="222739" cy="257906"/>
            </a:xfrm>
            <a:prstGeom prst="ellipse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+mj-lt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9298649" y="3818285"/>
            <a:ext cx="498260" cy="804984"/>
            <a:chOff x="2432537" y="2227385"/>
            <a:chExt cx="422031" cy="644768"/>
          </a:xfrm>
        </p:grpSpPr>
        <p:sp>
          <p:nvSpPr>
            <p:cNvPr id="89" name="Flowchart: Delay 88"/>
            <p:cNvSpPr/>
            <p:nvPr/>
          </p:nvSpPr>
          <p:spPr>
            <a:xfrm rot="16200000">
              <a:off x="2450122" y="2467706"/>
              <a:ext cx="386862" cy="422031"/>
            </a:xfrm>
            <a:prstGeom prst="flowChartDelay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+mj-lt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2532184" y="2227385"/>
              <a:ext cx="222739" cy="257906"/>
            </a:xfrm>
            <a:prstGeom prst="ellipse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+mj-lt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7619653" y="3818285"/>
            <a:ext cx="498260" cy="804984"/>
            <a:chOff x="2432537" y="2227385"/>
            <a:chExt cx="422031" cy="644768"/>
          </a:xfrm>
        </p:grpSpPr>
        <p:sp>
          <p:nvSpPr>
            <p:cNvPr id="87" name="Flowchart: Delay 86"/>
            <p:cNvSpPr/>
            <p:nvPr/>
          </p:nvSpPr>
          <p:spPr>
            <a:xfrm rot="16200000">
              <a:off x="2450122" y="2467706"/>
              <a:ext cx="386862" cy="422031"/>
            </a:xfrm>
            <a:prstGeom prst="flowChartDelay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+mj-lt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2532184" y="2227385"/>
              <a:ext cx="222739" cy="257906"/>
            </a:xfrm>
            <a:prstGeom prst="ellipse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+mj-lt"/>
              </a:endParaRPr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3860247" y="4699220"/>
            <a:ext cx="1334533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133" dirty="0">
                <a:latin typeface="+mj-lt"/>
              </a:rPr>
              <a:t>GOV </a:t>
            </a:r>
            <a:r>
              <a:rPr lang="sr-Latn-RS" sz="2133" dirty="0" err="1">
                <a:latin typeface="+mj-lt"/>
              </a:rPr>
              <a:t>Whip</a:t>
            </a:r>
            <a:endParaRPr lang="en-US" sz="2133" dirty="0">
              <a:latin typeface="+mj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9028599" y="4713281"/>
            <a:ext cx="1152880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133" dirty="0">
                <a:latin typeface="+mj-lt"/>
              </a:rPr>
              <a:t>OP </a:t>
            </a:r>
            <a:r>
              <a:rPr lang="sr-Latn-RS" sz="2133" dirty="0" err="1">
                <a:latin typeface="+mj-lt"/>
              </a:rPr>
              <a:t>Whip</a:t>
            </a:r>
            <a:endParaRPr lang="en-US" sz="2133" dirty="0">
              <a:latin typeface="+mj-lt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2515282" y="1478313"/>
            <a:ext cx="498260" cy="804984"/>
            <a:chOff x="2432537" y="2227385"/>
            <a:chExt cx="422031" cy="644768"/>
          </a:xfrm>
        </p:grpSpPr>
        <p:sp>
          <p:nvSpPr>
            <p:cNvPr id="97" name="Flowchart: Delay 96"/>
            <p:cNvSpPr/>
            <p:nvPr/>
          </p:nvSpPr>
          <p:spPr>
            <a:xfrm rot="16200000">
              <a:off x="2450122" y="2467706"/>
              <a:ext cx="386862" cy="422031"/>
            </a:xfrm>
            <a:prstGeom prst="flowChartDelay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+mj-lt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2532184" y="2227385"/>
              <a:ext cx="222739" cy="257906"/>
            </a:xfrm>
            <a:prstGeom prst="ellipse">
              <a:avLst/>
            </a:prstGeom>
            <a:solidFill>
              <a:schemeClr val="tx2">
                <a:lumMod val="1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+mj-lt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557996" y="1453244"/>
            <a:ext cx="642057" cy="812880"/>
            <a:chOff x="2432537" y="2227385"/>
            <a:chExt cx="422031" cy="644768"/>
          </a:xfrm>
          <a:solidFill>
            <a:srgbClr val="FF0000"/>
          </a:solidFill>
        </p:grpSpPr>
        <p:sp>
          <p:nvSpPr>
            <p:cNvPr id="33" name="Flowchart: Delay 32"/>
            <p:cNvSpPr/>
            <p:nvPr/>
          </p:nvSpPr>
          <p:spPr>
            <a:xfrm rot="16200000">
              <a:off x="2450122" y="2467706"/>
              <a:ext cx="386862" cy="422031"/>
            </a:xfrm>
            <a:prstGeom prst="flowChartDelay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2532184" y="2227385"/>
              <a:ext cx="222739" cy="257906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2461234" y="1476144"/>
            <a:ext cx="642057" cy="812880"/>
            <a:chOff x="2432537" y="2227385"/>
            <a:chExt cx="422031" cy="644768"/>
          </a:xfrm>
          <a:solidFill>
            <a:srgbClr val="FF0000"/>
          </a:solidFill>
        </p:grpSpPr>
        <p:sp>
          <p:nvSpPr>
            <p:cNvPr id="100" name="Flowchart: Delay 99"/>
            <p:cNvSpPr/>
            <p:nvPr/>
          </p:nvSpPr>
          <p:spPr>
            <a:xfrm rot="16200000">
              <a:off x="2450122" y="2467706"/>
              <a:ext cx="386862" cy="422031"/>
            </a:xfrm>
            <a:prstGeom prst="flowChartDelay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2532184" y="2227385"/>
              <a:ext cx="222739" cy="257906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143242" y="1453244"/>
            <a:ext cx="642057" cy="812880"/>
            <a:chOff x="2432537" y="2227385"/>
            <a:chExt cx="422031" cy="644768"/>
          </a:xfrm>
          <a:solidFill>
            <a:srgbClr val="FF0000"/>
          </a:solidFill>
        </p:grpSpPr>
        <p:sp>
          <p:nvSpPr>
            <p:cNvPr id="103" name="Flowchart: Delay 102"/>
            <p:cNvSpPr/>
            <p:nvPr/>
          </p:nvSpPr>
          <p:spPr>
            <a:xfrm rot="16200000">
              <a:off x="2450122" y="2467706"/>
              <a:ext cx="386862" cy="422031"/>
            </a:xfrm>
            <a:prstGeom prst="flowChartDelay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2532184" y="2227385"/>
              <a:ext cx="222739" cy="257906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9242696" y="1452084"/>
            <a:ext cx="642057" cy="812880"/>
            <a:chOff x="2432537" y="2227385"/>
            <a:chExt cx="422031" cy="644768"/>
          </a:xfrm>
          <a:solidFill>
            <a:srgbClr val="FF0000"/>
          </a:solidFill>
        </p:grpSpPr>
        <p:sp>
          <p:nvSpPr>
            <p:cNvPr id="106" name="Flowchart: Delay 105"/>
            <p:cNvSpPr/>
            <p:nvPr/>
          </p:nvSpPr>
          <p:spPr>
            <a:xfrm rot="16200000">
              <a:off x="2450122" y="2467706"/>
              <a:ext cx="386862" cy="422031"/>
            </a:xfrm>
            <a:prstGeom prst="flowChartDelay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07" name="Oval 106"/>
            <p:cNvSpPr/>
            <p:nvPr/>
          </p:nvSpPr>
          <p:spPr>
            <a:xfrm>
              <a:off x="2532184" y="2227385"/>
              <a:ext cx="222739" cy="257906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2466522" y="3781259"/>
            <a:ext cx="642057" cy="812880"/>
            <a:chOff x="2432537" y="2227385"/>
            <a:chExt cx="422031" cy="644768"/>
          </a:xfrm>
          <a:solidFill>
            <a:srgbClr val="FF0000"/>
          </a:solidFill>
        </p:grpSpPr>
        <p:sp>
          <p:nvSpPr>
            <p:cNvPr id="109" name="Flowchart: Delay 108"/>
            <p:cNvSpPr/>
            <p:nvPr/>
          </p:nvSpPr>
          <p:spPr>
            <a:xfrm rot="16200000">
              <a:off x="2450122" y="2467706"/>
              <a:ext cx="386862" cy="422031"/>
            </a:xfrm>
            <a:prstGeom prst="flowChartDelay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2532184" y="2227385"/>
              <a:ext cx="222739" cy="257906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7571178" y="3812360"/>
            <a:ext cx="640828" cy="826993"/>
            <a:chOff x="2432537" y="2227385"/>
            <a:chExt cx="422031" cy="644768"/>
          </a:xfrm>
          <a:solidFill>
            <a:srgbClr val="FF0000"/>
          </a:solidFill>
        </p:grpSpPr>
        <p:sp>
          <p:nvSpPr>
            <p:cNvPr id="118" name="Flowchart: Delay 117"/>
            <p:cNvSpPr/>
            <p:nvPr/>
          </p:nvSpPr>
          <p:spPr>
            <a:xfrm rot="16200000">
              <a:off x="2450122" y="2467706"/>
              <a:ext cx="386862" cy="422031"/>
            </a:xfrm>
            <a:prstGeom prst="flowChartDelay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+mj-lt"/>
              </a:endParaRPr>
            </a:p>
          </p:txBody>
        </p:sp>
        <p:sp>
          <p:nvSpPr>
            <p:cNvPr id="119" name="Oval 118"/>
            <p:cNvSpPr/>
            <p:nvPr/>
          </p:nvSpPr>
          <p:spPr>
            <a:xfrm>
              <a:off x="2532184" y="2227385"/>
              <a:ext cx="222739" cy="257906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+mj-lt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9243926" y="3810897"/>
            <a:ext cx="640828" cy="826993"/>
            <a:chOff x="2432537" y="2227385"/>
            <a:chExt cx="422031" cy="644768"/>
          </a:xfrm>
          <a:solidFill>
            <a:srgbClr val="FF0000"/>
          </a:solidFill>
        </p:grpSpPr>
        <p:sp>
          <p:nvSpPr>
            <p:cNvPr id="121" name="Flowchart: Delay 120"/>
            <p:cNvSpPr/>
            <p:nvPr/>
          </p:nvSpPr>
          <p:spPr>
            <a:xfrm rot="16200000">
              <a:off x="2450122" y="2467706"/>
              <a:ext cx="386862" cy="422031"/>
            </a:xfrm>
            <a:prstGeom prst="flowChartDelay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+mj-lt"/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2532184" y="2227385"/>
              <a:ext cx="222739" cy="257906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+mj-lt"/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4137719" y="3801638"/>
            <a:ext cx="640828" cy="826993"/>
            <a:chOff x="2432537" y="2227385"/>
            <a:chExt cx="422031" cy="644768"/>
          </a:xfrm>
          <a:solidFill>
            <a:srgbClr val="FF0000"/>
          </a:solidFill>
        </p:grpSpPr>
        <p:sp>
          <p:nvSpPr>
            <p:cNvPr id="124" name="Flowchart: Delay 123"/>
            <p:cNvSpPr/>
            <p:nvPr/>
          </p:nvSpPr>
          <p:spPr>
            <a:xfrm rot="16200000">
              <a:off x="2450122" y="2467706"/>
              <a:ext cx="386862" cy="422031"/>
            </a:xfrm>
            <a:prstGeom prst="flowChartDelay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+mj-lt"/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2532184" y="2227385"/>
              <a:ext cx="222739" cy="257906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405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66" grpId="0"/>
      <p:bldP spid="67" grpId="0"/>
      <p:bldP spid="68" grpId="0"/>
      <p:bldP spid="4" grpId="0"/>
      <p:bldP spid="40" grpId="0"/>
      <p:bldP spid="42" grpId="0"/>
      <p:bldP spid="43" grpId="0"/>
      <p:bldP spid="65" grpId="0"/>
      <p:bldP spid="69" grpId="0"/>
      <p:bldP spid="94" grpId="0"/>
      <p:bldP spid="9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461152" y="698156"/>
            <a:ext cx="11269362" cy="546168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101597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r-Latn-RS" sz="2400" b="1" dirty="0" err="1">
                <a:latin typeface="+mj-lt"/>
              </a:rPr>
              <a:t>Genaral</a:t>
            </a:r>
            <a:r>
              <a:rPr lang="sr-Latn-RS" sz="2400" b="1" dirty="0">
                <a:latin typeface="+mj-lt"/>
              </a:rPr>
              <a:t> </a:t>
            </a:r>
            <a:r>
              <a:rPr lang="sr-Latn-RS" sz="2400" b="1" dirty="0" err="1">
                <a:latin typeface="+mj-lt"/>
              </a:rPr>
              <a:t>Rules</a:t>
            </a:r>
            <a:r>
              <a:rPr lang="sr-Latn-RS" sz="2400" b="1" dirty="0">
                <a:latin typeface="+mj-lt"/>
              </a:rPr>
              <a:t>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000" dirty="0" err="1">
                <a:latin typeface="+mj-lt"/>
              </a:rPr>
              <a:t>Speach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lenght</a:t>
            </a:r>
            <a:r>
              <a:rPr lang="sr-Latn-RS" sz="2000" dirty="0">
                <a:latin typeface="+mj-lt"/>
              </a:rPr>
              <a:t>– 7min </a:t>
            </a:r>
            <a:r>
              <a:rPr lang="sr-Latn-RS" sz="2000" dirty="0" err="1">
                <a:latin typeface="+mj-lt"/>
              </a:rPr>
              <a:t>per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person</a:t>
            </a:r>
            <a:r>
              <a:rPr lang="sr-Latn-RS" sz="2000" dirty="0">
                <a:latin typeface="+mj-lt"/>
              </a:rPr>
              <a:t> in </a:t>
            </a:r>
            <a:r>
              <a:rPr lang="sr-Latn-RS" sz="2000" dirty="0" err="1">
                <a:latin typeface="+mj-lt"/>
              </a:rPr>
              <a:t>the</a:t>
            </a:r>
            <a:r>
              <a:rPr lang="sr-Latn-RS" sz="2000" dirty="0">
                <a:latin typeface="+mj-lt"/>
              </a:rPr>
              <a:t> team. </a:t>
            </a:r>
            <a:r>
              <a:rPr lang="sr-Latn-RS" sz="2000" dirty="0" err="1">
                <a:latin typeface="+mj-lt"/>
              </a:rPr>
              <a:t>It</a:t>
            </a:r>
            <a:r>
              <a:rPr lang="sr-Latn-RS" sz="2000" dirty="0">
                <a:latin typeface="+mj-lt"/>
              </a:rPr>
              <a:t> is fine </a:t>
            </a:r>
            <a:r>
              <a:rPr lang="sr-Latn-RS" sz="2000" dirty="0" err="1">
                <a:latin typeface="+mj-lt"/>
              </a:rPr>
              <a:t>if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you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speak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less</a:t>
            </a:r>
            <a:r>
              <a:rPr lang="sr-Latn-RS" sz="2000" dirty="0">
                <a:latin typeface="+mj-lt"/>
              </a:rPr>
              <a:t>, </a:t>
            </a:r>
            <a:r>
              <a:rPr lang="sr-Latn-RS" sz="2000" dirty="0" err="1">
                <a:latin typeface="+mj-lt"/>
              </a:rPr>
              <a:t>just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try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not</a:t>
            </a:r>
            <a:r>
              <a:rPr lang="sr-Latn-RS" sz="2000" dirty="0">
                <a:latin typeface="+mj-lt"/>
              </a:rPr>
              <a:t> to </a:t>
            </a:r>
            <a:r>
              <a:rPr lang="sr-Latn-RS" sz="2000" dirty="0" err="1">
                <a:latin typeface="+mj-lt"/>
              </a:rPr>
              <a:t>speak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less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than</a:t>
            </a:r>
            <a:r>
              <a:rPr lang="sr-Latn-RS" sz="2000" dirty="0">
                <a:latin typeface="+mj-lt"/>
              </a:rPr>
              <a:t> 5min. </a:t>
            </a:r>
            <a:r>
              <a:rPr lang="sr-Latn-RS" sz="2000" dirty="0" err="1">
                <a:latin typeface="+mj-lt"/>
              </a:rPr>
              <a:t>You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cannot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speak</a:t>
            </a:r>
            <a:r>
              <a:rPr lang="sr-Latn-RS" sz="2000" dirty="0">
                <a:latin typeface="+mj-lt"/>
              </a:rPr>
              <a:t> more, </a:t>
            </a:r>
            <a:r>
              <a:rPr lang="sr-Latn-RS" sz="2000" dirty="0" err="1">
                <a:latin typeface="+mj-lt"/>
              </a:rPr>
              <a:t>max</a:t>
            </a:r>
            <a:r>
              <a:rPr lang="sr-Latn-RS" sz="2000" dirty="0">
                <a:latin typeface="+mj-lt"/>
              </a:rPr>
              <a:t> to </a:t>
            </a:r>
            <a:r>
              <a:rPr lang="sr-Latn-RS" sz="2000" dirty="0" err="1">
                <a:latin typeface="+mj-lt"/>
              </a:rPr>
              <a:t>finish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the</a:t>
            </a:r>
            <a:r>
              <a:rPr lang="sr-Latn-RS" sz="2000" dirty="0">
                <a:latin typeface="+mj-lt"/>
              </a:rPr>
              <a:t> sentence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000" dirty="0" err="1">
                <a:latin typeface="+mj-lt"/>
              </a:rPr>
              <a:t>Protected</a:t>
            </a:r>
            <a:r>
              <a:rPr lang="sr-Latn-RS" sz="2000" dirty="0">
                <a:latin typeface="+mj-lt"/>
              </a:rPr>
              <a:t> time – </a:t>
            </a:r>
            <a:r>
              <a:rPr lang="sr-Latn-RS" sz="2000" dirty="0" err="1">
                <a:latin typeface="+mj-lt"/>
              </a:rPr>
              <a:t>first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and</a:t>
            </a:r>
            <a:r>
              <a:rPr lang="sr-Latn-RS" sz="2000" dirty="0">
                <a:latin typeface="+mj-lt"/>
              </a:rPr>
              <a:t> last minute (in </a:t>
            </a:r>
            <a:r>
              <a:rPr lang="sr-Latn-RS" sz="2000" dirty="0" err="1">
                <a:latin typeface="+mj-lt"/>
              </a:rPr>
              <a:t>between</a:t>
            </a:r>
            <a:r>
              <a:rPr lang="sr-Latn-RS" sz="2000" dirty="0">
                <a:latin typeface="+mj-lt"/>
              </a:rPr>
              <a:t>, </a:t>
            </a:r>
            <a:r>
              <a:rPr lang="sr-Latn-RS" sz="2000" dirty="0" err="1">
                <a:latin typeface="+mj-lt"/>
              </a:rPr>
              <a:t>other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teams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can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ask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you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questions</a:t>
            </a:r>
            <a:r>
              <a:rPr lang="sr-Latn-RS" sz="2000" dirty="0">
                <a:latin typeface="+mj-lt"/>
              </a:rPr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000" dirty="0">
                <a:latin typeface="+mj-lt"/>
              </a:rPr>
              <a:t>POI – </a:t>
            </a:r>
            <a:r>
              <a:rPr lang="sr-Latn-RS" sz="2000" i="1" dirty="0">
                <a:latin typeface="+mj-lt"/>
              </a:rPr>
              <a:t>Point </a:t>
            </a:r>
            <a:r>
              <a:rPr lang="sr-Latn-RS" sz="2000" i="1" dirty="0" err="1">
                <a:latin typeface="+mj-lt"/>
              </a:rPr>
              <a:t>of</a:t>
            </a:r>
            <a:r>
              <a:rPr lang="sr-Latn-RS" sz="2000" i="1" dirty="0">
                <a:latin typeface="+mj-lt"/>
              </a:rPr>
              <a:t> </a:t>
            </a:r>
            <a:r>
              <a:rPr lang="sr-Latn-RS" sz="2000" i="1" dirty="0" err="1">
                <a:latin typeface="+mj-lt"/>
              </a:rPr>
              <a:t>information</a:t>
            </a:r>
            <a:r>
              <a:rPr lang="sr-Latn-RS" sz="2000" i="1" dirty="0">
                <a:latin typeface="+mj-lt"/>
              </a:rPr>
              <a:t> – </a:t>
            </a:r>
            <a:r>
              <a:rPr lang="sr-Latn-RS" sz="2000" dirty="0" err="1">
                <a:latin typeface="+mj-lt"/>
              </a:rPr>
              <a:t>if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you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want</a:t>
            </a:r>
            <a:r>
              <a:rPr lang="sr-Latn-RS" sz="2000" dirty="0">
                <a:latin typeface="+mj-lt"/>
              </a:rPr>
              <a:t> to </a:t>
            </a:r>
            <a:r>
              <a:rPr lang="sr-Latn-RS" sz="2000" dirty="0" err="1">
                <a:latin typeface="+mj-lt"/>
              </a:rPr>
              <a:t>ask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speaker</a:t>
            </a:r>
            <a:r>
              <a:rPr lang="sr-Latn-RS" sz="2000" dirty="0">
                <a:latin typeface="+mj-lt"/>
              </a:rPr>
              <a:t> a </a:t>
            </a:r>
            <a:r>
              <a:rPr lang="sr-Latn-RS" sz="2000" dirty="0" err="1">
                <a:latin typeface="+mj-lt"/>
              </a:rPr>
              <a:t>question</a:t>
            </a:r>
            <a:r>
              <a:rPr lang="sr-Latn-RS" sz="2000" dirty="0">
                <a:latin typeface="+mj-lt"/>
              </a:rPr>
              <a:t>, </a:t>
            </a:r>
            <a:r>
              <a:rPr lang="sr-Latn-RS" sz="2000" dirty="0" err="1">
                <a:latin typeface="+mj-lt"/>
              </a:rPr>
              <a:t>you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can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raise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your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hand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and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wait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for</a:t>
            </a:r>
            <a:r>
              <a:rPr lang="sr-Latn-RS" sz="2000" dirty="0">
                <a:latin typeface="+mj-lt"/>
              </a:rPr>
              <a:t> a </a:t>
            </a:r>
            <a:r>
              <a:rPr lang="sr-Latn-RS" sz="2000" dirty="0" err="1">
                <a:latin typeface="+mj-lt"/>
              </a:rPr>
              <a:t>person</a:t>
            </a:r>
            <a:r>
              <a:rPr lang="sr-Latn-RS" sz="2000" dirty="0">
                <a:latin typeface="+mj-lt"/>
              </a:rPr>
              <a:t> to </a:t>
            </a:r>
            <a:r>
              <a:rPr lang="sr-Latn-RS" sz="2000" dirty="0" err="1">
                <a:latin typeface="+mj-lt"/>
              </a:rPr>
              <a:t>accept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your</a:t>
            </a:r>
            <a:r>
              <a:rPr lang="sr-Latn-RS" sz="2000" dirty="0">
                <a:latin typeface="+mj-lt"/>
              </a:rPr>
              <a:t> POI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000" dirty="0">
                <a:latin typeface="+mj-lt"/>
              </a:rPr>
              <a:t>A </a:t>
            </a:r>
            <a:r>
              <a:rPr lang="sr-Latn-RS" sz="2000" dirty="0" err="1">
                <a:latin typeface="+mj-lt"/>
              </a:rPr>
              <a:t>person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speaking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doesn’t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need</a:t>
            </a:r>
            <a:r>
              <a:rPr lang="sr-Latn-RS" sz="2000" dirty="0">
                <a:latin typeface="+mj-lt"/>
              </a:rPr>
              <a:t> to </a:t>
            </a:r>
            <a:r>
              <a:rPr lang="sr-Latn-RS" sz="2000" dirty="0" err="1">
                <a:latin typeface="+mj-lt"/>
              </a:rPr>
              <a:t>accept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the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question</a:t>
            </a:r>
            <a:r>
              <a:rPr lang="sr-Latn-RS" sz="2000" dirty="0">
                <a:latin typeface="+mj-lt"/>
              </a:rPr>
              <a:t>. But, </a:t>
            </a:r>
            <a:r>
              <a:rPr lang="sr-Latn-RS" sz="2000" dirty="0" err="1">
                <a:latin typeface="+mj-lt"/>
              </a:rPr>
              <a:t>usually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it</a:t>
            </a:r>
            <a:r>
              <a:rPr lang="sr-Latn-RS" sz="2000" dirty="0">
                <a:latin typeface="+mj-lt"/>
              </a:rPr>
              <a:t> is </a:t>
            </a:r>
            <a:r>
              <a:rPr lang="sr-Latn-RS" sz="2000" dirty="0" err="1">
                <a:latin typeface="+mj-lt"/>
              </a:rPr>
              <a:t>expected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that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you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accept</a:t>
            </a:r>
            <a:r>
              <a:rPr lang="sr-Latn-RS" sz="2000" dirty="0">
                <a:latin typeface="+mj-lt"/>
              </a:rPr>
              <a:t> at </a:t>
            </a:r>
            <a:r>
              <a:rPr lang="sr-Latn-RS" sz="2000" dirty="0" err="1">
                <a:latin typeface="+mj-lt"/>
              </a:rPr>
              <a:t>least</a:t>
            </a:r>
            <a:r>
              <a:rPr lang="sr-Latn-RS" sz="2000" dirty="0">
                <a:latin typeface="+mj-lt"/>
              </a:rPr>
              <a:t> 1. </a:t>
            </a:r>
            <a:r>
              <a:rPr lang="sr-Latn-RS" sz="2000" dirty="0" err="1">
                <a:latin typeface="+mj-lt"/>
              </a:rPr>
              <a:t>Accepting</a:t>
            </a:r>
            <a:r>
              <a:rPr lang="sr-Latn-RS" sz="2000" dirty="0">
                <a:latin typeface="+mj-lt"/>
              </a:rPr>
              <a:t> more </a:t>
            </a:r>
            <a:r>
              <a:rPr lang="sr-Latn-RS" sz="2000" dirty="0" err="1">
                <a:latin typeface="+mj-lt"/>
              </a:rPr>
              <a:t>than</a:t>
            </a:r>
            <a:r>
              <a:rPr lang="sr-Latn-RS" sz="2000" dirty="0">
                <a:latin typeface="+mj-lt"/>
              </a:rPr>
              <a:t> 3 is </a:t>
            </a:r>
            <a:r>
              <a:rPr lang="sr-Latn-RS" sz="2000" dirty="0" err="1">
                <a:latin typeface="+mj-lt"/>
              </a:rPr>
              <a:t>too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much</a:t>
            </a:r>
            <a:endParaRPr lang="sr-Latn-RS" sz="2000" dirty="0"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000" dirty="0">
                <a:latin typeface="+mj-lt"/>
              </a:rPr>
              <a:t>POI </a:t>
            </a:r>
            <a:r>
              <a:rPr lang="sr-Latn-RS" sz="2000" dirty="0" err="1">
                <a:latin typeface="+mj-lt"/>
              </a:rPr>
              <a:t>needs</a:t>
            </a:r>
            <a:r>
              <a:rPr lang="sr-Latn-RS" sz="2000" dirty="0">
                <a:latin typeface="+mj-lt"/>
              </a:rPr>
              <a:t> to be </a:t>
            </a:r>
            <a:r>
              <a:rPr lang="sr-Latn-RS" sz="2000" dirty="0" err="1">
                <a:latin typeface="+mj-lt"/>
              </a:rPr>
              <a:t>short</a:t>
            </a:r>
            <a:r>
              <a:rPr lang="sr-Latn-RS" sz="2000" dirty="0">
                <a:latin typeface="+mj-lt"/>
              </a:rPr>
              <a:t>! </a:t>
            </a:r>
            <a:r>
              <a:rPr lang="sr-Latn-RS" sz="2000" dirty="0" err="1">
                <a:latin typeface="+mj-lt"/>
              </a:rPr>
              <a:t>You</a:t>
            </a:r>
            <a:r>
              <a:rPr lang="sr-Latn-RS" sz="2000" dirty="0">
                <a:latin typeface="+mj-lt"/>
              </a:rPr>
              <a:t> are </a:t>
            </a:r>
            <a:r>
              <a:rPr lang="sr-Latn-RS" sz="2000" dirty="0" err="1">
                <a:latin typeface="+mj-lt"/>
              </a:rPr>
              <a:t>not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allowed</a:t>
            </a:r>
            <a:r>
              <a:rPr lang="sr-Latn-RS" sz="2000" dirty="0">
                <a:latin typeface="+mj-lt"/>
              </a:rPr>
              <a:t> to </a:t>
            </a:r>
            <a:r>
              <a:rPr lang="sr-Latn-RS" sz="2000" dirty="0" err="1">
                <a:latin typeface="+mj-lt"/>
              </a:rPr>
              <a:t>speak</a:t>
            </a:r>
            <a:r>
              <a:rPr lang="sr-Latn-RS" sz="2000" dirty="0">
                <a:latin typeface="+mj-lt"/>
              </a:rPr>
              <a:t> a lot (</a:t>
            </a:r>
            <a:r>
              <a:rPr lang="sr-Latn-RS" sz="2000" dirty="0" err="1">
                <a:latin typeface="+mj-lt"/>
              </a:rPr>
              <a:t>up</a:t>
            </a:r>
            <a:r>
              <a:rPr lang="sr-Latn-RS" sz="2000" dirty="0">
                <a:latin typeface="+mj-lt"/>
              </a:rPr>
              <a:t> to 15s). </a:t>
            </a:r>
            <a:r>
              <a:rPr lang="sr-Latn-RS" sz="2000" dirty="0" err="1">
                <a:latin typeface="+mj-lt"/>
              </a:rPr>
              <a:t>An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example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of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an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acceptable</a:t>
            </a:r>
            <a:r>
              <a:rPr lang="sr-Latn-RS" sz="2000" dirty="0">
                <a:latin typeface="+mj-lt"/>
              </a:rPr>
              <a:t> POI is: „</a:t>
            </a:r>
            <a:r>
              <a:rPr lang="sr-Latn-RS" sz="2000" dirty="0" err="1">
                <a:latin typeface="+mj-lt"/>
              </a:rPr>
              <a:t>How</a:t>
            </a:r>
            <a:r>
              <a:rPr lang="sr-Latn-RS" sz="2000" dirty="0">
                <a:latin typeface="+mj-lt"/>
              </a:rPr>
              <a:t> do </a:t>
            </a:r>
            <a:r>
              <a:rPr lang="sr-Latn-RS" sz="2000" dirty="0" err="1">
                <a:latin typeface="+mj-lt"/>
              </a:rPr>
              <a:t>you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then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explain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what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happened</a:t>
            </a:r>
            <a:r>
              <a:rPr lang="sr-Latn-RS" sz="2000" dirty="0">
                <a:latin typeface="+mj-lt"/>
              </a:rPr>
              <a:t> in </a:t>
            </a:r>
            <a:r>
              <a:rPr lang="sr-Latn-RS" sz="2000" dirty="0" err="1">
                <a:latin typeface="+mj-lt"/>
              </a:rPr>
              <a:t>country</a:t>
            </a:r>
            <a:r>
              <a:rPr lang="sr-Latn-RS" sz="2000" dirty="0">
                <a:latin typeface="+mj-lt"/>
              </a:rPr>
              <a:t> X </a:t>
            </a:r>
            <a:r>
              <a:rPr lang="sr-Latn-RS" sz="2000" dirty="0" err="1">
                <a:latin typeface="+mj-lt"/>
              </a:rPr>
              <a:t>when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they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made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this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change</a:t>
            </a:r>
            <a:r>
              <a:rPr lang="sr-Latn-RS" sz="2000" dirty="0">
                <a:latin typeface="+mj-lt"/>
              </a:rPr>
              <a:t>?“ </a:t>
            </a:r>
            <a:r>
              <a:rPr lang="sr-Latn-RS" sz="2000" dirty="0" err="1">
                <a:latin typeface="+mj-lt"/>
              </a:rPr>
              <a:t>Or</a:t>
            </a:r>
            <a:r>
              <a:rPr lang="sr-Latn-RS" sz="2000" dirty="0">
                <a:latin typeface="+mj-lt"/>
              </a:rPr>
              <a:t>, „</a:t>
            </a:r>
            <a:r>
              <a:rPr lang="sr-Latn-RS" sz="2000" dirty="0" err="1">
                <a:latin typeface="+mj-lt"/>
              </a:rPr>
              <a:t>How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would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that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affect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stakeholder</a:t>
            </a:r>
            <a:r>
              <a:rPr lang="sr-Latn-RS" sz="2000" dirty="0">
                <a:latin typeface="+mj-lt"/>
              </a:rPr>
              <a:t> X?“</a:t>
            </a:r>
          </a:p>
        </p:txBody>
      </p:sp>
      <p:sp>
        <p:nvSpPr>
          <p:cNvPr id="97" name="Google Shape;97;p17"/>
          <p:cNvSpPr txBox="1">
            <a:spLocks noGrp="1"/>
          </p:cNvSpPr>
          <p:nvPr>
            <p:ph type="sldNum" idx="12"/>
          </p:nvPr>
        </p:nvSpPr>
        <p:spPr>
          <a:xfrm>
            <a:off x="-167" y="6492300"/>
            <a:ext cx="12192000" cy="365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fld id="{00000000-1234-1234-1234-123412341234}" type="slidenum">
              <a:rPr lang="en"/>
              <a:pPr algn="ctr"/>
              <a:t>2</a:t>
            </a:fld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092" y="139904"/>
            <a:ext cx="1740411" cy="88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289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562892" y="498482"/>
            <a:ext cx="11167146" cy="545940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101598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r-Latn-RS" sz="2400" b="1" dirty="0">
                <a:latin typeface="+mj-lt"/>
              </a:rPr>
              <a:t>Argument </a:t>
            </a:r>
            <a:r>
              <a:rPr lang="sr-Latn-RS" sz="2400" b="1" dirty="0" err="1">
                <a:latin typeface="+mj-lt"/>
              </a:rPr>
              <a:t>building</a:t>
            </a:r>
            <a:r>
              <a:rPr lang="sr-Latn-RS" sz="2400" b="1" dirty="0">
                <a:latin typeface="+mj-lt"/>
              </a:rPr>
              <a:t>:</a:t>
            </a:r>
          </a:p>
          <a:p>
            <a:pPr marL="101598" indent="0">
              <a:lnSpc>
                <a:spcPct val="150000"/>
              </a:lnSpc>
              <a:spcBef>
                <a:spcPts val="0"/>
              </a:spcBef>
              <a:buNone/>
            </a:pPr>
            <a:endParaRPr lang="sr-Latn-RS" sz="2000" dirty="0">
              <a:latin typeface="+mj-lt"/>
            </a:endParaRPr>
          </a:p>
          <a:p>
            <a:pPr marL="101598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r-Latn-RS" sz="2000" dirty="0">
                <a:latin typeface="+mj-lt"/>
              </a:rPr>
              <a:t>VERY </a:t>
            </a:r>
            <a:r>
              <a:rPr lang="sr-Latn-RS" sz="2000" dirty="0" err="1">
                <a:latin typeface="+mj-lt"/>
              </a:rPr>
              <a:t>important</a:t>
            </a:r>
            <a:r>
              <a:rPr lang="sr-Latn-RS" sz="2000" dirty="0">
                <a:latin typeface="+mj-lt"/>
              </a:rPr>
              <a:t>: </a:t>
            </a:r>
            <a:r>
              <a:rPr lang="sr-Latn-RS" sz="2000" b="1" dirty="0">
                <a:latin typeface="+mj-lt"/>
              </a:rPr>
              <a:t>argument is </a:t>
            </a:r>
            <a:r>
              <a:rPr lang="sr-Latn-RS" sz="2000" b="1" dirty="0" err="1">
                <a:latin typeface="+mj-lt"/>
              </a:rPr>
              <a:t>not</a:t>
            </a:r>
            <a:r>
              <a:rPr lang="sr-Latn-RS" sz="2000" b="1" dirty="0">
                <a:latin typeface="+mj-lt"/>
              </a:rPr>
              <a:t> </a:t>
            </a:r>
            <a:r>
              <a:rPr lang="sr-Latn-RS" sz="2000" b="1" dirty="0" err="1">
                <a:latin typeface="+mj-lt"/>
              </a:rPr>
              <a:t>only</a:t>
            </a:r>
            <a:r>
              <a:rPr lang="sr-Latn-RS" sz="2000" b="1" dirty="0">
                <a:latin typeface="+mj-lt"/>
              </a:rPr>
              <a:t> a </a:t>
            </a:r>
            <a:r>
              <a:rPr lang="sr-Latn-RS" sz="2000" b="1" dirty="0" err="1">
                <a:latin typeface="+mj-lt"/>
              </a:rPr>
              <a:t>statement</a:t>
            </a:r>
            <a:r>
              <a:rPr lang="sr-Latn-RS" sz="2000" dirty="0">
                <a:latin typeface="+mj-lt"/>
              </a:rPr>
              <a:t>! </a:t>
            </a:r>
            <a:r>
              <a:rPr lang="sr-Latn-RS" sz="2000" dirty="0" err="1">
                <a:latin typeface="+mj-lt"/>
              </a:rPr>
              <a:t>If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you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say</a:t>
            </a:r>
            <a:r>
              <a:rPr lang="sr-Latn-RS" sz="2000" dirty="0">
                <a:latin typeface="+mj-lt"/>
              </a:rPr>
              <a:t> „</a:t>
            </a:r>
            <a:r>
              <a:rPr lang="sr-Latn-RS" sz="2000" dirty="0" err="1">
                <a:latin typeface="+mj-lt"/>
              </a:rPr>
              <a:t>building</a:t>
            </a:r>
            <a:r>
              <a:rPr lang="sr-Latn-RS" sz="2000" dirty="0">
                <a:latin typeface="+mj-lt"/>
              </a:rPr>
              <a:t> a </a:t>
            </a:r>
            <a:r>
              <a:rPr lang="sr-Latn-RS" sz="2000" dirty="0" err="1">
                <a:latin typeface="+mj-lt"/>
              </a:rPr>
              <a:t>new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bridge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would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make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people’s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lives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better</a:t>
            </a:r>
            <a:r>
              <a:rPr lang="sr-Latn-RS" sz="2000" dirty="0">
                <a:latin typeface="+mj-lt"/>
              </a:rPr>
              <a:t>“, </a:t>
            </a:r>
            <a:r>
              <a:rPr lang="sr-Latn-RS" sz="2000" dirty="0" err="1">
                <a:latin typeface="+mj-lt"/>
              </a:rPr>
              <a:t>this</a:t>
            </a:r>
            <a:r>
              <a:rPr lang="sr-Latn-RS" sz="2000" dirty="0">
                <a:latin typeface="+mj-lt"/>
              </a:rPr>
              <a:t> is </a:t>
            </a:r>
            <a:r>
              <a:rPr lang="sr-Latn-RS" sz="2000" dirty="0" err="1">
                <a:latin typeface="+mj-lt"/>
              </a:rPr>
              <a:t>not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an</a:t>
            </a:r>
            <a:r>
              <a:rPr lang="sr-Latn-RS" sz="2000" dirty="0">
                <a:latin typeface="+mj-lt"/>
              </a:rPr>
              <a:t> argument. To </a:t>
            </a:r>
            <a:r>
              <a:rPr lang="sr-Latn-RS" sz="2000" dirty="0" err="1">
                <a:latin typeface="+mj-lt"/>
              </a:rPr>
              <a:t>make</a:t>
            </a:r>
            <a:r>
              <a:rPr lang="sr-Latn-RS" sz="2000" dirty="0">
                <a:latin typeface="+mj-lt"/>
              </a:rPr>
              <a:t> argument </a:t>
            </a:r>
            <a:r>
              <a:rPr lang="sr-Latn-RS" sz="2000" dirty="0" err="1">
                <a:latin typeface="+mj-lt"/>
              </a:rPr>
              <a:t>out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of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this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statement</a:t>
            </a:r>
            <a:r>
              <a:rPr lang="sr-Latn-RS" sz="2000" dirty="0">
                <a:latin typeface="+mj-lt"/>
              </a:rPr>
              <a:t>, </a:t>
            </a:r>
            <a:r>
              <a:rPr lang="sr-Latn-RS" sz="2000" dirty="0" err="1">
                <a:latin typeface="+mj-lt"/>
              </a:rPr>
              <a:t>you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need</a:t>
            </a:r>
            <a:r>
              <a:rPr lang="sr-Latn-RS" sz="2000" dirty="0">
                <a:latin typeface="+mj-lt"/>
              </a:rPr>
              <a:t>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000" dirty="0" err="1">
                <a:latin typeface="+mj-lt"/>
              </a:rPr>
              <a:t>Reasons</a:t>
            </a:r>
            <a:r>
              <a:rPr lang="sr-Latn-RS" sz="2000" dirty="0">
                <a:latin typeface="+mj-lt"/>
              </a:rPr>
              <a:t> – </a:t>
            </a:r>
            <a:r>
              <a:rPr lang="sr-Latn-RS" sz="2000" dirty="0" err="1">
                <a:latin typeface="+mj-lt"/>
              </a:rPr>
              <a:t>why</a:t>
            </a:r>
            <a:r>
              <a:rPr lang="sr-Latn-RS" sz="2000" dirty="0">
                <a:latin typeface="+mj-lt"/>
              </a:rPr>
              <a:t> do </a:t>
            </a:r>
            <a:r>
              <a:rPr lang="sr-Latn-RS" sz="2000" dirty="0" err="1">
                <a:latin typeface="+mj-lt"/>
              </a:rPr>
              <a:t>you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think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this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would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make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lives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better</a:t>
            </a:r>
            <a:r>
              <a:rPr lang="sr-Latn-RS" sz="2000" dirty="0">
                <a:latin typeface="+mj-lt"/>
              </a:rPr>
              <a:t>? </a:t>
            </a:r>
            <a:r>
              <a:rPr lang="sr-Latn-RS" sz="2000" dirty="0" err="1">
                <a:latin typeface="+mj-lt"/>
              </a:rPr>
              <a:t>Try</a:t>
            </a:r>
            <a:r>
              <a:rPr lang="sr-Latn-RS" sz="2000" dirty="0">
                <a:latin typeface="+mj-lt"/>
              </a:rPr>
              <a:t> to </a:t>
            </a:r>
            <a:r>
              <a:rPr lang="sr-Latn-RS" sz="2000" dirty="0" err="1">
                <a:latin typeface="+mj-lt"/>
              </a:rPr>
              <a:t>have</a:t>
            </a:r>
            <a:r>
              <a:rPr lang="sr-Latn-RS" sz="2000" dirty="0">
                <a:latin typeface="+mj-lt"/>
              </a:rPr>
              <a:t> multiple </a:t>
            </a:r>
            <a:r>
              <a:rPr lang="sr-Latn-RS" sz="2000" dirty="0" err="1">
                <a:latin typeface="+mj-lt"/>
              </a:rPr>
              <a:t>reasons</a:t>
            </a:r>
            <a:r>
              <a:rPr lang="sr-Latn-RS" sz="2000" dirty="0">
                <a:latin typeface="+mj-lt"/>
              </a:rPr>
              <a:t> – </a:t>
            </a:r>
            <a:r>
              <a:rPr lang="sr-Latn-RS" sz="2000" dirty="0" err="1">
                <a:latin typeface="+mj-lt"/>
              </a:rPr>
              <a:t>even</a:t>
            </a:r>
            <a:r>
              <a:rPr lang="sr-Latn-RS" sz="2000" dirty="0">
                <a:latin typeface="+mj-lt"/>
              </a:rPr>
              <a:t> 3 </a:t>
            </a:r>
            <a:r>
              <a:rPr lang="sr-Latn-RS" sz="2000" dirty="0" err="1">
                <a:latin typeface="+mj-lt"/>
              </a:rPr>
              <a:t>would</a:t>
            </a:r>
            <a:r>
              <a:rPr lang="sr-Latn-RS" sz="2000" dirty="0">
                <a:latin typeface="+mj-lt"/>
              </a:rPr>
              <a:t> be </a:t>
            </a:r>
            <a:r>
              <a:rPr lang="sr-Latn-RS" sz="2000" dirty="0" err="1">
                <a:latin typeface="+mj-lt"/>
              </a:rPr>
              <a:t>great</a:t>
            </a:r>
            <a:r>
              <a:rPr lang="sr-Latn-RS" sz="2000" dirty="0">
                <a:latin typeface="+mj-lt"/>
              </a:rPr>
              <a:t>! </a:t>
            </a:r>
            <a:r>
              <a:rPr lang="sr-Latn-RS" sz="2000" dirty="0" err="1">
                <a:latin typeface="+mj-lt"/>
              </a:rPr>
              <a:t>E.g</a:t>
            </a:r>
            <a:r>
              <a:rPr lang="sr-Latn-RS" sz="2000" dirty="0">
                <a:latin typeface="+mj-lt"/>
              </a:rPr>
              <a:t>, </a:t>
            </a:r>
            <a:r>
              <a:rPr lang="sr-Latn-RS" sz="2000" dirty="0" err="1">
                <a:latin typeface="+mj-lt"/>
              </a:rPr>
              <a:t>building</a:t>
            </a:r>
            <a:r>
              <a:rPr lang="sr-Latn-RS" sz="2000" dirty="0">
                <a:latin typeface="+mj-lt"/>
              </a:rPr>
              <a:t> a </a:t>
            </a:r>
            <a:r>
              <a:rPr lang="sr-Latn-RS" sz="2000" dirty="0" err="1">
                <a:latin typeface="+mj-lt"/>
              </a:rPr>
              <a:t>new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bridge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would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shorten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the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commute</a:t>
            </a:r>
            <a:r>
              <a:rPr lang="sr-Latn-RS" sz="2000" dirty="0">
                <a:latin typeface="+mj-lt"/>
              </a:rPr>
              <a:t> time </a:t>
            </a:r>
            <a:r>
              <a:rPr lang="sr-Latn-RS" sz="2000" dirty="0" err="1">
                <a:latin typeface="+mj-lt"/>
              </a:rPr>
              <a:t>and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thus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enable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people</a:t>
            </a:r>
            <a:r>
              <a:rPr lang="sr-Latn-RS" sz="2000" dirty="0">
                <a:latin typeface="+mj-lt"/>
              </a:rPr>
              <a:t> to </a:t>
            </a:r>
            <a:r>
              <a:rPr lang="sr-Latn-RS" sz="2000" dirty="0" err="1">
                <a:latin typeface="+mj-lt"/>
              </a:rPr>
              <a:t>spend</a:t>
            </a:r>
            <a:r>
              <a:rPr lang="sr-Latn-RS" sz="2000" dirty="0">
                <a:latin typeface="+mj-lt"/>
              </a:rPr>
              <a:t> more time </a:t>
            </a:r>
            <a:r>
              <a:rPr lang="sr-Latn-RS" sz="2000" dirty="0" err="1">
                <a:latin typeface="+mj-lt"/>
              </a:rPr>
              <a:t>doing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what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they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like</a:t>
            </a:r>
            <a:r>
              <a:rPr lang="sr-Latn-RS" sz="2000" dirty="0">
                <a:latin typeface="+mj-lt"/>
              </a:rPr>
              <a:t>, </a:t>
            </a:r>
            <a:r>
              <a:rPr lang="sr-Latn-RS" sz="2000" dirty="0" err="1">
                <a:latin typeface="+mj-lt"/>
              </a:rPr>
              <a:t>being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with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the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family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etc</a:t>
            </a:r>
            <a:r>
              <a:rPr lang="sr-Latn-RS" sz="2000" dirty="0">
                <a:latin typeface="+mj-lt"/>
              </a:rPr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000" dirty="0" err="1">
                <a:latin typeface="+mj-lt"/>
              </a:rPr>
              <a:t>Evidence</a:t>
            </a:r>
            <a:r>
              <a:rPr lang="sr-Latn-RS" sz="2000" dirty="0">
                <a:latin typeface="+mj-lt"/>
              </a:rPr>
              <a:t> – do </a:t>
            </a:r>
            <a:r>
              <a:rPr lang="sr-Latn-RS" sz="2000" dirty="0" err="1">
                <a:latin typeface="+mj-lt"/>
              </a:rPr>
              <a:t>you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have</a:t>
            </a:r>
            <a:r>
              <a:rPr lang="sr-Latn-RS" sz="2000" dirty="0">
                <a:latin typeface="+mj-lt"/>
              </a:rPr>
              <a:t> some data from </a:t>
            </a:r>
            <a:r>
              <a:rPr lang="sr-Latn-RS" sz="2000" dirty="0" err="1">
                <a:latin typeface="+mj-lt"/>
              </a:rPr>
              <a:t>empirical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studies</a:t>
            </a:r>
            <a:r>
              <a:rPr lang="sr-Latn-RS" sz="2000" dirty="0">
                <a:latin typeface="+mj-lt"/>
              </a:rPr>
              <a:t>? Do </a:t>
            </a:r>
            <a:r>
              <a:rPr lang="sr-Latn-RS" sz="2000" dirty="0" err="1">
                <a:latin typeface="+mj-lt"/>
              </a:rPr>
              <a:t>you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have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similar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examples</a:t>
            </a:r>
            <a:r>
              <a:rPr lang="sr-Latn-RS" sz="2000" dirty="0">
                <a:latin typeface="+mj-lt"/>
              </a:rPr>
              <a:t> on </a:t>
            </a:r>
            <a:r>
              <a:rPr lang="sr-Latn-RS" sz="2000" dirty="0" err="1">
                <a:latin typeface="+mj-lt"/>
              </a:rPr>
              <a:t>how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it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worked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somewhere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else</a:t>
            </a:r>
            <a:r>
              <a:rPr lang="sr-Latn-RS" sz="2000" dirty="0">
                <a:latin typeface="+mj-lt"/>
              </a:rPr>
              <a:t>? </a:t>
            </a:r>
            <a:r>
              <a:rPr lang="sr-Latn-RS" sz="2000" dirty="0" err="1">
                <a:latin typeface="+mj-lt"/>
              </a:rPr>
              <a:t>How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can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you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prove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what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you</a:t>
            </a:r>
            <a:r>
              <a:rPr lang="sr-Latn-RS" sz="2000" dirty="0">
                <a:latin typeface="+mj-lt"/>
              </a:rPr>
              <a:t> are </a:t>
            </a:r>
            <a:r>
              <a:rPr lang="sr-Latn-RS" sz="2000" dirty="0" err="1">
                <a:latin typeface="+mj-lt"/>
              </a:rPr>
              <a:t>saying</a:t>
            </a:r>
            <a:r>
              <a:rPr lang="sr-Latn-RS" sz="2000" dirty="0">
                <a:latin typeface="+mj-lt"/>
              </a:rPr>
              <a:t> is </a:t>
            </a:r>
            <a:r>
              <a:rPr lang="sr-Latn-RS" sz="2000" dirty="0" err="1">
                <a:latin typeface="+mj-lt"/>
              </a:rPr>
              <a:t>relevant</a:t>
            </a:r>
            <a:r>
              <a:rPr lang="sr-Latn-RS" sz="2000" dirty="0">
                <a:latin typeface="+mj-lt"/>
              </a:rPr>
              <a:t>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000" dirty="0" err="1">
                <a:latin typeface="+mj-lt"/>
              </a:rPr>
              <a:t>Consequences</a:t>
            </a:r>
            <a:r>
              <a:rPr lang="sr-Latn-RS" sz="2000" dirty="0">
                <a:latin typeface="+mj-lt"/>
              </a:rPr>
              <a:t> – </a:t>
            </a:r>
            <a:r>
              <a:rPr lang="sr-Latn-RS" sz="2000" dirty="0" err="1">
                <a:latin typeface="+mj-lt"/>
              </a:rPr>
              <a:t>what</a:t>
            </a:r>
            <a:r>
              <a:rPr lang="sr-Latn-RS" sz="2000" dirty="0">
                <a:latin typeface="+mj-lt"/>
              </a:rPr>
              <a:t> are </a:t>
            </a:r>
            <a:r>
              <a:rPr lang="sr-Latn-RS" sz="2000" dirty="0" err="1">
                <a:latin typeface="+mj-lt"/>
              </a:rPr>
              <a:t>the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effects</a:t>
            </a:r>
            <a:r>
              <a:rPr lang="sr-Latn-RS" sz="2000" dirty="0">
                <a:latin typeface="+mj-lt"/>
              </a:rPr>
              <a:t>? </a:t>
            </a:r>
            <a:r>
              <a:rPr lang="sr-Latn-RS" sz="2000" dirty="0" err="1">
                <a:latin typeface="+mj-lt"/>
              </a:rPr>
              <a:t>Who</a:t>
            </a:r>
            <a:r>
              <a:rPr lang="sr-Latn-RS" sz="2000" dirty="0">
                <a:latin typeface="+mj-lt"/>
              </a:rPr>
              <a:t> are </a:t>
            </a:r>
            <a:r>
              <a:rPr lang="sr-Latn-RS" sz="2000" dirty="0" err="1">
                <a:latin typeface="+mj-lt"/>
              </a:rPr>
              <a:t>the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stakeholders</a:t>
            </a:r>
            <a:r>
              <a:rPr lang="sr-Latn-RS" sz="2000" dirty="0">
                <a:latin typeface="+mj-lt"/>
              </a:rPr>
              <a:t>? Some </a:t>
            </a:r>
            <a:r>
              <a:rPr lang="sr-Latn-RS" sz="2000" dirty="0" err="1">
                <a:latin typeface="+mj-lt"/>
              </a:rPr>
              <a:t>measures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would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affect</a:t>
            </a:r>
            <a:r>
              <a:rPr lang="sr-Latn-RS" sz="2000" dirty="0">
                <a:latin typeface="+mj-lt"/>
              </a:rPr>
              <a:t> some </a:t>
            </a:r>
            <a:r>
              <a:rPr lang="sr-Latn-RS" sz="2000" dirty="0" err="1">
                <a:latin typeface="+mj-lt"/>
              </a:rPr>
              <a:t>groups</a:t>
            </a:r>
            <a:r>
              <a:rPr lang="sr-Latn-RS" sz="2000" dirty="0">
                <a:latin typeface="+mj-lt"/>
              </a:rPr>
              <a:t> more </a:t>
            </a:r>
            <a:r>
              <a:rPr lang="sr-Latn-RS" sz="2000" dirty="0" err="1">
                <a:latin typeface="+mj-lt"/>
              </a:rPr>
              <a:t>than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the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others</a:t>
            </a:r>
            <a:r>
              <a:rPr lang="sr-Latn-RS" sz="2000" dirty="0">
                <a:latin typeface="+mj-lt"/>
              </a:rPr>
              <a:t>. </a:t>
            </a:r>
            <a:r>
              <a:rPr lang="sr-Latn-RS" sz="2000" dirty="0" err="1">
                <a:latin typeface="+mj-lt"/>
              </a:rPr>
              <a:t>Example</a:t>
            </a:r>
            <a:r>
              <a:rPr lang="sr-Latn-RS" sz="2000" dirty="0">
                <a:latin typeface="+mj-lt"/>
              </a:rPr>
              <a:t>, </a:t>
            </a:r>
            <a:r>
              <a:rPr lang="sr-Latn-RS" sz="2000" dirty="0" err="1">
                <a:latin typeface="+mj-lt"/>
              </a:rPr>
              <a:t>people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who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work</a:t>
            </a:r>
            <a:r>
              <a:rPr lang="sr-Latn-RS" sz="2000" dirty="0">
                <a:latin typeface="+mj-lt"/>
              </a:rPr>
              <a:t> from </a:t>
            </a:r>
            <a:r>
              <a:rPr lang="sr-Latn-RS" sz="2000" dirty="0" err="1">
                <a:latin typeface="+mj-lt"/>
              </a:rPr>
              <a:t>home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or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people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who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don’t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usually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drive</a:t>
            </a:r>
            <a:r>
              <a:rPr lang="sr-Latn-RS" sz="2000" dirty="0">
                <a:latin typeface="+mj-lt"/>
              </a:rPr>
              <a:t> in </a:t>
            </a:r>
            <a:r>
              <a:rPr lang="sr-Latn-RS" sz="2000" dirty="0" err="1">
                <a:latin typeface="+mj-lt"/>
              </a:rPr>
              <a:t>that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direction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would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not</a:t>
            </a:r>
            <a:r>
              <a:rPr lang="sr-Latn-RS" sz="2000" dirty="0">
                <a:latin typeface="+mj-lt"/>
              </a:rPr>
              <a:t> be so </a:t>
            </a:r>
            <a:r>
              <a:rPr lang="sr-Latn-RS" sz="2000" dirty="0" err="1">
                <a:latin typeface="+mj-lt"/>
              </a:rPr>
              <a:t>affected</a:t>
            </a:r>
            <a:r>
              <a:rPr lang="sr-Latn-RS" sz="2000" dirty="0">
                <a:latin typeface="+mj-lt"/>
              </a:rPr>
              <a:t> as </a:t>
            </a:r>
            <a:r>
              <a:rPr lang="sr-Latn-RS" sz="2000" dirty="0" err="1">
                <a:latin typeface="+mj-lt"/>
              </a:rPr>
              <a:t>the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ones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who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take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that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road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every</a:t>
            </a:r>
            <a:r>
              <a:rPr lang="sr-Latn-RS" sz="2000" dirty="0">
                <a:latin typeface="+mj-lt"/>
              </a:rPr>
              <a:t> </a:t>
            </a:r>
            <a:r>
              <a:rPr lang="sr-Latn-RS" sz="2000" dirty="0" err="1">
                <a:latin typeface="+mj-lt"/>
              </a:rPr>
              <a:t>day</a:t>
            </a:r>
            <a:r>
              <a:rPr lang="sr-Latn-RS" sz="2000" dirty="0">
                <a:latin typeface="+mj-lt"/>
              </a:rPr>
              <a:t>. </a:t>
            </a:r>
          </a:p>
        </p:txBody>
      </p:sp>
      <p:sp>
        <p:nvSpPr>
          <p:cNvPr id="97" name="Google Shape;97;p17"/>
          <p:cNvSpPr txBox="1">
            <a:spLocks noGrp="1"/>
          </p:cNvSpPr>
          <p:nvPr>
            <p:ph type="sldNum" idx="12"/>
          </p:nvPr>
        </p:nvSpPr>
        <p:spPr>
          <a:xfrm>
            <a:off x="-167" y="6492300"/>
            <a:ext cx="12192000" cy="365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fld id="{00000000-1234-1234-1234-123412341234}" type="slidenum">
              <a:rPr lang="en"/>
              <a:pPr algn="ctr"/>
              <a:t>3</a:t>
            </a:fld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092" y="139904"/>
            <a:ext cx="1740411" cy="88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441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387</Words>
  <Application>Microsoft Macintosh PowerPoint</Application>
  <PresentationFormat>Widescreen</PresentationFormat>
  <Paragraphs>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Choice architecture</dc:title>
  <dc:creator>Katarina Kovacevic</dc:creator>
  <cp:lastModifiedBy>Katarina Kovacevic</cp:lastModifiedBy>
  <cp:revision>13</cp:revision>
  <dcterms:created xsi:type="dcterms:W3CDTF">2023-05-10T14:28:43Z</dcterms:created>
  <dcterms:modified xsi:type="dcterms:W3CDTF">2023-05-12T13:19:37Z</dcterms:modified>
</cp:coreProperties>
</file>