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94"/>
  </p:normalViewPr>
  <p:slideViewPr>
    <p:cSldViewPr snapToGrid="0">
      <p:cViewPr varScale="1">
        <p:scale>
          <a:sx n="121" d="100"/>
          <a:sy n="121" d="100"/>
        </p:scale>
        <p:origin x="30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353A7-F335-2D0F-02DD-D96DBAA408EC}"/>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AT"/>
          </a:p>
        </p:txBody>
      </p:sp>
      <p:sp>
        <p:nvSpPr>
          <p:cNvPr id="3" name="Subtitle 2">
            <a:extLst>
              <a:ext uri="{FF2B5EF4-FFF2-40B4-BE49-F238E27FC236}">
                <a16:creationId xmlns:a16="http://schemas.microsoft.com/office/drawing/2014/main" id="{A2070A7B-FAF5-2B15-8EC1-D41B85D5AA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AT"/>
          </a:p>
        </p:txBody>
      </p:sp>
      <p:sp>
        <p:nvSpPr>
          <p:cNvPr id="4" name="Date Placeholder 3">
            <a:extLst>
              <a:ext uri="{FF2B5EF4-FFF2-40B4-BE49-F238E27FC236}">
                <a16:creationId xmlns:a16="http://schemas.microsoft.com/office/drawing/2014/main" id="{FE302421-08F9-DBE3-927F-CF5B7FA642BA}"/>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5" name="Footer Placeholder 4">
            <a:extLst>
              <a:ext uri="{FF2B5EF4-FFF2-40B4-BE49-F238E27FC236}">
                <a16:creationId xmlns:a16="http://schemas.microsoft.com/office/drawing/2014/main" id="{392EBC5A-AD71-F166-5996-0CF26773F8CD}"/>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0976FE58-1AD5-D330-22D7-199232A39A23}"/>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26968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7ECDF3-B615-463F-137B-3D2C1BDE906C}"/>
              </a:ext>
            </a:extLst>
          </p:cNvPr>
          <p:cNvSpPr>
            <a:spLocks noGrp="1"/>
          </p:cNvSpPr>
          <p:nvPr>
            <p:ph type="title"/>
          </p:nvPr>
        </p:nvSpPr>
        <p:spPr/>
        <p:txBody>
          <a:bodyPr/>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52D6BB0F-7051-B3B9-24AF-D917E642342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14FFFC9F-1AC3-887C-CE4D-DABB3F62870D}"/>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5" name="Footer Placeholder 4">
            <a:extLst>
              <a:ext uri="{FF2B5EF4-FFF2-40B4-BE49-F238E27FC236}">
                <a16:creationId xmlns:a16="http://schemas.microsoft.com/office/drawing/2014/main" id="{D805AA65-DE30-89A2-12FD-A3C70C4DD1E2}"/>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C7D2C2C3-438D-2B3F-75BC-3EE1AFF4074C}"/>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4161033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331839-9637-2B8E-4AF6-D5ED18D195FA}"/>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AT"/>
          </a:p>
        </p:txBody>
      </p:sp>
      <p:sp>
        <p:nvSpPr>
          <p:cNvPr id="3" name="Vertical Text Placeholder 2">
            <a:extLst>
              <a:ext uri="{FF2B5EF4-FFF2-40B4-BE49-F238E27FC236}">
                <a16:creationId xmlns:a16="http://schemas.microsoft.com/office/drawing/2014/main" id="{E9CCA084-F403-C288-5B4B-9CB0F695865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A267BFBB-923F-4123-0CF8-2535D3C94895}"/>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5" name="Footer Placeholder 4">
            <a:extLst>
              <a:ext uri="{FF2B5EF4-FFF2-40B4-BE49-F238E27FC236}">
                <a16:creationId xmlns:a16="http://schemas.microsoft.com/office/drawing/2014/main" id="{CB670BC2-6749-31D3-D297-8D131F3963E0}"/>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FC68EBDE-095B-B8A5-02C4-B2FEC6A0AA17}"/>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384497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D8BD6B-D18E-C5FB-4201-17ED00839695}"/>
              </a:ext>
            </a:extLst>
          </p:cNvPr>
          <p:cNvSpPr>
            <a:spLocks noGrp="1"/>
          </p:cNvSpPr>
          <p:nvPr>
            <p:ph type="title"/>
          </p:nvPr>
        </p:nvSpPr>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07B71F00-9E0C-732E-D271-5DBA41F1C30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7EFB654D-34CD-08A2-BC43-8B295DEE8FF0}"/>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5" name="Footer Placeholder 4">
            <a:extLst>
              <a:ext uri="{FF2B5EF4-FFF2-40B4-BE49-F238E27FC236}">
                <a16:creationId xmlns:a16="http://schemas.microsoft.com/office/drawing/2014/main" id="{4D68ACFB-AA21-D2D6-36CA-A55C67176243}"/>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DD28999E-C506-C01F-C675-40DE04D22B4A}"/>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261568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6F937-A2F4-C52B-8DBE-99BB4884CBB1}"/>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AT"/>
          </a:p>
        </p:txBody>
      </p:sp>
      <p:sp>
        <p:nvSpPr>
          <p:cNvPr id="3" name="Text Placeholder 2">
            <a:extLst>
              <a:ext uri="{FF2B5EF4-FFF2-40B4-BE49-F238E27FC236}">
                <a16:creationId xmlns:a16="http://schemas.microsoft.com/office/drawing/2014/main" id="{2C7AEB7E-27E9-1D90-14CA-06BD39EECA1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72FEDE6-DB02-5CF0-AB5C-B586A019B015}"/>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5" name="Footer Placeholder 4">
            <a:extLst>
              <a:ext uri="{FF2B5EF4-FFF2-40B4-BE49-F238E27FC236}">
                <a16:creationId xmlns:a16="http://schemas.microsoft.com/office/drawing/2014/main" id="{BF982620-6ED5-61B9-EC4B-9CA52F91A216}"/>
              </a:ext>
            </a:extLst>
          </p:cNvPr>
          <p:cNvSpPr>
            <a:spLocks noGrp="1"/>
          </p:cNvSpPr>
          <p:nvPr>
            <p:ph type="ftr" sz="quarter" idx="11"/>
          </p:nvPr>
        </p:nvSpPr>
        <p:spPr/>
        <p:txBody>
          <a:bodyPr/>
          <a:lstStyle/>
          <a:p>
            <a:endParaRPr lang="en-AT"/>
          </a:p>
        </p:txBody>
      </p:sp>
      <p:sp>
        <p:nvSpPr>
          <p:cNvPr id="6" name="Slide Number Placeholder 5">
            <a:extLst>
              <a:ext uri="{FF2B5EF4-FFF2-40B4-BE49-F238E27FC236}">
                <a16:creationId xmlns:a16="http://schemas.microsoft.com/office/drawing/2014/main" id="{6982A359-6C4A-10CF-4523-85212D34DEEB}"/>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2216222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2D0485-69CA-712C-D2B6-C7581AA9E0ED}"/>
              </a:ext>
            </a:extLst>
          </p:cNvPr>
          <p:cNvSpPr>
            <a:spLocks noGrp="1"/>
          </p:cNvSpPr>
          <p:nvPr>
            <p:ph type="title"/>
          </p:nvPr>
        </p:nvSpPr>
        <p:spPr/>
        <p:txBody>
          <a:bodyPr/>
          <a:lstStyle/>
          <a:p>
            <a:r>
              <a:rPr lang="en-GB"/>
              <a:t>Click to edit Master title style</a:t>
            </a:r>
            <a:endParaRPr lang="en-AT"/>
          </a:p>
        </p:txBody>
      </p:sp>
      <p:sp>
        <p:nvSpPr>
          <p:cNvPr id="3" name="Content Placeholder 2">
            <a:extLst>
              <a:ext uri="{FF2B5EF4-FFF2-40B4-BE49-F238E27FC236}">
                <a16:creationId xmlns:a16="http://schemas.microsoft.com/office/drawing/2014/main" id="{89B8E5CE-571D-50C1-F6A5-D69AA2B5CE1F}"/>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Content Placeholder 3">
            <a:extLst>
              <a:ext uri="{FF2B5EF4-FFF2-40B4-BE49-F238E27FC236}">
                <a16:creationId xmlns:a16="http://schemas.microsoft.com/office/drawing/2014/main" id="{34051D32-FC8D-E851-E460-B02916B30B0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Date Placeholder 4">
            <a:extLst>
              <a:ext uri="{FF2B5EF4-FFF2-40B4-BE49-F238E27FC236}">
                <a16:creationId xmlns:a16="http://schemas.microsoft.com/office/drawing/2014/main" id="{6F95E5C1-BB53-38AA-9F4A-8B5391A48B28}"/>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6" name="Footer Placeholder 5">
            <a:extLst>
              <a:ext uri="{FF2B5EF4-FFF2-40B4-BE49-F238E27FC236}">
                <a16:creationId xmlns:a16="http://schemas.microsoft.com/office/drawing/2014/main" id="{67642B90-FF8B-D761-0893-75040A0FD50E}"/>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117F2529-5CF0-2724-03ED-2A482E57B4E3}"/>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40262500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FA44DE-17B9-B762-9847-BED39D8A6266}"/>
              </a:ext>
            </a:extLst>
          </p:cNvPr>
          <p:cNvSpPr>
            <a:spLocks noGrp="1"/>
          </p:cNvSpPr>
          <p:nvPr>
            <p:ph type="title"/>
          </p:nvPr>
        </p:nvSpPr>
        <p:spPr>
          <a:xfrm>
            <a:off x="839788" y="365125"/>
            <a:ext cx="10515600" cy="1325563"/>
          </a:xfrm>
        </p:spPr>
        <p:txBody>
          <a:bodyPr/>
          <a:lstStyle/>
          <a:p>
            <a:r>
              <a:rPr lang="en-GB"/>
              <a:t>Click to edit Master title style</a:t>
            </a:r>
            <a:endParaRPr lang="en-AT"/>
          </a:p>
        </p:txBody>
      </p:sp>
      <p:sp>
        <p:nvSpPr>
          <p:cNvPr id="3" name="Text Placeholder 2">
            <a:extLst>
              <a:ext uri="{FF2B5EF4-FFF2-40B4-BE49-F238E27FC236}">
                <a16:creationId xmlns:a16="http://schemas.microsoft.com/office/drawing/2014/main" id="{D03A7C58-49A4-250C-3BD9-968F89484FA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5336B77-96EF-3CA6-D698-706FE378D75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5" name="Text Placeholder 4">
            <a:extLst>
              <a:ext uri="{FF2B5EF4-FFF2-40B4-BE49-F238E27FC236}">
                <a16:creationId xmlns:a16="http://schemas.microsoft.com/office/drawing/2014/main" id="{4770ED6B-D209-AABE-032D-A02B576B14A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CDAAC42-4693-3E18-CCC3-117423F357A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7" name="Date Placeholder 6">
            <a:extLst>
              <a:ext uri="{FF2B5EF4-FFF2-40B4-BE49-F238E27FC236}">
                <a16:creationId xmlns:a16="http://schemas.microsoft.com/office/drawing/2014/main" id="{669A1CA1-204E-2EAA-91E3-4C8DD2199D60}"/>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8" name="Footer Placeholder 7">
            <a:extLst>
              <a:ext uri="{FF2B5EF4-FFF2-40B4-BE49-F238E27FC236}">
                <a16:creationId xmlns:a16="http://schemas.microsoft.com/office/drawing/2014/main" id="{D5342385-23E9-B5CD-172F-A4E28FEA91C3}"/>
              </a:ext>
            </a:extLst>
          </p:cNvPr>
          <p:cNvSpPr>
            <a:spLocks noGrp="1"/>
          </p:cNvSpPr>
          <p:nvPr>
            <p:ph type="ftr" sz="quarter" idx="11"/>
          </p:nvPr>
        </p:nvSpPr>
        <p:spPr/>
        <p:txBody>
          <a:bodyPr/>
          <a:lstStyle/>
          <a:p>
            <a:endParaRPr lang="en-AT"/>
          </a:p>
        </p:txBody>
      </p:sp>
      <p:sp>
        <p:nvSpPr>
          <p:cNvPr id="9" name="Slide Number Placeholder 8">
            <a:extLst>
              <a:ext uri="{FF2B5EF4-FFF2-40B4-BE49-F238E27FC236}">
                <a16:creationId xmlns:a16="http://schemas.microsoft.com/office/drawing/2014/main" id="{8E39386D-51FA-66B2-B58C-5248F361EECF}"/>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939882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7778F-7D47-091C-1497-BCA93BA2E1F4}"/>
              </a:ext>
            </a:extLst>
          </p:cNvPr>
          <p:cNvSpPr>
            <a:spLocks noGrp="1"/>
          </p:cNvSpPr>
          <p:nvPr>
            <p:ph type="title"/>
          </p:nvPr>
        </p:nvSpPr>
        <p:spPr/>
        <p:txBody>
          <a:bodyPr/>
          <a:lstStyle/>
          <a:p>
            <a:r>
              <a:rPr lang="en-GB"/>
              <a:t>Click to edit Master title style</a:t>
            </a:r>
            <a:endParaRPr lang="en-AT"/>
          </a:p>
        </p:txBody>
      </p:sp>
      <p:sp>
        <p:nvSpPr>
          <p:cNvPr id="3" name="Date Placeholder 2">
            <a:extLst>
              <a:ext uri="{FF2B5EF4-FFF2-40B4-BE49-F238E27FC236}">
                <a16:creationId xmlns:a16="http://schemas.microsoft.com/office/drawing/2014/main" id="{D90F92F0-41DF-67AF-33B3-185261120DB0}"/>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4" name="Footer Placeholder 3">
            <a:extLst>
              <a:ext uri="{FF2B5EF4-FFF2-40B4-BE49-F238E27FC236}">
                <a16:creationId xmlns:a16="http://schemas.microsoft.com/office/drawing/2014/main" id="{728F9F40-C46E-B74D-257B-ED0E78569EA0}"/>
              </a:ext>
            </a:extLst>
          </p:cNvPr>
          <p:cNvSpPr>
            <a:spLocks noGrp="1"/>
          </p:cNvSpPr>
          <p:nvPr>
            <p:ph type="ftr" sz="quarter" idx="11"/>
          </p:nvPr>
        </p:nvSpPr>
        <p:spPr/>
        <p:txBody>
          <a:bodyPr/>
          <a:lstStyle/>
          <a:p>
            <a:endParaRPr lang="en-AT"/>
          </a:p>
        </p:txBody>
      </p:sp>
      <p:sp>
        <p:nvSpPr>
          <p:cNvPr id="5" name="Slide Number Placeholder 4">
            <a:extLst>
              <a:ext uri="{FF2B5EF4-FFF2-40B4-BE49-F238E27FC236}">
                <a16:creationId xmlns:a16="http://schemas.microsoft.com/office/drawing/2014/main" id="{73994157-63AB-983B-446A-6D21E9DCABEA}"/>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4054067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4DF2DC1-5ADA-F7FD-D6B9-8E423DF2E9FF}"/>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3" name="Footer Placeholder 2">
            <a:extLst>
              <a:ext uri="{FF2B5EF4-FFF2-40B4-BE49-F238E27FC236}">
                <a16:creationId xmlns:a16="http://schemas.microsoft.com/office/drawing/2014/main" id="{B482F024-DD50-96E8-8123-E718FF14E6EA}"/>
              </a:ext>
            </a:extLst>
          </p:cNvPr>
          <p:cNvSpPr>
            <a:spLocks noGrp="1"/>
          </p:cNvSpPr>
          <p:nvPr>
            <p:ph type="ftr" sz="quarter" idx="11"/>
          </p:nvPr>
        </p:nvSpPr>
        <p:spPr/>
        <p:txBody>
          <a:bodyPr/>
          <a:lstStyle/>
          <a:p>
            <a:endParaRPr lang="en-AT"/>
          </a:p>
        </p:txBody>
      </p:sp>
      <p:sp>
        <p:nvSpPr>
          <p:cNvPr id="4" name="Slide Number Placeholder 3">
            <a:extLst>
              <a:ext uri="{FF2B5EF4-FFF2-40B4-BE49-F238E27FC236}">
                <a16:creationId xmlns:a16="http://schemas.microsoft.com/office/drawing/2014/main" id="{40984C80-371B-44F2-50E5-8D74A7570978}"/>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1056746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F1C52-B205-729B-EAE8-80A375F9D3E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T"/>
          </a:p>
        </p:txBody>
      </p:sp>
      <p:sp>
        <p:nvSpPr>
          <p:cNvPr id="3" name="Content Placeholder 2">
            <a:extLst>
              <a:ext uri="{FF2B5EF4-FFF2-40B4-BE49-F238E27FC236}">
                <a16:creationId xmlns:a16="http://schemas.microsoft.com/office/drawing/2014/main" id="{DA363436-BD28-E5FD-F57A-0A6F58F3FF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Text Placeholder 3">
            <a:extLst>
              <a:ext uri="{FF2B5EF4-FFF2-40B4-BE49-F238E27FC236}">
                <a16:creationId xmlns:a16="http://schemas.microsoft.com/office/drawing/2014/main" id="{61BC0427-4A5D-8794-44DA-819FA622E0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C8F86A3-8B5C-D76C-6C7D-420DE41CC405}"/>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6" name="Footer Placeholder 5">
            <a:extLst>
              <a:ext uri="{FF2B5EF4-FFF2-40B4-BE49-F238E27FC236}">
                <a16:creationId xmlns:a16="http://schemas.microsoft.com/office/drawing/2014/main" id="{37122E66-FEFB-D81A-4B02-A3EC5D0E9DF9}"/>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D86115D9-E3E7-7766-63EF-571EDE4F4675}"/>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1409319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29D0A8-2EC1-3A45-DEB1-9F33257D754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AT"/>
          </a:p>
        </p:txBody>
      </p:sp>
      <p:sp>
        <p:nvSpPr>
          <p:cNvPr id="3" name="Picture Placeholder 2">
            <a:extLst>
              <a:ext uri="{FF2B5EF4-FFF2-40B4-BE49-F238E27FC236}">
                <a16:creationId xmlns:a16="http://schemas.microsoft.com/office/drawing/2014/main" id="{BCA6BF19-8876-DA03-C95B-A2D4E0A617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T"/>
          </a:p>
        </p:txBody>
      </p:sp>
      <p:sp>
        <p:nvSpPr>
          <p:cNvPr id="4" name="Text Placeholder 3">
            <a:extLst>
              <a:ext uri="{FF2B5EF4-FFF2-40B4-BE49-F238E27FC236}">
                <a16:creationId xmlns:a16="http://schemas.microsoft.com/office/drawing/2014/main" id="{3E005E51-34B7-ED1C-1C1B-1671C3538B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A9881903-4884-0372-4B4B-2DD614BEB36F}"/>
              </a:ext>
            </a:extLst>
          </p:cNvPr>
          <p:cNvSpPr>
            <a:spLocks noGrp="1"/>
          </p:cNvSpPr>
          <p:nvPr>
            <p:ph type="dt" sz="half" idx="10"/>
          </p:nvPr>
        </p:nvSpPr>
        <p:spPr/>
        <p:txBody>
          <a:bodyPr/>
          <a:lstStyle/>
          <a:p>
            <a:fld id="{E3673AA9-74D5-B44E-B8C8-6206DF829824}" type="datetimeFigureOut">
              <a:rPr lang="en-AT" smtClean="0"/>
              <a:t>12.10.22</a:t>
            </a:fld>
            <a:endParaRPr lang="en-AT"/>
          </a:p>
        </p:txBody>
      </p:sp>
      <p:sp>
        <p:nvSpPr>
          <p:cNvPr id="6" name="Footer Placeholder 5">
            <a:extLst>
              <a:ext uri="{FF2B5EF4-FFF2-40B4-BE49-F238E27FC236}">
                <a16:creationId xmlns:a16="http://schemas.microsoft.com/office/drawing/2014/main" id="{053A064F-4770-29C0-48C0-F965ABF8D40E}"/>
              </a:ext>
            </a:extLst>
          </p:cNvPr>
          <p:cNvSpPr>
            <a:spLocks noGrp="1"/>
          </p:cNvSpPr>
          <p:nvPr>
            <p:ph type="ftr" sz="quarter" idx="11"/>
          </p:nvPr>
        </p:nvSpPr>
        <p:spPr/>
        <p:txBody>
          <a:bodyPr/>
          <a:lstStyle/>
          <a:p>
            <a:endParaRPr lang="en-AT"/>
          </a:p>
        </p:txBody>
      </p:sp>
      <p:sp>
        <p:nvSpPr>
          <p:cNvPr id="7" name="Slide Number Placeholder 6">
            <a:extLst>
              <a:ext uri="{FF2B5EF4-FFF2-40B4-BE49-F238E27FC236}">
                <a16:creationId xmlns:a16="http://schemas.microsoft.com/office/drawing/2014/main" id="{CDC2BEB0-5FD7-62C1-1BD7-11A63E863D60}"/>
              </a:ext>
            </a:extLst>
          </p:cNvPr>
          <p:cNvSpPr>
            <a:spLocks noGrp="1"/>
          </p:cNvSpPr>
          <p:nvPr>
            <p:ph type="sldNum" sz="quarter" idx="12"/>
          </p:nvPr>
        </p:nvSpPr>
        <p:spPr/>
        <p:txBody>
          <a:bodyPr/>
          <a:lstStyle/>
          <a:p>
            <a:fld id="{A8B505BD-5211-094C-AA61-3D6EB5190DC8}" type="slidenum">
              <a:rPr lang="en-AT" smtClean="0"/>
              <a:t>‹#›</a:t>
            </a:fld>
            <a:endParaRPr lang="en-AT"/>
          </a:p>
        </p:txBody>
      </p:sp>
    </p:spTree>
    <p:extLst>
      <p:ext uri="{BB962C8B-B14F-4D97-AF65-F5344CB8AC3E}">
        <p14:creationId xmlns:p14="http://schemas.microsoft.com/office/powerpoint/2010/main" val="4547967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9F6E98-3F0A-421C-577E-C40604DCED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AT"/>
          </a:p>
        </p:txBody>
      </p:sp>
      <p:sp>
        <p:nvSpPr>
          <p:cNvPr id="3" name="Text Placeholder 2">
            <a:extLst>
              <a:ext uri="{FF2B5EF4-FFF2-40B4-BE49-F238E27FC236}">
                <a16:creationId xmlns:a16="http://schemas.microsoft.com/office/drawing/2014/main" id="{9B4F3E14-9F8E-D3C8-FA64-5F8BAF7F56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AT"/>
          </a:p>
        </p:txBody>
      </p:sp>
      <p:sp>
        <p:nvSpPr>
          <p:cNvPr id="4" name="Date Placeholder 3">
            <a:extLst>
              <a:ext uri="{FF2B5EF4-FFF2-40B4-BE49-F238E27FC236}">
                <a16:creationId xmlns:a16="http://schemas.microsoft.com/office/drawing/2014/main" id="{79BE81A3-BA8C-198B-9B7B-BD09C93AF77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673AA9-74D5-B44E-B8C8-6206DF829824}" type="datetimeFigureOut">
              <a:rPr lang="en-AT" smtClean="0"/>
              <a:t>12.10.22</a:t>
            </a:fld>
            <a:endParaRPr lang="en-AT"/>
          </a:p>
        </p:txBody>
      </p:sp>
      <p:sp>
        <p:nvSpPr>
          <p:cNvPr id="5" name="Footer Placeholder 4">
            <a:extLst>
              <a:ext uri="{FF2B5EF4-FFF2-40B4-BE49-F238E27FC236}">
                <a16:creationId xmlns:a16="http://schemas.microsoft.com/office/drawing/2014/main" id="{AE498F57-67B1-5532-0C47-E8C81FC4AC4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T"/>
          </a:p>
        </p:txBody>
      </p:sp>
      <p:sp>
        <p:nvSpPr>
          <p:cNvPr id="6" name="Slide Number Placeholder 5">
            <a:extLst>
              <a:ext uri="{FF2B5EF4-FFF2-40B4-BE49-F238E27FC236}">
                <a16:creationId xmlns:a16="http://schemas.microsoft.com/office/drawing/2014/main" id="{FD99858E-7717-BBEA-3E90-521C381DFA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B505BD-5211-094C-AA61-3D6EB5190DC8}" type="slidenum">
              <a:rPr lang="en-AT" smtClean="0"/>
              <a:t>‹#›</a:t>
            </a:fld>
            <a:endParaRPr lang="en-AT"/>
          </a:p>
        </p:txBody>
      </p:sp>
    </p:spTree>
    <p:extLst>
      <p:ext uri="{BB962C8B-B14F-4D97-AF65-F5344CB8AC3E}">
        <p14:creationId xmlns:p14="http://schemas.microsoft.com/office/powerpoint/2010/main" val="34287062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A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D67246-5AB7-6E02-49DA-608CECE93279}"/>
              </a:ext>
            </a:extLst>
          </p:cNvPr>
          <p:cNvSpPr>
            <a:spLocks noGrp="1"/>
          </p:cNvSpPr>
          <p:nvPr>
            <p:ph type="ctrTitle"/>
          </p:nvPr>
        </p:nvSpPr>
        <p:spPr/>
        <p:txBody>
          <a:bodyPr/>
          <a:lstStyle/>
          <a:p>
            <a:r>
              <a:rPr lang="en-AT" dirty="0"/>
              <a:t>Kant and his intellecutal progeny</a:t>
            </a:r>
          </a:p>
        </p:txBody>
      </p:sp>
      <p:sp>
        <p:nvSpPr>
          <p:cNvPr id="3" name="Subtitle 2">
            <a:extLst>
              <a:ext uri="{FF2B5EF4-FFF2-40B4-BE49-F238E27FC236}">
                <a16:creationId xmlns:a16="http://schemas.microsoft.com/office/drawing/2014/main" id="{50EECD2B-9503-F596-60F5-7FC743BB8DAA}"/>
              </a:ext>
            </a:extLst>
          </p:cNvPr>
          <p:cNvSpPr>
            <a:spLocks noGrp="1"/>
          </p:cNvSpPr>
          <p:nvPr>
            <p:ph type="subTitle" idx="1"/>
          </p:nvPr>
        </p:nvSpPr>
        <p:spPr/>
        <p:txBody>
          <a:bodyPr/>
          <a:lstStyle/>
          <a:p>
            <a:endParaRPr lang="en-AT" dirty="0"/>
          </a:p>
        </p:txBody>
      </p:sp>
    </p:spTree>
    <p:extLst>
      <p:ext uri="{BB962C8B-B14F-4D97-AF65-F5344CB8AC3E}">
        <p14:creationId xmlns:p14="http://schemas.microsoft.com/office/powerpoint/2010/main" val="1506209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07BEB-3DA2-A49F-FD3E-CDE91CF29D31}"/>
              </a:ext>
            </a:extLst>
          </p:cNvPr>
          <p:cNvSpPr>
            <a:spLocks noGrp="1"/>
          </p:cNvSpPr>
          <p:nvPr>
            <p:ph type="title"/>
          </p:nvPr>
        </p:nvSpPr>
        <p:spPr/>
        <p:txBody>
          <a:bodyPr/>
          <a:lstStyle/>
          <a:p>
            <a:r>
              <a:rPr lang="en-GB" dirty="0"/>
              <a:t>Vladimir Ern, “From Kant to Krupp”</a:t>
            </a:r>
            <a:endParaRPr lang="en-AT" dirty="0"/>
          </a:p>
        </p:txBody>
      </p:sp>
      <p:sp>
        <p:nvSpPr>
          <p:cNvPr id="3" name="Content Placeholder 2">
            <a:extLst>
              <a:ext uri="{FF2B5EF4-FFF2-40B4-BE49-F238E27FC236}">
                <a16:creationId xmlns:a16="http://schemas.microsoft.com/office/drawing/2014/main" id="{E12409C3-C0F0-9290-6ED1-1959619F6B69}"/>
              </a:ext>
            </a:extLst>
          </p:cNvPr>
          <p:cNvSpPr>
            <a:spLocks noGrp="1"/>
          </p:cNvSpPr>
          <p:nvPr>
            <p:ph idx="1"/>
          </p:nvPr>
        </p:nvSpPr>
        <p:spPr/>
        <p:txBody>
          <a:bodyPr/>
          <a:lstStyle/>
          <a:p>
            <a:r>
              <a:rPr lang="en-GB" dirty="0"/>
              <a:t>“First of all, I am convinced that the stormy uprising of Germanism is predetermined by Kant’s Analytics…”</a:t>
            </a:r>
          </a:p>
          <a:p>
            <a:r>
              <a:rPr lang="en-GB" dirty="0"/>
              <a:t>“The crux of Kantian thought, finding its most extreme and dispassionate expression in the first edition of the Critique of Pure Reason, reduces to two principles: to the absolute phenomenality of all external experience and to the absolute phenomenality of all internal experience.”</a:t>
            </a:r>
          </a:p>
          <a:p>
            <a:r>
              <a:rPr lang="en-GB" dirty="0"/>
              <a:t>What does Ern mean by “phenomenality” of experience?</a:t>
            </a:r>
            <a:endParaRPr lang="en-AT" dirty="0"/>
          </a:p>
        </p:txBody>
      </p:sp>
    </p:spTree>
    <p:extLst>
      <p:ext uri="{BB962C8B-B14F-4D97-AF65-F5344CB8AC3E}">
        <p14:creationId xmlns:p14="http://schemas.microsoft.com/office/powerpoint/2010/main" val="28466097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1F020-2A4C-3640-EDBA-2168B0336E90}"/>
              </a:ext>
            </a:extLst>
          </p:cNvPr>
          <p:cNvSpPr>
            <a:spLocks noGrp="1"/>
          </p:cNvSpPr>
          <p:nvPr>
            <p:ph type="title"/>
          </p:nvPr>
        </p:nvSpPr>
        <p:spPr/>
        <p:txBody>
          <a:bodyPr/>
          <a:lstStyle/>
          <a:p>
            <a:r>
              <a:rPr lang="en-AT" dirty="0"/>
              <a:t>A brief introduction to Kant I</a:t>
            </a:r>
          </a:p>
        </p:txBody>
      </p:sp>
      <p:sp>
        <p:nvSpPr>
          <p:cNvPr id="3" name="Content Placeholder 2">
            <a:extLst>
              <a:ext uri="{FF2B5EF4-FFF2-40B4-BE49-F238E27FC236}">
                <a16:creationId xmlns:a16="http://schemas.microsoft.com/office/drawing/2014/main" id="{66C849E9-2A74-00D7-5AB1-F2E87F125D72}"/>
              </a:ext>
            </a:extLst>
          </p:cNvPr>
          <p:cNvSpPr>
            <a:spLocks noGrp="1"/>
          </p:cNvSpPr>
          <p:nvPr>
            <p:ph idx="1"/>
          </p:nvPr>
        </p:nvSpPr>
        <p:spPr/>
        <p:txBody>
          <a:bodyPr/>
          <a:lstStyle/>
          <a:p>
            <a:r>
              <a:rPr lang="en-AT" dirty="0"/>
              <a:t>David Hume famously posited that all knowledge is ultimately grounded in sensory experience: we simply observe that events regularly follow one another, but we cannot observe that they do so necessarly (so “correlation </a:t>
            </a:r>
            <a:r>
              <a:rPr lang="en-GB" dirty="0"/>
              <a:t>is not causation” </a:t>
            </a:r>
            <a:r>
              <a:rPr lang="en-GB" i="1" dirty="0" err="1"/>
              <a:t>avant</a:t>
            </a:r>
            <a:r>
              <a:rPr lang="en-GB" i="1" dirty="0"/>
              <a:t> la letter</a:t>
            </a:r>
            <a:r>
              <a:rPr lang="en-GB" dirty="0"/>
              <a:t>)</a:t>
            </a:r>
          </a:p>
          <a:p>
            <a:r>
              <a:rPr lang="en-GB" dirty="0"/>
              <a:t>Kant wants to overcome the </a:t>
            </a:r>
            <a:r>
              <a:rPr lang="en-GB" dirty="0" err="1"/>
              <a:t>Humean</a:t>
            </a:r>
            <a:r>
              <a:rPr lang="en-GB" dirty="0"/>
              <a:t> scepticism. What is his solution? </a:t>
            </a:r>
          </a:p>
          <a:p>
            <a:pPr marL="0" indent="0">
              <a:buNone/>
            </a:pPr>
            <a:endParaRPr lang="en-AT" dirty="0"/>
          </a:p>
        </p:txBody>
      </p:sp>
    </p:spTree>
    <p:extLst>
      <p:ext uri="{BB962C8B-B14F-4D97-AF65-F5344CB8AC3E}">
        <p14:creationId xmlns:p14="http://schemas.microsoft.com/office/powerpoint/2010/main" val="1326007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7FEDE2-9AA9-E626-C655-A4B9455DB4B3}"/>
              </a:ext>
            </a:extLst>
          </p:cNvPr>
          <p:cNvSpPr>
            <a:spLocks noGrp="1"/>
          </p:cNvSpPr>
          <p:nvPr>
            <p:ph type="title"/>
          </p:nvPr>
        </p:nvSpPr>
        <p:spPr/>
        <p:txBody>
          <a:bodyPr/>
          <a:lstStyle/>
          <a:p>
            <a:r>
              <a:rPr lang="en-AT" dirty="0"/>
              <a:t>A brief introduction to Kant II	</a:t>
            </a:r>
          </a:p>
        </p:txBody>
      </p:sp>
      <p:sp>
        <p:nvSpPr>
          <p:cNvPr id="3" name="Content Placeholder 2">
            <a:extLst>
              <a:ext uri="{FF2B5EF4-FFF2-40B4-BE49-F238E27FC236}">
                <a16:creationId xmlns:a16="http://schemas.microsoft.com/office/drawing/2014/main" id="{C9936DE2-0E54-D5B9-6069-CD2E402AFF9B}"/>
              </a:ext>
            </a:extLst>
          </p:cNvPr>
          <p:cNvSpPr>
            <a:spLocks noGrp="1"/>
          </p:cNvSpPr>
          <p:nvPr>
            <p:ph idx="1"/>
          </p:nvPr>
        </p:nvSpPr>
        <p:spPr/>
        <p:txBody>
          <a:bodyPr/>
          <a:lstStyle/>
          <a:p>
            <a:r>
              <a:rPr lang="en-AT" dirty="0"/>
              <a:t>Kant divides all judgments into </a:t>
            </a:r>
          </a:p>
          <a:p>
            <a:pPr lvl="1"/>
            <a:r>
              <a:rPr lang="en-GB" dirty="0"/>
              <a:t>A</a:t>
            </a:r>
            <a:r>
              <a:rPr lang="en-AT" dirty="0"/>
              <a:t>) analytical (“father has children”) or synthetical (“father has a son”)</a:t>
            </a:r>
          </a:p>
          <a:p>
            <a:pPr lvl="1"/>
            <a:r>
              <a:rPr lang="en-AT" dirty="0"/>
              <a:t>B) a priori (”2+2=4”) or a posteriori (“this color is red”)</a:t>
            </a:r>
          </a:p>
          <a:p>
            <a:r>
              <a:rPr lang="en-AT" dirty="0"/>
              <a:t>The interesting case: are there synthetical a priori judgments? In other words, are there judgments that are true prior to being validated by experience that tell us something new (so are not mere tautologies)? </a:t>
            </a:r>
          </a:p>
          <a:p>
            <a:r>
              <a:rPr lang="en-AT" dirty="0"/>
              <a:t>According to Kant: yes! Artihmetics (“5+7=12”). Moreover, time and space rather than being objects of our understanding, condition our understanding. </a:t>
            </a:r>
          </a:p>
        </p:txBody>
      </p:sp>
    </p:spTree>
    <p:extLst>
      <p:ext uri="{BB962C8B-B14F-4D97-AF65-F5344CB8AC3E}">
        <p14:creationId xmlns:p14="http://schemas.microsoft.com/office/powerpoint/2010/main" val="4102938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21F12-2BBB-D262-25BC-96B22DC6436E}"/>
              </a:ext>
            </a:extLst>
          </p:cNvPr>
          <p:cNvSpPr>
            <a:spLocks noGrp="1"/>
          </p:cNvSpPr>
          <p:nvPr>
            <p:ph type="title"/>
          </p:nvPr>
        </p:nvSpPr>
        <p:spPr/>
        <p:txBody>
          <a:bodyPr/>
          <a:lstStyle/>
          <a:p>
            <a:r>
              <a:rPr lang="en-AT" dirty="0"/>
              <a:t>A brief introduction to Kant III</a:t>
            </a:r>
          </a:p>
        </p:txBody>
      </p:sp>
      <p:sp>
        <p:nvSpPr>
          <p:cNvPr id="3" name="Content Placeholder 2">
            <a:extLst>
              <a:ext uri="{FF2B5EF4-FFF2-40B4-BE49-F238E27FC236}">
                <a16:creationId xmlns:a16="http://schemas.microsoft.com/office/drawing/2014/main" id="{F8D41DCF-5DE7-FBC6-37CF-64F29EE254E8}"/>
              </a:ext>
            </a:extLst>
          </p:cNvPr>
          <p:cNvSpPr>
            <a:spLocks noGrp="1"/>
          </p:cNvSpPr>
          <p:nvPr>
            <p:ph idx="1"/>
          </p:nvPr>
        </p:nvSpPr>
        <p:spPr/>
        <p:txBody>
          <a:bodyPr/>
          <a:lstStyle/>
          <a:p>
            <a:r>
              <a:rPr lang="en-AT" dirty="0"/>
              <a:t>But there is a catch! Because syntetical a priori judgments are only possible because our mind imposes the basic categories of understanding on experience, it follows that what we understand are not the things in themselves, but only their appearances.</a:t>
            </a:r>
          </a:p>
          <a:p>
            <a:r>
              <a:rPr lang="en-AT" dirty="0"/>
              <a:t> In other words, we only ever are in touch with “phenomena” and not the reality itself (”noumena”). Hence Ern’s reference to “phenomenality” of experience.</a:t>
            </a:r>
          </a:p>
        </p:txBody>
      </p:sp>
    </p:spTree>
    <p:extLst>
      <p:ext uri="{BB962C8B-B14F-4D97-AF65-F5344CB8AC3E}">
        <p14:creationId xmlns:p14="http://schemas.microsoft.com/office/powerpoint/2010/main" val="35994684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E721C-A2AA-D235-0392-1B5572DA2DC8}"/>
              </a:ext>
            </a:extLst>
          </p:cNvPr>
          <p:cNvSpPr>
            <a:spLocks noGrp="1"/>
          </p:cNvSpPr>
          <p:nvPr>
            <p:ph type="title"/>
          </p:nvPr>
        </p:nvSpPr>
        <p:spPr/>
        <p:txBody>
          <a:bodyPr/>
          <a:lstStyle/>
          <a:p>
            <a:r>
              <a:rPr lang="en-AT" dirty="0"/>
              <a:t>Neo-Kantians</a:t>
            </a:r>
          </a:p>
        </p:txBody>
      </p:sp>
      <p:sp>
        <p:nvSpPr>
          <p:cNvPr id="3" name="Content Placeholder 2">
            <a:extLst>
              <a:ext uri="{FF2B5EF4-FFF2-40B4-BE49-F238E27FC236}">
                <a16:creationId xmlns:a16="http://schemas.microsoft.com/office/drawing/2014/main" id="{63129530-A3E4-8AA2-54B4-9E55D69C92C7}"/>
              </a:ext>
            </a:extLst>
          </p:cNvPr>
          <p:cNvSpPr>
            <a:spLocks noGrp="1"/>
          </p:cNvSpPr>
          <p:nvPr>
            <p:ph idx="1"/>
          </p:nvPr>
        </p:nvSpPr>
        <p:spPr/>
        <p:txBody>
          <a:bodyPr>
            <a:normAutofit fontScale="92500"/>
          </a:bodyPr>
          <a:lstStyle/>
          <a:p>
            <a:r>
              <a:rPr lang="en-GB" b="0" i="0" dirty="0">
                <a:solidFill>
                  <a:srgbClr val="000000"/>
                </a:solidFill>
                <a:effectLst/>
                <a:latin typeface="Georgia" panose="02040502050405020303" pitchFamily="18" charset="0"/>
              </a:rPr>
              <a:t>Hermann Cohen (1842-1918): “The nature of philosophical investigation becomes….an exposition of the </a:t>
            </a:r>
            <a:r>
              <a:rPr lang="en-GB" b="0" i="1" dirty="0">
                <a:solidFill>
                  <a:srgbClr val="000000"/>
                </a:solidFill>
                <a:effectLst/>
                <a:latin typeface="Georgia" panose="02040502050405020303" pitchFamily="18" charset="0"/>
              </a:rPr>
              <a:t>a priori</a:t>
            </a:r>
            <a:r>
              <a:rPr lang="en-GB" b="0" i="0" dirty="0">
                <a:solidFill>
                  <a:srgbClr val="000000"/>
                </a:solidFill>
                <a:effectLst/>
                <a:latin typeface="Georgia" panose="02040502050405020303" pitchFamily="18" charset="0"/>
              </a:rPr>
              <a:t> rules that alone make possible any and every judgment” </a:t>
            </a:r>
          </a:p>
          <a:p>
            <a:r>
              <a:rPr lang="en-GB" b="0" i="0" dirty="0">
                <a:solidFill>
                  <a:srgbClr val="000000"/>
                </a:solidFill>
                <a:effectLst/>
                <a:latin typeface="Georgia" panose="02040502050405020303" pitchFamily="18" charset="0"/>
              </a:rPr>
              <a:t>Ernst Cassirer (1874-1945): Whereas in Cohen (and in Kant) a priori rules of understanding are essentially timeless or are logical forms, Cassirer claims that they shift over time. Cassirer, in other words, historizes human mind</a:t>
            </a:r>
          </a:p>
          <a:p>
            <a:r>
              <a:rPr lang="en-GB" b="0" i="0" dirty="0">
                <a:solidFill>
                  <a:srgbClr val="000000"/>
                </a:solidFill>
                <a:effectLst/>
                <a:latin typeface="Georgia" panose="02040502050405020303" pitchFamily="18" charset="0"/>
              </a:rPr>
              <a:t>Wilhelm </a:t>
            </a:r>
            <a:r>
              <a:rPr lang="en-GB" b="0" i="0" dirty="0" err="1">
                <a:solidFill>
                  <a:srgbClr val="000000"/>
                </a:solidFill>
                <a:effectLst/>
                <a:latin typeface="Georgia" panose="02040502050405020303" pitchFamily="18" charset="0"/>
              </a:rPr>
              <a:t>Windelband</a:t>
            </a:r>
            <a:r>
              <a:rPr lang="en-GB" b="0" i="0" dirty="0">
                <a:solidFill>
                  <a:srgbClr val="000000"/>
                </a:solidFill>
                <a:effectLst/>
                <a:latin typeface="Georgia" panose="02040502050405020303" pitchFamily="18" charset="0"/>
              </a:rPr>
              <a:t> (1848-1915)</a:t>
            </a:r>
            <a:r>
              <a:rPr lang="en-GB" dirty="0">
                <a:solidFill>
                  <a:srgbClr val="000000"/>
                </a:solidFill>
                <a:latin typeface="Georgia" panose="02040502050405020303" pitchFamily="18" charset="0"/>
              </a:rPr>
              <a:t>: Kantian turn seemingly relegated </a:t>
            </a:r>
            <a:r>
              <a:rPr lang="en-GB" dirty="0" err="1">
                <a:solidFill>
                  <a:srgbClr val="000000"/>
                </a:solidFill>
                <a:latin typeface="Georgia" panose="02040502050405020303" pitchFamily="18" charset="0"/>
              </a:rPr>
              <a:t>Geisteswissenschaften</a:t>
            </a:r>
            <a:r>
              <a:rPr lang="en-GB" dirty="0">
                <a:solidFill>
                  <a:srgbClr val="000000"/>
                </a:solidFill>
                <a:latin typeface="Georgia" panose="02040502050405020303" pitchFamily="18" charset="0"/>
              </a:rPr>
              <a:t> to a lower status compared to natural sciences. In sympathy with Cassirer, </a:t>
            </a:r>
            <a:r>
              <a:rPr lang="en-GB" dirty="0" err="1">
                <a:solidFill>
                  <a:srgbClr val="000000"/>
                </a:solidFill>
                <a:latin typeface="Georgia" panose="02040502050405020303" pitchFamily="18" charset="0"/>
              </a:rPr>
              <a:t>Windelband</a:t>
            </a:r>
            <a:r>
              <a:rPr lang="en-GB" dirty="0">
                <a:solidFill>
                  <a:srgbClr val="000000"/>
                </a:solidFill>
                <a:latin typeface="Georgia" panose="02040502050405020303" pitchFamily="18" charset="0"/>
              </a:rPr>
              <a:t> wants to show how trough methodological rigor they should enjoy the equal status</a:t>
            </a:r>
            <a:endParaRPr lang="en-GB" b="0" i="0" dirty="0">
              <a:solidFill>
                <a:srgbClr val="000000"/>
              </a:solidFill>
              <a:effectLst/>
              <a:latin typeface="Georgia" panose="02040502050405020303" pitchFamily="18" charset="0"/>
            </a:endParaRPr>
          </a:p>
          <a:p>
            <a:endParaRPr lang="en-AT" dirty="0"/>
          </a:p>
        </p:txBody>
      </p:sp>
    </p:spTree>
    <p:extLst>
      <p:ext uri="{BB962C8B-B14F-4D97-AF65-F5344CB8AC3E}">
        <p14:creationId xmlns:p14="http://schemas.microsoft.com/office/powerpoint/2010/main" val="1017710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ADD57-AEA4-1728-A2D2-05D54FB1F123}"/>
              </a:ext>
            </a:extLst>
          </p:cNvPr>
          <p:cNvSpPr>
            <a:spLocks noGrp="1"/>
          </p:cNvSpPr>
          <p:nvPr>
            <p:ph type="title"/>
          </p:nvPr>
        </p:nvSpPr>
        <p:spPr/>
        <p:txBody>
          <a:bodyPr/>
          <a:lstStyle/>
          <a:p>
            <a:r>
              <a:rPr lang="en-AT" dirty="0"/>
              <a:t>Back to Ern</a:t>
            </a:r>
          </a:p>
        </p:txBody>
      </p:sp>
      <p:sp>
        <p:nvSpPr>
          <p:cNvPr id="3" name="Content Placeholder 2">
            <a:extLst>
              <a:ext uri="{FF2B5EF4-FFF2-40B4-BE49-F238E27FC236}">
                <a16:creationId xmlns:a16="http://schemas.microsoft.com/office/drawing/2014/main" id="{1C6ACFB7-CF12-7145-D4CB-25CA23598E2D}"/>
              </a:ext>
            </a:extLst>
          </p:cNvPr>
          <p:cNvSpPr>
            <a:spLocks noGrp="1"/>
          </p:cNvSpPr>
          <p:nvPr>
            <p:ph idx="1"/>
          </p:nvPr>
        </p:nvSpPr>
        <p:spPr/>
        <p:txBody>
          <a:bodyPr>
            <a:normAutofit/>
          </a:bodyPr>
          <a:lstStyle/>
          <a:p>
            <a:r>
              <a:rPr lang="en-GB" dirty="0"/>
              <a:t>“If all external experience is absolutely phenomenalistic, then in the arena of history there is nothing holy…The first great seedling of Kant’s sowing was the magnificent flowering of phenomenalistic sciences in Germany. These sciences were interesting for everything but Truth, and they were unconsciously transformed into systematic, methodological and grandiose reconnaissance of all secular and spiritual conditions for the coming triumph of the German spirit. On the other hand, if internal experience is also phenomenalistic, then all imperatives and maxims of morality are unavoidably transformed into the quantitative principle of gymnastic magnification of the “will to power.””</a:t>
            </a:r>
            <a:endParaRPr lang="en-AT" dirty="0"/>
          </a:p>
        </p:txBody>
      </p:sp>
    </p:spTree>
    <p:extLst>
      <p:ext uri="{BB962C8B-B14F-4D97-AF65-F5344CB8AC3E}">
        <p14:creationId xmlns:p14="http://schemas.microsoft.com/office/powerpoint/2010/main" val="1962472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A9359C-18A7-F249-11E2-DAAC4264F5B0}"/>
              </a:ext>
            </a:extLst>
          </p:cNvPr>
          <p:cNvSpPr>
            <a:spLocks noGrp="1"/>
          </p:cNvSpPr>
          <p:nvPr>
            <p:ph type="title"/>
          </p:nvPr>
        </p:nvSpPr>
        <p:spPr/>
        <p:txBody>
          <a:bodyPr/>
          <a:lstStyle/>
          <a:p>
            <a:r>
              <a:rPr lang="en-AT" dirty="0"/>
              <a:t>Questions &amp; Comments	</a:t>
            </a:r>
          </a:p>
        </p:txBody>
      </p:sp>
      <p:sp>
        <p:nvSpPr>
          <p:cNvPr id="3" name="Content Placeholder 2">
            <a:extLst>
              <a:ext uri="{FF2B5EF4-FFF2-40B4-BE49-F238E27FC236}">
                <a16:creationId xmlns:a16="http://schemas.microsoft.com/office/drawing/2014/main" id="{55B74B63-220C-C965-55DE-0D7FE1AA52E5}"/>
              </a:ext>
            </a:extLst>
          </p:cNvPr>
          <p:cNvSpPr>
            <a:spLocks noGrp="1"/>
          </p:cNvSpPr>
          <p:nvPr>
            <p:ph idx="1"/>
          </p:nvPr>
        </p:nvSpPr>
        <p:spPr/>
        <p:txBody>
          <a:bodyPr/>
          <a:lstStyle/>
          <a:p>
            <a:r>
              <a:rPr lang="en-AT" dirty="0"/>
              <a:t>Did Kant help prepare the emancipation of sociology from philosophy?</a:t>
            </a:r>
          </a:p>
          <a:p>
            <a:r>
              <a:rPr lang="en-AT" dirty="0"/>
              <a:t>Was some of the German (and not just German) intellectuals’ parochial reaction to the First World War faciliated by the Kantian </a:t>
            </a:r>
            <a:r>
              <a:rPr lang="en-AT"/>
              <a:t>turn? </a:t>
            </a:r>
            <a:endParaRPr lang="en-AT" dirty="0"/>
          </a:p>
        </p:txBody>
      </p:sp>
    </p:spTree>
    <p:extLst>
      <p:ext uri="{BB962C8B-B14F-4D97-AF65-F5344CB8AC3E}">
        <p14:creationId xmlns:p14="http://schemas.microsoft.com/office/powerpoint/2010/main" val="8718472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614</Words>
  <Application>Microsoft Macintosh PowerPoint</Application>
  <PresentationFormat>Widescreen</PresentationFormat>
  <Paragraphs>26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Georgia</vt:lpstr>
      <vt:lpstr>Office Theme</vt:lpstr>
      <vt:lpstr>Kant and his intellecutal progeny</vt:lpstr>
      <vt:lpstr>Vladimir Ern, “From Kant to Krupp”</vt:lpstr>
      <vt:lpstr>A brief introduction to Kant I</vt:lpstr>
      <vt:lpstr>A brief introduction to Kant II </vt:lpstr>
      <vt:lpstr>A brief introduction to Kant III</vt:lpstr>
      <vt:lpstr>Neo-Kantians</vt:lpstr>
      <vt:lpstr>Back to Ern</vt:lpstr>
      <vt:lpstr>Questions &amp;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Kant and his intellecutal progeny</dc:title>
  <dc:creator>Arsen Milasinovic</dc:creator>
  <cp:lastModifiedBy>Arsen Milasinovic</cp:lastModifiedBy>
  <cp:revision>3</cp:revision>
  <dcterms:created xsi:type="dcterms:W3CDTF">2022-10-12T19:21:28Z</dcterms:created>
  <dcterms:modified xsi:type="dcterms:W3CDTF">2022-10-12T22:20:05Z</dcterms:modified>
</cp:coreProperties>
</file>