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CFB8-075D-4ED1-916B-FC84FF7518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1258-6A34-4270-9FD8-A193EE5CB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8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CFB8-075D-4ED1-916B-FC84FF7518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1258-6A34-4270-9FD8-A193EE5CB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8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CFB8-075D-4ED1-916B-FC84FF7518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1258-6A34-4270-9FD8-A193EE5CB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17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CFB8-075D-4ED1-916B-FC84FF7518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1258-6A34-4270-9FD8-A193EE5CB8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5321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CFB8-075D-4ED1-916B-FC84FF7518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1258-6A34-4270-9FD8-A193EE5CB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1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CFB8-075D-4ED1-916B-FC84FF7518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1258-6A34-4270-9FD8-A193EE5CB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84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CFB8-075D-4ED1-916B-FC84FF7518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1258-6A34-4270-9FD8-A193EE5CB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03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CFB8-075D-4ED1-916B-FC84FF7518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1258-6A34-4270-9FD8-A193EE5CB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81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CFB8-075D-4ED1-916B-FC84FF7518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1258-6A34-4270-9FD8-A193EE5CB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6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CFB8-075D-4ED1-916B-FC84FF7518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1258-6A34-4270-9FD8-A193EE5CB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0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CFB8-075D-4ED1-916B-FC84FF7518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1258-6A34-4270-9FD8-A193EE5CB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0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CFB8-075D-4ED1-916B-FC84FF7518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1258-6A34-4270-9FD8-A193EE5CB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1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CFB8-075D-4ED1-916B-FC84FF7518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1258-6A34-4270-9FD8-A193EE5CB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4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CFB8-075D-4ED1-916B-FC84FF7518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1258-6A34-4270-9FD8-A193EE5CB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CFB8-075D-4ED1-916B-FC84FF7518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1258-6A34-4270-9FD8-A193EE5CB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CFB8-075D-4ED1-916B-FC84FF7518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1258-6A34-4270-9FD8-A193EE5CB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6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CFB8-075D-4ED1-916B-FC84FF7518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1258-6A34-4270-9FD8-A193EE5CB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4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40BCFB8-075D-4ED1-916B-FC84FF7518D8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1F01258-6A34-4270-9FD8-A193EE5CB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79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18C2-4B6F-2E74-3AEA-C09DD83C08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Science as Nationalist Discourse in Colonial Korea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36A11-BE24-2A58-9639-4AE7F95AEF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Deven Toothman</a:t>
            </a:r>
          </a:p>
        </p:txBody>
      </p:sp>
    </p:spTree>
    <p:extLst>
      <p:ext uri="{BB962C8B-B14F-4D97-AF65-F5344CB8AC3E}">
        <p14:creationId xmlns:p14="http://schemas.microsoft.com/office/powerpoint/2010/main" val="393704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BAC6-CBB2-9C6A-D444-8CA39DEBC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/>
              <a:t>Gwanggaeto Stele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6A266DAB-2BF1-E80C-6CA5-73D7D03C0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A22D114-11B7-46ED-94A9-18DC1C977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5A1413-6395-DDDA-792B-572E79A16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30" b="-1"/>
          <a:stretch/>
        </p:blipFill>
        <p:spPr bwMode="auto">
          <a:xfrm>
            <a:off x="5120640" y="1438360"/>
            <a:ext cx="5676236" cy="38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3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70311-FE04-1D47-E3B3-F694BE47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09600"/>
            <a:ext cx="5168052" cy="1117600"/>
          </a:xfrm>
        </p:spPr>
        <p:txBody>
          <a:bodyPr>
            <a:normAutofit/>
          </a:bodyPr>
          <a:lstStyle/>
          <a:p>
            <a:r>
              <a:rPr lang="en-US"/>
              <a:t>Geomancy/</a:t>
            </a:r>
            <a:r>
              <a:rPr lang="en-US" i="1"/>
              <a:t>P’ungsu</a:t>
            </a:r>
            <a:endParaRPr lang="en-US" dirty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DD535230-EE87-2367-5E83-D26367674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1828800"/>
            <a:ext cx="5168052" cy="3962400"/>
          </a:xfrm>
        </p:spPr>
        <p:txBody>
          <a:bodyPr>
            <a:normAutofit/>
          </a:bodyPr>
          <a:lstStyle/>
          <a:p>
            <a:pPr>
              <a:buClr>
                <a:srgbClr val="6B9ED9"/>
              </a:buClr>
            </a:pPr>
            <a:r>
              <a:rPr lang="en-US" dirty="0"/>
              <a:t>Parallel concepts of territoriality -geomancy and administrative demarcation</a:t>
            </a:r>
          </a:p>
          <a:p>
            <a:pPr>
              <a:buClr>
                <a:srgbClr val="6B9ED9"/>
              </a:buClr>
            </a:pPr>
            <a:r>
              <a:rPr lang="en-US" dirty="0"/>
              <a:t>Nationalist publications detangle the concepts</a:t>
            </a:r>
          </a:p>
          <a:p>
            <a:pPr lvl="1">
              <a:buClr>
                <a:srgbClr val="6B9ED9"/>
              </a:buClr>
            </a:pPr>
            <a:r>
              <a:rPr lang="en-US" dirty="0"/>
              <a:t>“old knowledge”/ “old custom” </a:t>
            </a:r>
            <a:r>
              <a:rPr lang="en-US" i="1" dirty="0"/>
              <a:t>kuhak/kusŭp</a:t>
            </a:r>
          </a:p>
          <a:p>
            <a:pPr lvl="1">
              <a:buClr>
                <a:srgbClr val="6B9ED9"/>
              </a:buClr>
            </a:pPr>
            <a:r>
              <a:rPr lang="en-US" dirty="0"/>
              <a:t>Rejection of Chinese influence</a:t>
            </a:r>
          </a:p>
          <a:p>
            <a:pPr lvl="1">
              <a:buClr>
                <a:srgbClr val="6B9ED9"/>
              </a:buClr>
            </a:pPr>
            <a:r>
              <a:rPr lang="en-US" dirty="0"/>
              <a:t>Unproductive</a:t>
            </a:r>
          </a:p>
          <a:p>
            <a:pPr marL="3429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B9ED9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New maps in textbooks</a:t>
            </a:r>
            <a:endParaRPr lang="en-US" dirty="0"/>
          </a:p>
          <a:p>
            <a:pPr marL="450000" lvl="1" indent="0">
              <a:buClr>
                <a:srgbClr val="6B9ED9"/>
              </a:buClr>
              <a:buNone/>
            </a:pPr>
            <a:endParaRPr lang="en-US" dirty="0"/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id="{F15A1844-5CB8-438B-B90E-EF2A51CF8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586695" y="1"/>
            <a:ext cx="560530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9DD01-11DF-A0BC-7612-2DDFB1CDE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134" y="609601"/>
            <a:ext cx="2984184" cy="250715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E70C0B-386D-E201-D577-3516F52C5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206" y="3277626"/>
            <a:ext cx="3756041" cy="25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75A8-AE80-B137-69F9-3C32DFCC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970450"/>
          </a:xfrm>
        </p:spPr>
        <p:txBody>
          <a:bodyPr>
            <a:normAutofit/>
          </a:bodyPr>
          <a:lstStyle/>
          <a:p>
            <a:r>
              <a:rPr lang="en-US" dirty="0"/>
              <a:t>Neurosis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E6DE8-882B-9DB4-EB3F-310F72BA2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89019"/>
            <a:ext cx="5978072" cy="3866048"/>
          </a:xfrm>
        </p:spPr>
        <p:txBody>
          <a:bodyPr anchor="ctr">
            <a:normAutofit/>
          </a:bodyPr>
          <a:lstStyle/>
          <a:p>
            <a:r>
              <a:rPr lang="en-US" dirty="0"/>
              <a:t>Medical missions, and the ‘disease of civilization’</a:t>
            </a:r>
          </a:p>
          <a:p>
            <a:r>
              <a:rPr lang="en-US" dirty="0"/>
              <a:t>Japanese doctors and colonial hospitals</a:t>
            </a:r>
          </a:p>
          <a:p>
            <a:pPr lvl="1"/>
            <a:r>
              <a:rPr lang="en-US" dirty="0"/>
              <a:t>Neurasthenia and hysteria</a:t>
            </a:r>
          </a:p>
          <a:p>
            <a:pPr marL="342900" marR="0" lvl="0" indent="-30600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Western doctors in the colonial period</a:t>
            </a:r>
          </a:p>
          <a:p>
            <a:pPr lvl="1" indent="-306000">
              <a:buClr>
                <a:srgbClr val="DADADA"/>
              </a:buClr>
              <a:buFont typeface="Wingdings 2" charset="2"/>
              <a:buChar char=""/>
              <a:defRPr/>
            </a:pP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</a:rPr>
              <a:t>Took Korean neurosis seriously</a:t>
            </a:r>
          </a:p>
          <a:p>
            <a:pPr marL="342900" marR="0" lvl="0" indent="-30600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Korean doctors</a:t>
            </a:r>
          </a:p>
          <a:p>
            <a:pPr lvl="1" indent="-306000">
              <a:buClr>
                <a:srgbClr val="DADADA"/>
              </a:buClr>
              <a:buFont typeface="Wingdings 2" charset="2"/>
              <a:buChar char="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Traditional Korean medicine</a:t>
            </a:r>
          </a:p>
          <a:p>
            <a:pPr lvl="1" indent="-306000">
              <a:buClr>
                <a:srgbClr val="DADADA"/>
              </a:buClr>
              <a:buFont typeface="Wingdings 2" charset="2"/>
              <a:buChar char=""/>
              <a:defRPr/>
            </a:pP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</a:rPr>
              <a:t>Civilization hypothesis reinterpreted</a:t>
            </a:r>
            <a:endParaRPr kumimoji="0" lang="en-US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  <a:p>
            <a:pPr marL="414000" lvl="1" indent="0">
              <a:buClr>
                <a:srgbClr val="DADADA"/>
              </a:buClr>
              <a:buNone/>
              <a:defRPr/>
            </a:pPr>
            <a:endParaRPr lang="en-US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sto MT" panose="02040603050505030304"/>
            </a:endParaRPr>
          </a:p>
          <a:p>
            <a:pPr lvl="1" indent="-306000">
              <a:buClr>
                <a:srgbClr val="DADADA"/>
              </a:buClr>
              <a:buFont typeface="Wingdings 2" charset="2"/>
              <a:buChar char=""/>
              <a:defRPr/>
            </a:pPr>
            <a:endParaRPr kumimoji="0" lang="en-US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  <a:p>
            <a:pPr marL="4500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004C0-CDA5-6024-209E-8C7C6E799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3" r="935" b="3"/>
          <a:stretch/>
        </p:blipFill>
        <p:spPr>
          <a:xfrm>
            <a:off x="7552945" y="643465"/>
            <a:ext cx="3995592" cy="5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0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FB98-FC2B-71E2-FB4E-260BC50E7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8AF3C-4C5C-135C-E5BB-EA72D4029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medicine vs psychiatry</a:t>
            </a:r>
          </a:p>
          <a:p>
            <a:r>
              <a:rPr lang="en-US" dirty="0"/>
              <a:t>Young professionals distinguishing Psychosis from Neurosis</a:t>
            </a:r>
          </a:p>
          <a:p>
            <a:pPr lvl="1"/>
            <a:r>
              <a:rPr lang="en-US" i="1" dirty="0"/>
              <a:t>By</a:t>
            </a:r>
            <a:r>
              <a:rPr lang="en-US" dirty="0"/>
              <a:t> who?</a:t>
            </a:r>
          </a:p>
          <a:p>
            <a:pPr lvl="1"/>
            <a:r>
              <a:rPr lang="en-US" i="1" dirty="0"/>
              <a:t>For</a:t>
            </a:r>
            <a:r>
              <a:rPr lang="en-US" dirty="0"/>
              <a:t> who?</a:t>
            </a:r>
          </a:p>
          <a:p>
            <a:pPr marL="3429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</a:rPr>
              <a:t>Psychoanalysis</a:t>
            </a:r>
          </a:p>
          <a:p>
            <a:pPr marL="3429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"/>
              <a:tabLst/>
              <a:defRPr/>
            </a:pP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</a:rPr>
              <a:t>Newspaper publications</a:t>
            </a:r>
            <a:endParaRPr lang="en-US" dirty="0"/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2840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58D90-CBD1-2A0E-5622-D9801E28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Pan-Asianism and Racial Categorizations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466CA-E47F-A114-7E66-C28F572DA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410" y="-1325461"/>
            <a:ext cx="5978072" cy="7072297"/>
          </a:xfrm>
        </p:spPr>
        <p:txBody>
          <a:bodyPr anchor="ctr">
            <a:normAutofit/>
          </a:bodyPr>
          <a:lstStyle/>
          <a:p>
            <a:pPr marL="369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66D79"/>
              </a:buClr>
              <a:buSzPct val="70000"/>
              <a:buFont typeface="Wingdings 2" charset="2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  <a:p>
            <a:pPr marL="369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66D79"/>
              </a:buClr>
              <a:buSzPct val="70000"/>
              <a:buFont typeface="Wingdings 2" charset="2"/>
              <a:buNone/>
              <a:tabLst/>
              <a:defRPr/>
            </a:pPr>
            <a:endParaRPr lang="en-US" i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sto MT" panose="02040603050505030304"/>
            </a:endParaRPr>
          </a:p>
          <a:p>
            <a:pPr>
              <a:buClr>
                <a:srgbClr val="A66D79"/>
              </a:buClr>
              <a:defRPr/>
            </a:pPr>
            <a:r>
              <a:rPr kumimoji="0" lang="en-US" sz="2000" b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Capital Gazette-</a:t>
            </a:r>
            <a:r>
              <a:rPr kumimoji="0" lang="en-US" sz="2000" b="0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Hwangson </a:t>
            </a:r>
            <a:r>
              <a:rPr kumimoji="0" lang="en-US" sz="2000" b="0" i="1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sinmun</a:t>
            </a:r>
            <a:endParaRPr kumimoji="0" lang="en-US" sz="2000" b="0" i="1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  <a:p>
            <a:pPr>
              <a:buClr>
                <a:srgbClr val="A66D79"/>
              </a:buClr>
              <a:defRPr/>
            </a:pPr>
            <a:r>
              <a:rPr kumimoji="0" lang="en-US" sz="2000" b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Sin Chae-ho an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</a:rPr>
              <a:t>d </a:t>
            </a:r>
            <a:r>
              <a:rPr lang="en-US" i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</a:rPr>
              <a:t>minjok</a:t>
            </a:r>
            <a:endParaRPr kumimoji="0" lang="en-US" sz="2000" b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sto MT" panose="02040603050505030304"/>
              <a:ea typeface="+mn-ea"/>
              <a:cs typeface="+mn-cs"/>
            </a:endParaRPr>
          </a:p>
          <a:p>
            <a:pPr marL="36900" indent="0">
              <a:buClr>
                <a:srgbClr val="A66D79"/>
              </a:buClr>
              <a:buNone/>
            </a:pPr>
            <a:endParaRPr lang="en-US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04286E-BC5E-CD89-16BC-D85BABF862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87" r="1" b="4838"/>
          <a:stretch/>
        </p:blipFill>
        <p:spPr>
          <a:xfrm>
            <a:off x="7552945" y="643465"/>
            <a:ext cx="3995592" cy="5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9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F78B-B71E-CA11-0B1C-B88C6C5C6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2FF83-31B5-B911-4179-FBBC990DE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“Korea Between Empires: 1895-1919”, 2002. Schmid, Andre</a:t>
            </a:r>
          </a:p>
          <a:p>
            <a:r>
              <a:rPr lang="en-US" dirty="0"/>
              <a:t>“Distinguishing between neurosis and psychosis: discourses on neurosis in colonial Korea” from </a:t>
            </a:r>
            <a:r>
              <a:rPr lang="en-US" i="1" dirty="0"/>
              <a:t>History of Psychiatry</a:t>
            </a:r>
            <a:r>
              <a:rPr lang="en-US" dirty="0"/>
              <a:t> 2022, Vol. 33(3) 350-363. </a:t>
            </a:r>
            <a:r>
              <a:rPr lang="en-US" dirty="0" err="1"/>
              <a:t>Sihn</a:t>
            </a:r>
            <a:r>
              <a:rPr lang="en-US" dirty="0"/>
              <a:t>, Kyu-</a:t>
            </a:r>
            <a:r>
              <a:rPr lang="en-US" dirty="0" err="1"/>
              <a:t>hwan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61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941</TotalTime>
  <Words>158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Calisto MT</vt:lpstr>
      <vt:lpstr>Wingdings 2</vt:lpstr>
      <vt:lpstr>Slate</vt:lpstr>
      <vt:lpstr>Science as Nationalist Discourse in Colonial Korea</vt:lpstr>
      <vt:lpstr>Gwanggaeto Stele</vt:lpstr>
      <vt:lpstr>Geomancy/P’ungsu</vt:lpstr>
      <vt:lpstr>Neurosis</vt:lpstr>
      <vt:lpstr>Psychosis</vt:lpstr>
      <vt:lpstr>Pan-Asianism and Racial Categorizations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as Nationalist Discourse in Colonial Korea</dc:title>
  <dc:creator>Deven Toothman</dc:creator>
  <cp:lastModifiedBy>Deven Toothman</cp:lastModifiedBy>
  <cp:revision>1</cp:revision>
  <dcterms:created xsi:type="dcterms:W3CDTF">2022-11-20T19:13:46Z</dcterms:created>
  <dcterms:modified xsi:type="dcterms:W3CDTF">2022-11-21T10:55:38Z</dcterms:modified>
</cp:coreProperties>
</file>