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F8E87B-A8AB-11CF-1E04-3782CA542587}" v="178" dt="2022-11-21T13:13:43.9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98" autoAdjust="0"/>
    <p:restoredTop sz="94660"/>
  </p:normalViewPr>
  <p:slideViewPr>
    <p:cSldViewPr snapToGrid="0">
      <p:cViewPr varScale="1">
        <p:scale>
          <a:sx n="76" d="100"/>
          <a:sy n="76" d="100"/>
        </p:scale>
        <p:origin x="2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hi Le" userId="S::le_nhi@student.ceu.edu::09015dac-7922-4ce8-ad76-da1e0068705c" providerId="AD" clId="Web-{ABF8E87B-A8AB-11CF-1E04-3782CA542587}"/>
    <pc:docChg chg="modSld">
      <pc:chgData name="Nhi Le" userId="S::le_nhi@student.ceu.edu::09015dac-7922-4ce8-ad76-da1e0068705c" providerId="AD" clId="Web-{ABF8E87B-A8AB-11CF-1E04-3782CA542587}" dt="2022-11-21T13:13:43.911" v="170" actId="1076"/>
      <pc:docMkLst>
        <pc:docMk/>
      </pc:docMkLst>
      <pc:sldChg chg="addSp delSp modSp">
        <pc:chgData name="Nhi Le" userId="S::le_nhi@student.ceu.edu::09015dac-7922-4ce8-ad76-da1e0068705c" providerId="AD" clId="Web-{ABF8E87B-A8AB-11CF-1E04-3782CA542587}" dt="2022-11-21T13:13:43.911" v="170" actId="1076"/>
        <pc:sldMkLst>
          <pc:docMk/>
          <pc:sldMk cId="3997638434" sldId="258"/>
        </pc:sldMkLst>
        <pc:spChg chg="add mod">
          <ac:chgData name="Nhi Le" userId="S::le_nhi@student.ceu.edu::09015dac-7922-4ce8-ad76-da1e0068705c" providerId="AD" clId="Web-{ABF8E87B-A8AB-11CF-1E04-3782CA542587}" dt="2022-11-21T13:08:25.262" v="156" actId="1076"/>
          <ac:spMkLst>
            <pc:docMk/>
            <pc:sldMk cId="3997638434" sldId="258"/>
            <ac:spMk id="3" creationId="{4B3936C7-1EF1-2CCF-CF88-96B1E773268B}"/>
          </ac:spMkLst>
        </pc:spChg>
        <pc:spChg chg="add mod">
          <ac:chgData name="Nhi Le" userId="S::le_nhi@student.ceu.edu::09015dac-7922-4ce8-ad76-da1e0068705c" providerId="AD" clId="Web-{ABF8E87B-A8AB-11CF-1E04-3782CA542587}" dt="2022-11-21T13:12:40.300" v="159" actId="1076"/>
          <ac:spMkLst>
            <pc:docMk/>
            <pc:sldMk cId="3997638434" sldId="258"/>
            <ac:spMk id="4" creationId="{2584D0F9-367D-74A1-CB93-C43E569C1308}"/>
          </ac:spMkLst>
        </pc:spChg>
        <pc:spChg chg="mod">
          <ac:chgData name="Nhi Le" userId="S::le_nhi@student.ceu.edu::09015dac-7922-4ce8-ad76-da1e0068705c" providerId="AD" clId="Web-{ABF8E87B-A8AB-11CF-1E04-3782CA542587}" dt="2022-11-21T13:06:47.947" v="145" actId="20577"/>
          <ac:spMkLst>
            <pc:docMk/>
            <pc:sldMk cId="3997638434" sldId="258"/>
            <ac:spMk id="7" creationId="{7D48392E-14CF-4F3D-B083-021B9898A0B5}"/>
          </ac:spMkLst>
        </pc:spChg>
        <pc:spChg chg="mod">
          <ac:chgData name="Nhi Le" userId="S::le_nhi@student.ceu.edu::09015dac-7922-4ce8-ad76-da1e0068705c" providerId="AD" clId="Web-{ABF8E87B-A8AB-11CF-1E04-3782CA542587}" dt="2022-11-21T13:06:38.619" v="142" actId="1076"/>
          <ac:spMkLst>
            <pc:docMk/>
            <pc:sldMk cId="3997638434" sldId="258"/>
            <ac:spMk id="9" creationId="{2ADE3595-64AA-4FFC-8E59-306CD3A1CE1A}"/>
          </ac:spMkLst>
        </pc:spChg>
        <pc:picChg chg="add mod">
          <ac:chgData name="Nhi Le" userId="S::le_nhi@student.ceu.edu::09015dac-7922-4ce8-ad76-da1e0068705c" providerId="AD" clId="Web-{ABF8E87B-A8AB-11CF-1E04-3782CA542587}" dt="2022-11-21T13:08:05.324" v="149" actId="1076"/>
          <ac:picMkLst>
            <pc:docMk/>
            <pc:sldMk cId="3997638434" sldId="258"/>
            <ac:picMk id="2" creationId="{520171F0-81B1-7578-A287-C40CA759F0CC}"/>
          </ac:picMkLst>
        </pc:picChg>
        <pc:picChg chg="add del mod">
          <ac:chgData name="Nhi Le" userId="S::le_nhi@student.ceu.edu::09015dac-7922-4ce8-ad76-da1e0068705c" providerId="AD" clId="Web-{ABF8E87B-A8AB-11CF-1E04-3782CA542587}" dt="2022-11-21T13:13:20.207" v="163"/>
          <ac:picMkLst>
            <pc:docMk/>
            <pc:sldMk cId="3997638434" sldId="258"/>
            <ac:picMk id="6" creationId="{7B1DA717-33FC-7318-9CAC-309F8BCE284A}"/>
          </ac:picMkLst>
        </pc:picChg>
        <pc:picChg chg="mod">
          <ac:chgData name="Nhi Le" userId="S::le_nhi@student.ceu.edu::09015dac-7922-4ce8-ad76-da1e0068705c" providerId="AD" clId="Web-{ABF8E87B-A8AB-11CF-1E04-3782CA542587}" dt="2022-11-21T13:08:01.449" v="148" actId="1076"/>
          <ac:picMkLst>
            <pc:docMk/>
            <pc:sldMk cId="3997638434" sldId="258"/>
            <ac:picMk id="8" creationId="{66EB01DF-0556-4FD5-9380-BB10D8F9205F}"/>
          </ac:picMkLst>
        </pc:picChg>
        <pc:picChg chg="add mod">
          <ac:chgData name="Nhi Le" userId="S::le_nhi@student.ceu.edu::09015dac-7922-4ce8-ad76-da1e0068705c" providerId="AD" clId="Web-{ABF8E87B-A8AB-11CF-1E04-3782CA542587}" dt="2022-11-21T13:13:43.911" v="170" actId="1076"/>
          <ac:picMkLst>
            <pc:docMk/>
            <pc:sldMk cId="3997638434" sldId="258"/>
            <ac:picMk id="10" creationId="{3EEB9E64-1EBF-0D34-D60E-F8D7F8A38DF4}"/>
          </ac:picMkLst>
        </pc:picChg>
      </pc:sldChg>
      <pc:sldChg chg="modSp">
        <pc:chgData name="Nhi Le" userId="S::le_nhi@student.ceu.edu::09015dac-7922-4ce8-ad76-da1e0068705c" providerId="AD" clId="Web-{ABF8E87B-A8AB-11CF-1E04-3782CA542587}" dt="2022-11-21T12:49:13.671" v="1" actId="1076"/>
        <pc:sldMkLst>
          <pc:docMk/>
          <pc:sldMk cId="4040762205" sldId="259"/>
        </pc:sldMkLst>
        <pc:picChg chg="mod">
          <ac:chgData name="Nhi Le" userId="S::le_nhi@student.ceu.edu::09015dac-7922-4ce8-ad76-da1e0068705c" providerId="AD" clId="Web-{ABF8E87B-A8AB-11CF-1E04-3782CA542587}" dt="2022-11-21T12:49:13.671" v="1" actId="1076"/>
          <ac:picMkLst>
            <pc:docMk/>
            <pc:sldMk cId="4040762205" sldId="259"/>
            <ac:picMk id="3074" creationId="{6CF5B463-48B4-4FA2-AE32-BE4509955C58}"/>
          </ac:picMkLst>
        </pc:picChg>
      </pc:sldChg>
      <pc:sldChg chg="addSp delSp modSp">
        <pc:chgData name="Nhi Le" userId="S::le_nhi@student.ceu.edu::09015dac-7922-4ce8-ad76-da1e0068705c" providerId="AD" clId="Web-{ABF8E87B-A8AB-11CF-1E04-3782CA542587}" dt="2022-11-21T12:53:28.552" v="33" actId="1076"/>
        <pc:sldMkLst>
          <pc:docMk/>
          <pc:sldMk cId="1093058324" sldId="260"/>
        </pc:sldMkLst>
        <pc:spChg chg="mod">
          <ac:chgData name="Nhi Le" userId="S::le_nhi@student.ceu.edu::09015dac-7922-4ce8-ad76-da1e0068705c" providerId="AD" clId="Web-{ABF8E87B-A8AB-11CF-1E04-3782CA542587}" dt="2022-11-21T12:53:11.708" v="26" actId="1076"/>
          <ac:spMkLst>
            <pc:docMk/>
            <pc:sldMk cId="1093058324" sldId="260"/>
            <ac:spMk id="3" creationId="{D40B78E8-EECD-490B-BC96-BE497DE2A540}"/>
          </ac:spMkLst>
        </pc:spChg>
        <pc:spChg chg="del mod">
          <ac:chgData name="Nhi Le" userId="S::le_nhi@student.ceu.edu::09015dac-7922-4ce8-ad76-da1e0068705c" providerId="AD" clId="Web-{ABF8E87B-A8AB-11CF-1E04-3782CA542587}" dt="2022-11-21T12:53:24.568" v="32"/>
          <ac:spMkLst>
            <pc:docMk/>
            <pc:sldMk cId="1093058324" sldId="260"/>
            <ac:spMk id="5" creationId="{3918D419-21E2-45EF-A50C-7783CD8747FF}"/>
          </ac:spMkLst>
        </pc:spChg>
        <pc:picChg chg="del mod">
          <ac:chgData name="Nhi Le" userId="S::le_nhi@student.ceu.edu::09015dac-7922-4ce8-ad76-da1e0068705c" providerId="AD" clId="Web-{ABF8E87B-A8AB-11CF-1E04-3782CA542587}" dt="2022-11-21T12:53:23.990" v="31"/>
          <ac:picMkLst>
            <pc:docMk/>
            <pc:sldMk cId="1093058324" sldId="260"/>
            <ac:picMk id="4" creationId="{0053A709-8369-43E5-8D5E-FF03A681D0DE}"/>
          </ac:picMkLst>
        </pc:picChg>
        <pc:picChg chg="add del mod">
          <ac:chgData name="Nhi Le" userId="S::le_nhi@student.ceu.edu::09015dac-7922-4ce8-ad76-da1e0068705c" providerId="AD" clId="Web-{ABF8E87B-A8AB-11CF-1E04-3782CA542587}" dt="2022-11-21T12:49:28.937" v="6"/>
          <ac:picMkLst>
            <pc:docMk/>
            <pc:sldMk cId="1093058324" sldId="260"/>
            <ac:picMk id="6" creationId="{3C474CAF-E81B-5706-B542-C5F999A745AB}"/>
          </ac:picMkLst>
        </pc:picChg>
        <pc:picChg chg="add mod">
          <ac:chgData name="Nhi Le" userId="S::le_nhi@student.ceu.edu::09015dac-7922-4ce8-ad76-da1e0068705c" providerId="AD" clId="Web-{ABF8E87B-A8AB-11CF-1E04-3782CA542587}" dt="2022-11-21T12:53:28.552" v="33" actId="1076"/>
          <ac:picMkLst>
            <pc:docMk/>
            <pc:sldMk cId="1093058324" sldId="260"/>
            <ac:picMk id="7" creationId="{EB6CCD07-3ABB-973C-A00F-E628231D2014}"/>
          </ac:picMkLst>
        </pc:picChg>
        <pc:picChg chg="add mod">
          <ac:chgData name="Nhi Le" userId="S::le_nhi@student.ceu.edu::09015dac-7922-4ce8-ad76-da1e0068705c" providerId="AD" clId="Web-{ABF8E87B-A8AB-11CF-1E04-3782CA542587}" dt="2022-11-21T12:53:07.505" v="25" actId="14100"/>
          <ac:picMkLst>
            <pc:docMk/>
            <pc:sldMk cId="1093058324" sldId="260"/>
            <ac:picMk id="8" creationId="{1CF10227-C5D6-DAB4-7EC9-2E894E4A476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9B7E-ABA7-4B83-B175-E94C701765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3CE85E-A644-4669-81C8-711635B19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EF530-4F0A-4096-AEE5-432F71236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5704-717B-46FD-A896-9FAFD1D81AE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5F78D-D0E1-4897-AA39-0F71B5BA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0947F-9407-4E3B-9A0B-F2751C8C4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C99-928F-40C0-AF98-CDB66F1CD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34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E87BC-BC23-4061-9FE2-39DAE2369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27B93E-84EF-4336-BFF0-5633BFF8D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073DF-1040-4900-A40F-5040E994D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5704-717B-46FD-A896-9FAFD1D81AE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1E172-4B17-4BCF-9852-1DB39D5A7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19766-1E77-4E1D-91E8-52EFE4646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C99-928F-40C0-AF98-CDB66F1CD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08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811FE0-26A5-46EC-913A-41E121249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FB71C9-3FA4-4F5E-9788-740B6DE6C2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E5488-5429-4D45-BD34-F7FF0AE1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5704-717B-46FD-A896-9FAFD1D81AE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E3F55-E6F6-4285-B788-92CA5EE0F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852B9-CF04-4B56-BA9E-B0F426541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C99-928F-40C0-AF98-CDB66F1CD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06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BEAB6-43AE-4D9B-B72E-E626D8888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ABDB0-6D59-4F85-B434-7196C1205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0BD00-F5A5-49EB-B187-A19B68662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5704-717B-46FD-A896-9FAFD1D81AE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CFD05-3371-4AD8-8A9D-E51F1992C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CB68C-B063-4EB7-94A7-84B668C11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C99-928F-40C0-AF98-CDB66F1CD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4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F43B5-20C9-47B2-B6E4-A09C31148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6DEFB-2B86-4525-BA20-CE3B999FF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64676-02A7-447B-A254-5089A7FA6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5704-717B-46FD-A896-9FAFD1D81AE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E408E-6D8C-4909-8F9E-286470F79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A3C8C-214C-4D27-BBE6-9720E0D69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C99-928F-40C0-AF98-CDB66F1CD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31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E2A63-A432-4A20-9A11-1C08334A8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59561-6477-48D0-B50C-42CDF1A7B9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07F06A-D9BB-457B-93C0-FE70B0A9C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83E57-A8FE-4C14-9FBE-43B6C0463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5704-717B-46FD-A896-9FAFD1D81AE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F7FE7-AC05-464E-8139-0021CB8AE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DCFA9F-E1F2-41EA-9652-E93F3D0FF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C99-928F-40C0-AF98-CDB66F1CD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6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0B662-712D-4527-AF0F-243BA67B6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208F1-931D-48BB-A1A2-3C14BC2A0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72028-2463-46E9-893D-96902572D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BF6241-7AC5-44C4-92C3-F32C6403D0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20144E-6E53-40C3-A543-E027330B81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AD60CA-D4DE-410C-8996-2CD97AB0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5704-717B-46FD-A896-9FAFD1D81AE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45A5B2-77AD-48F8-92C5-40DC674FF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E09A8C-F2FB-462E-A726-EC88D39F7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C99-928F-40C0-AF98-CDB66F1CD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94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F0AE8-5457-46EF-B993-45833D95D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F0A325-B12F-4E81-995A-34380D01E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5704-717B-46FD-A896-9FAFD1D81AE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FE3065-11F3-49CB-9C65-8B393D063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CA7F9-0642-41B5-B2F1-C558EBF03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C99-928F-40C0-AF98-CDB66F1CD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48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7D10A2-29C1-460C-AB39-97C2451B0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5704-717B-46FD-A896-9FAFD1D81AE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94D92D-547F-4858-98D3-2C5078CF5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4AE62-F0D0-4CDE-BFE0-AB444716E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C99-928F-40C0-AF98-CDB66F1CD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33441-506B-4A99-8D93-9ABDEECC3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4B2B4-B970-4FB7-83F6-075AB0D55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60DAA-6937-487F-8709-57E2F67BF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2EBFEA-CA5E-4D19-98BC-E783F8268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5704-717B-46FD-A896-9FAFD1D81AE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C69FC-4F35-4F6F-BECB-91354BC39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D2263A-D6AE-4183-B0C9-73876C11E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C99-928F-40C0-AF98-CDB66F1CD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35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0BDB-04C7-47FF-A9EF-0FDF8A47D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E4C9DD-2055-4EA6-B68C-6EF5D44F37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405684-5237-49F0-8B01-7E9BE97B40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14DD47-709E-4858-8E5A-802036B6D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5704-717B-46FD-A896-9FAFD1D81AE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CCAD6A-848A-4528-9AE9-353FBC958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1BCF7-52FE-4AEE-A5C9-CA10E4B57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C99-928F-40C0-AF98-CDB66F1CD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56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C6ED4B-E3C9-457D-ADAD-BB73E3787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61469-844E-4C63-9A5A-02DFE3196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B7660-A8AB-4309-BDC8-CDB59803BD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85704-717B-46FD-A896-9FAFD1D81AEA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2D6F2-3F75-49EF-8C67-3B1BE4872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56E90-55C7-4205-A7C3-8832494070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91C99-928F-40C0-AF98-CDB66F1CD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B4D5F-973C-4F9B-8106-81BAB5231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22401"/>
            <a:ext cx="9144000" cy="2387600"/>
          </a:xfrm>
        </p:spPr>
        <p:txBody>
          <a:bodyPr/>
          <a:lstStyle/>
          <a:p>
            <a:r>
              <a:rPr lang="en-US" dirty="0">
                <a:latin typeface="+mn-lt"/>
              </a:rPr>
              <a:t>Japan’s Atom Physics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in Early 20</a:t>
            </a:r>
            <a:r>
              <a:rPr lang="en-US" baseline="30000" dirty="0">
                <a:latin typeface="+mn-lt"/>
              </a:rPr>
              <a:t>th</a:t>
            </a:r>
            <a:r>
              <a:rPr lang="en-US" dirty="0">
                <a:latin typeface="+mn-lt"/>
              </a:rPr>
              <a:t> century</a:t>
            </a:r>
          </a:p>
        </p:txBody>
      </p:sp>
    </p:spTree>
    <p:extLst>
      <p:ext uri="{BB962C8B-B14F-4D97-AF65-F5344CB8AC3E}">
        <p14:creationId xmlns:p14="http://schemas.microsoft.com/office/powerpoint/2010/main" val="2795952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D907E-1F05-4E6B-8600-08C4157FB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499" y="367505"/>
            <a:ext cx="10515600" cy="1325563"/>
          </a:xfrm>
        </p:spPr>
        <p:txBody>
          <a:bodyPr/>
          <a:lstStyle/>
          <a:p>
            <a:r>
              <a:rPr lang="en-US" dirty="0"/>
              <a:t>Motivation for scientific research investment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B2BE-AF03-486D-A848-7391EF7B6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499" y="1601788"/>
            <a:ext cx="5778501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000" dirty="0"/>
              <a:t>Inter-War:</a:t>
            </a:r>
          </a:p>
          <a:p>
            <a:pPr marL="0" indent="0">
              <a:buNone/>
            </a:pPr>
            <a:r>
              <a:rPr lang="en-US" sz="2000" dirty="0"/>
              <a:t>	Domestic military technology</a:t>
            </a:r>
          </a:p>
          <a:p>
            <a:pPr marL="0" indent="0">
              <a:buNone/>
            </a:pPr>
            <a:r>
              <a:rPr lang="en-US" sz="2000" dirty="0"/>
              <a:t>	the Anglo-French blockade of Germany</a:t>
            </a:r>
          </a:p>
          <a:p>
            <a:pPr marL="0" indent="0">
              <a:buNone/>
            </a:pPr>
            <a:r>
              <a:rPr lang="en-US" sz="2000" dirty="0"/>
              <a:t>- Since the Meiji Restoration: national goal = to rise as an equal of Western powers</a:t>
            </a:r>
          </a:p>
          <a:p>
            <a:pPr>
              <a:buFontTx/>
              <a:buChar char="-"/>
            </a:pPr>
            <a:r>
              <a:rPr lang="en-US" sz="2000" dirty="0"/>
              <a:t>The aims of science must be subsumed under the national good.  </a:t>
            </a:r>
          </a:p>
          <a:p>
            <a:pPr marL="0" indent="0">
              <a:buNone/>
            </a:pPr>
            <a:r>
              <a:rPr lang="en-US" sz="2000" dirty="0"/>
              <a:t>	(“value of knowledge seemed to be based on 	practical utility”)</a:t>
            </a:r>
          </a:p>
          <a:p>
            <a:pPr>
              <a:buFontTx/>
              <a:buChar char="-"/>
            </a:pPr>
            <a:endParaRPr lang="en-US" sz="2000" dirty="0"/>
          </a:p>
        </p:txBody>
      </p:sp>
      <p:pic>
        <p:nvPicPr>
          <p:cNvPr id="2052" name="Picture 4" descr="World History Teachers Blog: Japanese Imperialism during the Interwar Period">
            <a:extLst>
              <a:ext uri="{FF2B5EF4-FFF2-40B4-BE49-F238E27FC236}">
                <a16:creationId xmlns:a16="http://schemas.microsoft.com/office/drawing/2014/main" id="{24F02556-4938-44C0-ABDA-007CDCFB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918" y="1727201"/>
            <a:ext cx="5383665" cy="410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416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40DB2-4170-43FA-8938-CF7D221A3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64" y="365125"/>
            <a:ext cx="10515600" cy="1325563"/>
          </a:xfrm>
        </p:spPr>
        <p:txBody>
          <a:bodyPr/>
          <a:lstStyle/>
          <a:p>
            <a:r>
              <a:rPr lang="en-US" b="1" dirty="0"/>
              <a:t>Electrical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B78E8-EECD-490B-BC96-BE497DE2A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3945" y="1595438"/>
            <a:ext cx="7347129" cy="434075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Tx/>
              <a:buChar char="-"/>
            </a:pPr>
            <a:r>
              <a:rPr lang="en-US" dirty="0"/>
              <a:t>Perceived as valuable knowledge in early 20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  <a:p>
            <a:pPr>
              <a:buFontTx/>
              <a:buChar char="-"/>
            </a:pPr>
            <a:r>
              <a:rPr lang="en-US" dirty="0"/>
              <a:t>Electrification progressed after the Russo-Japanese War</a:t>
            </a:r>
          </a:p>
          <a:p>
            <a:pPr marL="457200" lvl="1" indent="0">
              <a:buNone/>
            </a:pPr>
            <a:r>
              <a:rPr lang="en-US" dirty="0"/>
              <a:t>(Telegraph network,…)</a:t>
            </a:r>
            <a:endParaRPr lang="en-US" dirty="0">
              <a:cs typeface="Calibri"/>
            </a:endParaRPr>
          </a:p>
          <a:p>
            <a:pPr marL="457200" lvl="1" indent="0">
              <a:buNone/>
            </a:pPr>
            <a:r>
              <a:rPr lang="en-US" dirty="0"/>
              <a:t>	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EB6CCD07-3ABB-973C-A00F-E628231D2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481" y="4141940"/>
            <a:ext cx="3452284" cy="2341786"/>
          </a:xfrm>
          <a:prstGeom prst="rect">
            <a:avLst/>
          </a:prstGeom>
        </p:spPr>
      </p:pic>
      <p:pic>
        <p:nvPicPr>
          <p:cNvPr id="8" name="Picture 8" descr="A picture containing text, outdoor, black, white&#10;&#10;Description automatically generated">
            <a:extLst>
              <a:ext uri="{FF2B5EF4-FFF2-40B4-BE49-F238E27FC236}">
                <a16:creationId xmlns:a16="http://schemas.microsoft.com/office/drawing/2014/main" id="{1CF10227-C5D6-DAB4-7EC9-2E894E4A4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67" y="1597195"/>
            <a:ext cx="3781382" cy="489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58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A559395-A26A-449D-B9A6-0F844448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90525"/>
            <a:ext cx="10515600" cy="1325563"/>
          </a:xfrm>
        </p:spPr>
        <p:txBody>
          <a:bodyPr/>
          <a:lstStyle/>
          <a:p>
            <a:r>
              <a:rPr lang="en-US" b="1" dirty="0"/>
              <a:t>Atom Physics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D48392E-14CF-4F3D-B083-021B9898A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825625"/>
            <a:ext cx="67691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Tx/>
              <a:buChar char="-"/>
            </a:pPr>
            <a:r>
              <a:rPr lang="en-US" sz="2400" dirty="0"/>
              <a:t>Gradual rise in </a:t>
            </a:r>
            <a:r>
              <a:rPr lang="en-US" sz="2400" u="sng" dirty="0"/>
              <a:t>first three decade </a:t>
            </a:r>
            <a:r>
              <a:rPr lang="en-US" sz="2400" dirty="0"/>
              <a:t>of the twentieth century</a:t>
            </a:r>
          </a:p>
          <a:p>
            <a:pPr>
              <a:buFontTx/>
              <a:buChar char="-"/>
            </a:pPr>
            <a:r>
              <a:rPr lang="en-US" sz="2400" dirty="0"/>
              <a:t>Funding Agency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000" dirty="0"/>
              <a:t>1932: Establishment of the Japan Society for the 	Promotion of Science (</a:t>
            </a:r>
            <a:r>
              <a:rPr lang="ja-JP" altLang="en-US" sz="2000" dirty="0"/>
              <a:t>日本学術振 興会</a:t>
            </a:r>
            <a:r>
              <a:rPr lang="en-US" altLang="ja-JP" sz="2000" dirty="0"/>
              <a:t>).</a:t>
            </a:r>
          </a:p>
          <a:p>
            <a:pPr>
              <a:buFontTx/>
              <a:buChar char="-"/>
            </a:pPr>
            <a:r>
              <a:rPr lang="en-US" sz="2000" i="1" dirty="0" err="1"/>
              <a:t>Denshiron</a:t>
            </a:r>
            <a:r>
              <a:rPr lang="en-US" sz="2000" i="1" dirty="0"/>
              <a:t> --- "</a:t>
            </a:r>
            <a:r>
              <a:rPr lang="en-US" sz="2000" dirty="0">
                <a:cs typeface="Calibri" panose="020F0502020204030204"/>
              </a:rPr>
              <a:t>discourse on the electron</a:t>
            </a:r>
            <a:r>
              <a:rPr lang="en-US" sz="2000" i="1" dirty="0">
                <a:cs typeface="Calibri" panose="020F0502020204030204"/>
              </a:rPr>
              <a:t>"</a:t>
            </a:r>
            <a:r>
              <a:rPr lang="en-US" sz="2000" dirty="0">
                <a:cs typeface="Calibri" panose="020F0502020204030204"/>
              </a:rPr>
              <a:t>             </a:t>
            </a:r>
          </a:p>
          <a:p>
            <a:pPr marL="0" indent="0">
              <a:buNone/>
            </a:pPr>
            <a:r>
              <a:rPr lang="en-US" sz="2000" i="1" dirty="0">
                <a:cs typeface="Calibri" panose="020F0502020204030204"/>
              </a:rPr>
              <a:t>                 Denshi =  </a:t>
            </a:r>
            <a:r>
              <a:rPr lang="en-US" sz="2000" dirty="0">
                <a:cs typeface="Calibri" panose="020F0502020204030204"/>
              </a:rPr>
              <a:t>electron</a:t>
            </a:r>
            <a:r>
              <a:rPr lang="en-US" sz="2000" dirty="0"/>
              <a:t>	</a:t>
            </a:r>
          </a:p>
          <a:p>
            <a:pPr marL="0" indent="0">
              <a:buNone/>
            </a:pPr>
            <a:r>
              <a:rPr lang="en-US" sz="2000" dirty="0">
                <a:cs typeface="Calibri" panose="020F0502020204030204"/>
              </a:rPr>
              <a:t>----&gt; claim its value to electrical engineering</a:t>
            </a:r>
          </a:p>
          <a:p>
            <a:pPr marL="0" indent="0">
              <a:buNone/>
            </a:pPr>
            <a:endParaRPr lang="en-US" sz="2000" dirty="0">
              <a:cs typeface="Calibri" panose="020F0502020204030204"/>
            </a:endParaRPr>
          </a:p>
        </p:txBody>
      </p:sp>
      <p:pic>
        <p:nvPicPr>
          <p:cNvPr id="8" name="Picture 2" descr="https://upload.wikimedia.org/wikipedia/commons/b/b6/Kotaro_Honda_%2CAlbert_Einstein%2CKeiichi_Aichi%2CSirouta_Kusukabe.jpg">
            <a:extLst>
              <a:ext uri="{FF2B5EF4-FFF2-40B4-BE49-F238E27FC236}">
                <a16:creationId xmlns:a16="http://schemas.microsoft.com/office/drawing/2014/main" id="{66EB01DF-0556-4FD5-9380-BB10D8F92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817" y="395287"/>
            <a:ext cx="4820711" cy="297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ADE3595-64AA-4FFC-8E59-306CD3A1CE1A}"/>
              </a:ext>
            </a:extLst>
          </p:cNvPr>
          <p:cNvSpPr/>
          <p:nvPr/>
        </p:nvSpPr>
        <p:spPr>
          <a:xfrm>
            <a:off x="6999817" y="3559767"/>
            <a:ext cx="4820711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b="0" i="0" dirty="0">
                <a:effectLst/>
                <a:latin typeface="Arial"/>
                <a:cs typeface="Arial"/>
              </a:rPr>
              <a:t>From left to right: </a:t>
            </a:r>
            <a:r>
              <a:rPr lang="en-US" sz="1400" dirty="0">
                <a:latin typeface="Arial"/>
                <a:cs typeface="Arial"/>
              </a:rPr>
              <a:t>Kotaro Honda</a:t>
            </a:r>
            <a:r>
              <a:rPr lang="en-US" sz="1400" b="0" i="0" dirty="0">
                <a:effectLst/>
                <a:latin typeface="Arial"/>
                <a:cs typeface="Arial"/>
              </a:rPr>
              <a:t>, </a:t>
            </a:r>
            <a:r>
              <a:rPr lang="en-US" sz="1400" dirty="0">
                <a:latin typeface="Arial"/>
                <a:cs typeface="Arial"/>
              </a:rPr>
              <a:t>Albert Einstein</a:t>
            </a:r>
            <a:r>
              <a:rPr lang="en-US" sz="1400" b="0" i="0" dirty="0">
                <a:effectLst/>
                <a:latin typeface="Arial"/>
                <a:cs typeface="Arial"/>
              </a:rPr>
              <a:t>, </a:t>
            </a:r>
            <a:r>
              <a:rPr lang="en-US" sz="1400" b="1" i="0" dirty="0">
                <a:effectLst/>
                <a:latin typeface="Arial"/>
                <a:cs typeface="Arial"/>
              </a:rPr>
              <a:t>Keiichi Aichi </a:t>
            </a:r>
            <a:r>
              <a:rPr lang="en-US" sz="1400" b="0" i="0" dirty="0">
                <a:effectLst/>
                <a:latin typeface="Arial"/>
                <a:cs typeface="Arial"/>
              </a:rPr>
              <a:t>and </a:t>
            </a:r>
            <a:r>
              <a:rPr lang="en-US" sz="1400" dirty="0">
                <a:latin typeface="Arial"/>
                <a:cs typeface="Arial"/>
              </a:rPr>
              <a:t>Shirota Kusakabe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20171F0-81B1-7578-A287-C40CA759F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941" y="4133850"/>
            <a:ext cx="1905000" cy="2400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3936C7-1EF1-2CCF-CF88-96B1E773268B}"/>
              </a:ext>
            </a:extLst>
          </p:cNvPr>
          <p:cNvSpPr txBox="1"/>
          <p:nvPr/>
        </p:nvSpPr>
        <p:spPr>
          <a:xfrm>
            <a:off x="7290547" y="6550959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latin typeface="Linux Libertine"/>
              </a:rPr>
              <a:t>Hantaro</a:t>
            </a:r>
            <a:r>
              <a:rPr lang="en-US" sz="1400" dirty="0">
                <a:latin typeface="Linux Libertine"/>
              </a:rPr>
              <a:t> Nagaoka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84D0F9-367D-74A1-CB93-C43E569C1308}"/>
              </a:ext>
            </a:extLst>
          </p:cNvPr>
          <p:cNvSpPr txBox="1"/>
          <p:nvPr/>
        </p:nvSpPr>
        <p:spPr>
          <a:xfrm>
            <a:off x="9867900" y="649181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Toshinojo Mizuno</a:t>
            </a:r>
          </a:p>
        </p:txBody>
      </p:sp>
      <p:pic>
        <p:nvPicPr>
          <p:cNvPr id="10" name="Picture 10" descr="Icon&#10;&#10;Description automatically generated">
            <a:extLst>
              <a:ext uri="{FF2B5EF4-FFF2-40B4-BE49-F238E27FC236}">
                <a16:creationId xmlns:a16="http://schemas.microsoft.com/office/drawing/2014/main" id="{3EEB9E64-1EBF-0D34-D60E-F8D7F8A38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1041" y="4592856"/>
            <a:ext cx="1061509" cy="139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38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A1CB9A-1F73-4722-BB03-C7E7471BF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4011415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000" dirty="0"/>
              <a:t>a movement by the technical elite to ensure their power in the government. </a:t>
            </a:r>
          </a:p>
          <a:p>
            <a:pPr>
              <a:buFontTx/>
              <a:buChar char="-"/>
            </a:pPr>
            <a:r>
              <a:rPr lang="en-US" sz="2000" dirty="0"/>
              <a:t>Kojin Club: 1920, a group of young engineers from Tokyo Imperial University. </a:t>
            </a:r>
          </a:p>
          <a:p>
            <a:pPr>
              <a:buFontTx/>
              <a:buChar char="-"/>
            </a:pPr>
            <a:r>
              <a:rPr lang="en-US" sz="2000" dirty="0"/>
              <a:t>Science for the empire?</a:t>
            </a:r>
          </a:p>
          <a:p>
            <a:pPr>
              <a:buFontTx/>
              <a:buChar char="-"/>
            </a:pPr>
            <a:endParaRPr lang="en-US" sz="20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74414AF-DBED-4C7C-B4B5-C1C0A029B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Technocracy</a:t>
            </a:r>
          </a:p>
        </p:txBody>
      </p:sp>
      <p:pic>
        <p:nvPicPr>
          <p:cNvPr id="3074" name="Picture 2" descr="About Japan: A Teacher's Resource | Framing Twentieth-Century Japan: A  Top-Ten List | Japan Society">
            <a:extLst>
              <a:ext uri="{FF2B5EF4-FFF2-40B4-BE49-F238E27FC236}">
                <a16:creationId xmlns:a16="http://schemas.microsoft.com/office/drawing/2014/main" id="{6CF5B463-48B4-4FA2-AE32-BE4509955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47" y="259292"/>
            <a:ext cx="4429852" cy="347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762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8A892-EC2B-453A-A2A4-8576478ED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9131C-DAFB-48DB-8401-C90A7E7B5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Bartholomew, James R., “Japan,” in </a:t>
            </a:r>
            <a:r>
              <a:rPr lang="en-US" sz="2400" i="1" dirty="0"/>
              <a:t>Modern Science in National, Transnational, and Global Context</a:t>
            </a:r>
            <a:r>
              <a:rPr lang="en-US" sz="2400" dirty="0"/>
              <a:t>, ed. Hugh Richard </a:t>
            </a:r>
            <a:r>
              <a:rPr lang="en-US" sz="2400" dirty="0" err="1"/>
              <a:t>Slotten</a:t>
            </a:r>
            <a:r>
              <a:rPr lang="en-US" sz="2400" dirty="0"/>
              <a:t>, vol. 8, The Cambridge History of Science (2019), 555–76.</a:t>
            </a:r>
          </a:p>
          <a:p>
            <a:pPr marL="0" indent="0">
              <a:buNone/>
            </a:pPr>
            <a:r>
              <a:rPr lang="en-US" sz="2400" dirty="0"/>
              <a:t>Ito, Kenji. “‘Electron Theory’ and the Emergence of Atomic Physics </a:t>
            </a:r>
            <a:r>
              <a:rPr lang="en-US" sz="2400" dirty="0" err="1"/>
              <a:t>inJapan</a:t>
            </a:r>
            <a:r>
              <a:rPr lang="en-US" sz="2400" dirty="0"/>
              <a:t>.” </a:t>
            </a:r>
            <a:r>
              <a:rPr lang="en-US" sz="2400" i="1" dirty="0"/>
              <a:t>Science in Context</a:t>
            </a:r>
            <a:r>
              <a:rPr lang="en-US" sz="2400" dirty="0"/>
              <a:t> 31, no. 3 (2018): 293–320. </a:t>
            </a:r>
          </a:p>
        </p:txBody>
      </p:sp>
    </p:spTree>
    <p:extLst>
      <p:ext uri="{BB962C8B-B14F-4D97-AF65-F5344CB8AC3E}">
        <p14:creationId xmlns:p14="http://schemas.microsoft.com/office/powerpoint/2010/main" val="2021216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262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Japan’s Atom Physics  in Early 20th century</vt:lpstr>
      <vt:lpstr>Motivation for scientific research investment</vt:lpstr>
      <vt:lpstr>Electrical engineering</vt:lpstr>
      <vt:lpstr>Atom Physics</vt:lpstr>
      <vt:lpstr>Technocracy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Nhi Le</dc:creator>
  <cp:lastModifiedBy>Nhi Le</cp:lastModifiedBy>
  <cp:revision>87</cp:revision>
  <dcterms:created xsi:type="dcterms:W3CDTF">2022-11-21T10:44:48Z</dcterms:created>
  <dcterms:modified xsi:type="dcterms:W3CDTF">2022-11-21T13:13:51Z</dcterms:modified>
</cp:coreProperties>
</file>