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59" r:id="rId6"/>
    <p:sldId id="269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651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076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0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2859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4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8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2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3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7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D60CFB5-C4F8-4A84-A7DB-D319B4AACB8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175DA2C-96EC-4240-A2E5-CD43500B9DB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29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9842323" cy="42689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 smtClean="0">
                <a:latin typeface="Bell MT" panose="02020503060305020303" pitchFamily="18" charset="0"/>
              </a:rPr>
              <a:t>Ismail </a:t>
            </a:r>
            <a:r>
              <a:rPr lang="en-US" sz="4800" dirty="0" err="1" smtClean="0">
                <a:latin typeface="Bell MT" panose="02020503060305020303" pitchFamily="18" charset="0"/>
              </a:rPr>
              <a:t>Gasprinski</a:t>
            </a:r>
            <a:r>
              <a:rPr lang="en-US" sz="4800" dirty="0" smtClean="0">
                <a:latin typeface="Bell MT" panose="02020503060305020303" pitchFamily="18" charset="0"/>
              </a:rPr>
              <a:t> and ideology for Progress </a:t>
            </a:r>
            <a:br>
              <a:rPr lang="en-US" sz="4800" dirty="0" smtClean="0">
                <a:latin typeface="Bell MT" panose="02020503060305020303" pitchFamily="18" charset="0"/>
              </a:rPr>
            </a:br>
            <a:r>
              <a:rPr lang="en-US" sz="4800" dirty="0" smtClean="0">
                <a:latin typeface="Bell MT" panose="02020503060305020303" pitchFamily="18" charset="0"/>
              </a:rPr>
              <a:t>in Muslim Spaces</a:t>
            </a:r>
            <a:endParaRPr lang="ru-R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Science and the Nation</a:t>
            </a:r>
          </a:p>
          <a:p>
            <a:r>
              <a:rPr lang="en-US" sz="2000" dirty="0" smtClean="0"/>
              <a:t>Liza Zolotarova _ 2022</a:t>
            </a:r>
          </a:p>
        </p:txBody>
      </p:sp>
    </p:spTree>
    <p:extLst>
      <p:ext uri="{BB962C8B-B14F-4D97-AF65-F5344CB8AC3E}">
        <p14:creationId xmlns:p14="http://schemas.microsoft.com/office/powerpoint/2010/main" val="64559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0876" y="310296"/>
            <a:ext cx="10016836" cy="6595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Ismail </a:t>
            </a:r>
            <a:r>
              <a:rPr lang="en-US" dirty="0" err="1" smtClean="0"/>
              <a:t>Gaspirinski</a:t>
            </a:r>
            <a:r>
              <a:rPr lang="en-US" dirty="0" smtClean="0"/>
              <a:t> and </a:t>
            </a:r>
            <a:r>
              <a:rPr lang="en-US" dirty="0" err="1" smtClean="0"/>
              <a:t>Terjuman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1" y="1485828"/>
            <a:ext cx="6414655" cy="5067372"/>
          </a:xfrm>
        </p:spPr>
        <p:txBody>
          <a:bodyPr/>
          <a:lstStyle/>
          <a:p>
            <a:r>
              <a:rPr lang="ar-AE" i="1" dirty="0"/>
              <a:t>اسماعيل </a:t>
            </a:r>
            <a:r>
              <a:rPr lang="ar-AE" i="1" dirty="0" smtClean="0"/>
              <a:t>غصپرينسكى</a:t>
            </a:r>
            <a:endParaRPr lang="en-US" i="1" dirty="0" smtClean="0"/>
          </a:p>
          <a:p>
            <a:r>
              <a:rPr lang="en-US" i="1" dirty="0" smtClean="0"/>
              <a:t>1851-1914, Crimea</a:t>
            </a:r>
          </a:p>
          <a:p>
            <a:r>
              <a:rPr lang="en-US" dirty="0" smtClean="0"/>
              <a:t>Simferopol, Voronezh, Moscow, France, Turkey</a:t>
            </a:r>
          </a:p>
          <a:p>
            <a:r>
              <a:rPr lang="en-US" dirty="0" smtClean="0"/>
              <a:t>1905 </a:t>
            </a:r>
            <a:r>
              <a:rPr lang="en-US" i="1" dirty="0" err="1" smtClean="0"/>
              <a:t>Alem-i</a:t>
            </a:r>
            <a:r>
              <a:rPr lang="en-US" i="1" dirty="0" smtClean="0"/>
              <a:t> </a:t>
            </a:r>
            <a:r>
              <a:rPr lang="en-US" i="1" dirty="0" err="1" smtClean="0"/>
              <a:t>Nisvan</a:t>
            </a:r>
            <a:endParaRPr lang="en-US" i="1" dirty="0"/>
          </a:p>
          <a:p>
            <a:r>
              <a:rPr lang="en-US" dirty="0" err="1" smtClean="0"/>
              <a:t>Terjuman</a:t>
            </a:r>
            <a:r>
              <a:rPr lang="en-US" dirty="0" smtClean="0"/>
              <a:t> is closed on February 23, 1918</a:t>
            </a:r>
            <a:endParaRPr lang="ru-RU" dirty="0"/>
          </a:p>
        </p:txBody>
      </p:sp>
      <p:pic>
        <p:nvPicPr>
          <p:cNvPr id="1026" name="Picture 2" descr="Гаспринский, Исмаил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" y="1485827"/>
            <a:ext cx="3966488" cy="527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5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36" y="789709"/>
            <a:ext cx="3588328" cy="51400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Türk dünyasının nabzını tutuyordu: İlk Kırım Tatar gazetesi Tercüman 136  yıl önce basıldı - Kırım Haber Ajansı - Q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03" y="628950"/>
            <a:ext cx="8202060" cy="503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7529" y="393424"/>
            <a:ext cx="11637819" cy="6872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Influence of </a:t>
            </a:r>
            <a:r>
              <a:rPr lang="en-US" dirty="0" err="1" smtClean="0"/>
              <a:t>Gasprinski</a:t>
            </a:r>
            <a:r>
              <a:rPr lang="en-US" dirty="0" smtClean="0"/>
              <a:t> in Turkestan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5" y="1288473"/>
            <a:ext cx="4668978" cy="5264727"/>
          </a:xfrm>
        </p:spPr>
        <p:txBody>
          <a:bodyPr/>
          <a:lstStyle/>
          <a:p>
            <a:r>
              <a:rPr lang="en-US" dirty="0" smtClean="0"/>
              <a:t>Transfer of the Russian modernist thought to Turkestan</a:t>
            </a:r>
          </a:p>
          <a:p>
            <a:r>
              <a:rPr lang="en-US" dirty="0" smtClean="0"/>
              <a:t>Adjusting concepts and methods formed in a non-Islamic context to the needs and demands of Muslim </a:t>
            </a:r>
            <a:r>
              <a:rPr lang="en-US" dirty="0" err="1" smtClean="0"/>
              <a:t>cmmunities</a:t>
            </a:r>
            <a:endParaRPr lang="ru-RU" dirty="0"/>
          </a:p>
        </p:txBody>
      </p:sp>
      <p:pic>
        <p:nvPicPr>
          <p:cNvPr id="3074" name="Picture 2" descr="Russian advance in Central A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4" y="1239941"/>
            <a:ext cx="6670966" cy="536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6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3" y="569066"/>
            <a:ext cx="4738255" cy="4952492"/>
          </a:xfrm>
        </p:spPr>
        <p:txBody>
          <a:bodyPr/>
          <a:lstStyle/>
          <a:p>
            <a:pPr algn="l"/>
            <a:r>
              <a:rPr lang="en-US" dirty="0" smtClean="0"/>
              <a:t>Dar-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Rahat</a:t>
            </a:r>
            <a:r>
              <a:rPr lang="en-US" dirty="0" smtClean="0"/>
              <a:t> and </a:t>
            </a:r>
            <a:r>
              <a:rPr lang="en-US" dirty="0" err="1" smtClean="0"/>
              <a:t>Usul</a:t>
            </a:r>
            <a:r>
              <a:rPr lang="en-US" dirty="0" smtClean="0"/>
              <a:t>-u </a:t>
            </a:r>
            <a:r>
              <a:rPr lang="en-US" dirty="0" err="1" smtClean="0"/>
              <a:t>Jadid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46365"/>
            <a:ext cx="6885709" cy="6234544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 smtClean="0"/>
              <a:t>Frengistan mektüpları</a:t>
            </a:r>
            <a:r>
              <a:rPr lang="en-US" i="1" dirty="0" smtClean="0"/>
              <a:t> (</a:t>
            </a:r>
            <a:r>
              <a:rPr lang="en-US" i="1" dirty="0" err="1" smtClean="0"/>
              <a:t>Molla</a:t>
            </a:r>
            <a:r>
              <a:rPr lang="en-US" i="1" dirty="0" smtClean="0"/>
              <a:t> </a:t>
            </a:r>
            <a:r>
              <a:rPr lang="tr-TR" i="1" dirty="0" smtClean="0"/>
              <a:t>Abbas mektüpları), Dar ür rahat müslümanları, Kadınlar ülkesi, Afrika mektüpları</a:t>
            </a:r>
            <a:endParaRPr lang="uk-UA" i="1" dirty="0" smtClean="0"/>
          </a:p>
          <a:p>
            <a:endParaRPr lang="tr-TR" dirty="0" smtClean="0"/>
          </a:p>
          <a:p>
            <a:r>
              <a:rPr lang="en-US" dirty="0" smtClean="0"/>
              <a:t>Comparison of “</a:t>
            </a:r>
            <a:r>
              <a:rPr lang="en-US" dirty="0" err="1" smtClean="0"/>
              <a:t>Frengistan</a:t>
            </a:r>
            <a:r>
              <a:rPr lang="en-US" dirty="0" smtClean="0"/>
              <a:t>” and “Turkestan”</a:t>
            </a:r>
            <a:endParaRPr lang="en-US" dirty="0"/>
          </a:p>
          <a:p>
            <a:r>
              <a:rPr lang="en-US" b="1" dirty="0" smtClean="0"/>
              <a:t>General </a:t>
            </a:r>
            <a:r>
              <a:rPr lang="en-US" b="1" dirty="0"/>
              <a:t>welfare among people </a:t>
            </a:r>
            <a:endParaRPr lang="ru-RU" b="1" dirty="0"/>
          </a:p>
          <a:p>
            <a:r>
              <a:rPr lang="en-US" b="1" dirty="0" smtClean="0"/>
              <a:t>Women position. Roles of genders</a:t>
            </a:r>
          </a:p>
          <a:p>
            <a:r>
              <a:rPr lang="en-US" b="1" dirty="0" smtClean="0"/>
              <a:t>Technology</a:t>
            </a:r>
          </a:p>
          <a:p>
            <a:endParaRPr lang="tr-TR" dirty="0" smtClean="0"/>
          </a:p>
          <a:p>
            <a:r>
              <a:rPr lang="en-US" dirty="0" smtClean="0"/>
              <a:t>Settlers’ schools and </a:t>
            </a:r>
            <a:r>
              <a:rPr lang="en-US" dirty="0" err="1" smtClean="0"/>
              <a:t>medrese</a:t>
            </a:r>
            <a:r>
              <a:rPr lang="en-US" dirty="0" smtClean="0"/>
              <a:t> – 1.primary schools; 2. mass education of adults through periodical press and new Muslim literature</a:t>
            </a:r>
          </a:p>
          <a:p>
            <a:r>
              <a:rPr lang="en-US" dirty="0" smtClean="0"/>
              <a:t>1884 First new methods school in Crimea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cadidist</a:t>
            </a:r>
            <a:r>
              <a:rPr lang="en-US" dirty="0" smtClean="0"/>
              <a:t> ideas his creation? </a:t>
            </a:r>
          </a:p>
          <a:p>
            <a:pPr marL="402336" lvl="1" indent="0">
              <a:buNone/>
            </a:pPr>
            <a:r>
              <a:rPr lang="en-US" dirty="0" smtClean="0"/>
              <a:t>“a mental-cultural movement, fostering mental awakening, and direction </a:t>
            </a:r>
            <a:r>
              <a:rPr lang="en-US" dirty="0" err="1" smtClean="0"/>
              <a:t>muslims’</a:t>
            </a:r>
            <a:r>
              <a:rPr lang="en-US" dirty="0" smtClean="0"/>
              <a:t> movement towards the European culture, restructuring of the society in accordance with the modern needs”</a:t>
            </a:r>
          </a:p>
          <a:p>
            <a:pPr marL="402336" lvl="1" indent="0">
              <a:buNone/>
            </a:pPr>
            <a:r>
              <a:rPr lang="en-US" dirty="0" smtClean="0"/>
              <a:t>“reconciliation of Islam with the modernity”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66800"/>
            <a:ext cx="10945092" cy="418407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Friendship </a:t>
            </a:r>
            <a:r>
              <a:rPr lang="en-US" sz="1800" dirty="0"/>
              <a:t>between Slavic and Turkic peoples, </a:t>
            </a:r>
            <a:r>
              <a:rPr lang="en-US" sz="1800" dirty="0" smtClean="0"/>
              <a:t>rejection of socialists’ demands and ideas</a:t>
            </a:r>
          </a:p>
          <a:p>
            <a:pPr marL="283464" lvl="1">
              <a:buFont typeface="Arial" panose="020B0604020202020204" pitchFamily="34" charset="0"/>
              <a:buChar char="•"/>
            </a:pPr>
            <a:r>
              <a:rPr lang="en-US" i="1" dirty="0"/>
              <a:t>Returning to </a:t>
            </a:r>
            <a:r>
              <a:rPr lang="en-US" i="1" dirty="0" smtClean="0"/>
              <a:t>“pure Islam” </a:t>
            </a:r>
          </a:p>
          <a:p>
            <a:pPr marL="740664" lvl="2"/>
            <a:r>
              <a:rPr lang="en-US" i="1" dirty="0" err="1" smtClean="0"/>
              <a:t>Kadimists</a:t>
            </a:r>
            <a:r>
              <a:rPr lang="en-US" i="1" dirty="0" smtClean="0"/>
              <a:t> </a:t>
            </a:r>
            <a:endParaRPr lang="en-US" i="1" dirty="0"/>
          </a:p>
          <a:p>
            <a:pPr marL="283464" lvl="1">
              <a:buFont typeface="Arial" panose="020B0604020202020204" pitchFamily="34" charset="0"/>
              <a:buChar char="•"/>
            </a:pPr>
            <a:r>
              <a:rPr lang="en-US" i="1" dirty="0" smtClean="0"/>
              <a:t>“In the spirit of Sharia” </a:t>
            </a:r>
            <a:endParaRPr lang="en-US" i="1" dirty="0"/>
          </a:p>
          <a:p>
            <a:endParaRPr lang="ru-RU" sz="1800" dirty="0"/>
          </a:p>
          <a:p>
            <a:r>
              <a:rPr lang="ru-RU" sz="1800" dirty="0" smtClean="0"/>
              <a:t>«</a:t>
            </a:r>
            <a:r>
              <a:rPr lang="ru-RU" sz="1800" dirty="0"/>
              <a:t>Самый многочисленный и главный народ России — русские — одарены весьма редким и счастливым характером мирно и дружно жить со всякими другими племенами. Зависть, враждебность, недоброжелательство к инородцам не в характере обыкновенного русского человека. Это хорошая черта, несомненный залог величия и спокойствия России…»</a:t>
            </a:r>
          </a:p>
          <a:p>
            <a:pPr marL="0" indent="0">
              <a:buNone/>
            </a:pPr>
            <a:r>
              <a:rPr lang="ru-RU" sz="1800" dirty="0"/>
              <a:t>— </a:t>
            </a:r>
            <a:r>
              <a:rPr lang="ru-RU" sz="1800" dirty="0" err="1" smtClean="0"/>
              <a:t>Терджиман</a:t>
            </a:r>
            <a:r>
              <a:rPr lang="en-US" sz="1800" dirty="0" smtClean="0"/>
              <a:t> </a:t>
            </a:r>
            <a:r>
              <a:rPr lang="ru-RU" sz="1800" dirty="0" smtClean="0"/>
              <a:t>1884</a:t>
            </a:r>
            <a:r>
              <a:rPr lang="ru-RU" sz="1800" dirty="0"/>
              <a:t>. № 1 (8 января). С. 1.</a:t>
            </a:r>
          </a:p>
        </p:txBody>
      </p:sp>
    </p:spTree>
    <p:extLst>
      <p:ext uri="{BB962C8B-B14F-4D97-AF65-F5344CB8AC3E}">
        <p14:creationId xmlns:p14="http://schemas.microsoft.com/office/powerpoint/2010/main" val="217729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Fate of </a:t>
            </a:r>
            <a:r>
              <a:rPr lang="en-US" dirty="0"/>
              <a:t>H</a:t>
            </a:r>
            <a:r>
              <a:rPr lang="en-US" dirty="0" smtClean="0"/>
              <a:t>is Idea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Fikirde</a:t>
            </a:r>
            <a:r>
              <a:rPr lang="en-US" dirty="0" smtClean="0"/>
              <a:t>, </a:t>
            </a:r>
            <a:r>
              <a:rPr lang="en-US" dirty="0" err="1" smtClean="0"/>
              <a:t>dilde</a:t>
            </a:r>
            <a:r>
              <a:rPr lang="en-US" dirty="0" smtClean="0"/>
              <a:t>,</a:t>
            </a:r>
            <a:r>
              <a:rPr lang="tr-TR" dirty="0" smtClean="0"/>
              <a:t> işte birlik – </a:t>
            </a:r>
            <a:r>
              <a:rPr lang="en-US" dirty="0" smtClean="0"/>
              <a:t>Unity in work, language, and work </a:t>
            </a:r>
          </a:p>
          <a:p>
            <a:r>
              <a:rPr lang="tr-TR" i="1" dirty="0" smtClean="0"/>
              <a:t>Mükaleme-i selatin (1906-07)</a:t>
            </a:r>
            <a:r>
              <a:rPr lang="en-US" i="1" dirty="0" smtClean="0"/>
              <a:t> – </a:t>
            </a:r>
            <a:r>
              <a:rPr lang="en-US" i="1" dirty="0" err="1" smtClean="0"/>
              <a:t>Gatherting</a:t>
            </a:r>
            <a:r>
              <a:rPr lang="en-US" i="1" dirty="0" smtClean="0"/>
              <a:t> of the rulers </a:t>
            </a:r>
          </a:p>
          <a:p>
            <a:r>
              <a:rPr lang="tr-TR" i="1" dirty="0" smtClean="0"/>
              <a:t>Lack of </a:t>
            </a:r>
            <a:r>
              <a:rPr lang="en-US" i="1" dirty="0" smtClean="0"/>
              <a:t>unity, </a:t>
            </a:r>
            <a:r>
              <a:rPr lang="en-US" i="1" dirty="0" err="1" smtClean="0"/>
              <a:t>sthlosness</a:t>
            </a:r>
            <a:r>
              <a:rPr lang="en-US" i="1" dirty="0" smtClean="0"/>
              <a:t>, </a:t>
            </a:r>
          </a:p>
          <a:p>
            <a:endParaRPr lang="en-US" i="1" dirty="0" smtClean="0"/>
          </a:p>
          <a:p>
            <a:r>
              <a:rPr lang="en-US" i="1" dirty="0" smtClean="0"/>
              <a:t>1905 – World Muslims Summit in Cairo </a:t>
            </a:r>
            <a:endParaRPr lang="en-US" i="1" dirty="0"/>
          </a:p>
          <a:p>
            <a:r>
              <a:rPr lang="en-US" i="1" dirty="0" smtClean="0"/>
              <a:t>Related figures:</a:t>
            </a:r>
          </a:p>
          <a:p>
            <a:pPr lvl="1"/>
            <a:r>
              <a:rPr lang="tr-TR" i="1" dirty="0" smtClean="0"/>
              <a:t>Ziya Gökalp, Ahmet Mi</a:t>
            </a:r>
            <a:r>
              <a:rPr lang="en-US" i="1" dirty="0" smtClean="0"/>
              <a:t>t</a:t>
            </a:r>
            <a:r>
              <a:rPr lang="tr-TR" i="1" dirty="0" smtClean="0"/>
              <a:t>hat Efendi, </a:t>
            </a:r>
            <a:r>
              <a:rPr lang="en-US" i="1" dirty="0" err="1" smtClean="0"/>
              <a:t>Usein</a:t>
            </a:r>
            <a:r>
              <a:rPr lang="en-US" i="1" dirty="0" smtClean="0"/>
              <a:t> </a:t>
            </a:r>
            <a:r>
              <a:rPr lang="en-US" i="1" dirty="0" err="1" smtClean="0"/>
              <a:t>Tohtargazi</a:t>
            </a:r>
            <a:r>
              <a:rPr lang="en-US" i="1" dirty="0" smtClean="0"/>
              <a:t>, </a:t>
            </a:r>
            <a:r>
              <a:rPr lang="en-US" i="1" dirty="0" err="1" smtClean="0"/>
              <a:t>Asan</a:t>
            </a:r>
            <a:r>
              <a:rPr lang="en-US" i="1" dirty="0" smtClean="0"/>
              <a:t> </a:t>
            </a:r>
            <a:r>
              <a:rPr lang="en-US" i="1" dirty="0" err="1" smtClean="0"/>
              <a:t>Sabri</a:t>
            </a:r>
            <a:r>
              <a:rPr lang="en-US" i="1" dirty="0" smtClean="0"/>
              <a:t> </a:t>
            </a:r>
            <a:r>
              <a:rPr lang="en-US" i="1" dirty="0" err="1" smtClean="0"/>
              <a:t>Ayvazov</a:t>
            </a:r>
            <a:r>
              <a:rPr lang="en-US" i="1" dirty="0" smtClean="0"/>
              <a:t>, </a:t>
            </a:r>
            <a:r>
              <a:rPr lang="en-US" i="1" dirty="0" err="1" smtClean="0"/>
              <a:t>Mahmudhoca</a:t>
            </a:r>
            <a:r>
              <a:rPr lang="en-US" i="1" dirty="0" smtClean="0"/>
              <a:t> </a:t>
            </a:r>
            <a:r>
              <a:rPr lang="en-US" i="1" dirty="0" err="1" smtClean="0"/>
              <a:t>Behbudi</a:t>
            </a:r>
            <a:r>
              <a:rPr lang="en-US" i="1" dirty="0" smtClean="0"/>
              <a:t>, </a:t>
            </a:r>
            <a:r>
              <a:rPr lang="en-US" i="1" dirty="0" err="1" smtClean="0"/>
              <a:t>Abdurauf</a:t>
            </a:r>
            <a:r>
              <a:rPr lang="en-US" i="1" dirty="0" smtClean="0"/>
              <a:t> </a:t>
            </a:r>
            <a:r>
              <a:rPr lang="en-US" i="1" dirty="0" err="1" smtClean="0"/>
              <a:t>Fitrat</a:t>
            </a:r>
            <a:endParaRPr lang="en-US" i="1" dirty="0" smtClean="0"/>
          </a:p>
          <a:p>
            <a:pPr lvl="1"/>
            <a:endParaRPr lang="en-US" i="1" dirty="0"/>
          </a:p>
          <a:p>
            <a:pPr marL="402336" lvl="1" indent="0">
              <a:buNone/>
            </a:pPr>
            <a:r>
              <a:rPr lang="en-US" i="1" dirty="0" smtClean="0"/>
              <a:t>Pan Turkism and Pan Islamism? </a:t>
            </a:r>
          </a:p>
          <a:p>
            <a:pPr marL="402336" lvl="1" indent="0">
              <a:buNone/>
            </a:pPr>
            <a:r>
              <a:rPr lang="en-US" i="1" dirty="0" smtClean="0"/>
              <a:t>A bourgeoisie movement?</a:t>
            </a:r>
          </a:p>
        </p:txBody>
      </p:sp>
    </p:spTree>
    <p:extLst>
      <p:ext uri="{BB962C8B-B14F-4D97-AF65-F5344CB8AC3E}">
        <p14:creationId xmlns:p14="http://schemas.microsoft.com/office/powerpoint/2010/main" val="21107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945" y="379569"/>
            <a:ext cx="3833906" cy="4952492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1330036"/>
            <a:ext cx="10709562" cy="4627419"/>
          </a:xfrm>
        </p:spPr>
        <p:txBody>
          <a:bodyPr/>
          <a:lstStyle/>
          <a:p>
            <a:r>
              <a:rPr lang="ru-RU" dirty="0"/>
              <a:t>"Исмаил </a:t>
            </a:r>
            <a:r>
              <a:rPr lang="ru-RU" dirty="0" err="1"/>
              <a:t>Гаспринский</a:t>
            </a:r>
            <a:r>
              <a:rPr lang="ru-RU" dirty="0"/>
              <a:t> и Туркестан в начале XX века: связи – отношения – влияние", 2011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Зайнабдин</a:t>
            </a:r>
            <a:r>
              <a:rPr lang="ru-RU" dirty="0" smtClean="0"/>
              <a:t> </a:t>
            </a:r>
            <a:r>
              <a:rPr lang="ru-RU" dirty="0" err="1" smtClean="0"/>
              <a:t>Абдирашидов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ru-RU" dirty="0" smtClean="0"/>
              <a:t>Полное </a:t>
            </a:r>
            <a:r>
              <a:rPr lang="ru-RU" dirty="0"/>
              <a:t>собрание сочинений Исмаила </a:t>
            </a:r>
            <a:r>
              <a:rPr lang="ru-RU" dirty="0" err="1" smtClean="0"/>
              <a:t>Гаспринского</a:t>
            </a:r>
            <a:r>
              <a:rPr lang="ru-RU" dirty="0" smtClean="0"/>
              <a:t>“</a:t>
            </a:r>
            <a:r>
              <a:rPr lang="en-US" dirty="0"/>
              <a:t> </a:t>
            </a:r>
            <a:r>
              <a:rPr lang="en-US" dirty="0" smtClean="0"/>
              <a:t>2016. Simferopol</a:t>
            </a:r>
          </a:p>
          <a:p>
            <a:r>
              <a:rPr lang="en-US" dirty="0" err="1" smtClean="0"/>
              <a:t>Addeb</a:t>
            </a:r>
            <a:r>
              <a:rPr lang="en-US" dirty="0" smtClean="0"/>
              <a:t> Khalid. The Politics of Muslim Cultural Reform: </a:t>
            </a:r>
            <a:r>
              <a:rPr lang="en-US" dirty="0" err="1" smtClean="0"/>
              <a:t>Jadidism</a:t>
            </a:r>
            <a:r>
              <a:rPr lang="en-US" dirty="0" smtClean="0"/>
              <a:t> in Tsarist Central Asia. Ph.D. diss. University of Wisconsin0Madison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51414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5434</TotalTime>
  <Words>411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Bell MT</vt:lpstr>
      <vt:lpstr>Century Schoolbook</vt:lpstr>
      <vt:lpstr>Corbel</vt:lpstr>
      <vt:lpstr>Tahoma</vt:lpstr>
      <vt:lpstr>Headlines</vt:lpstr>
      <vt:lpstr>Ismail Gasprinski and ideology for Progress  in Muslim Spaces</vt:lpstr>
      <vt:lpstr>Ismail Gaspirinski and Terjuman</vt:lpstr>
      <vt:lpstr>PowerPoint Presentation</vt:lpstr>
      <vt:lpstr>Influence of Gasprinski in Turkestan </vt:lpstr>
      <vt:lpstr>Dar-ur Rahat and Usul-u Jadid</vt:lpstr>
      <vt:lpstr>PowerPoint Presentation</vt:lpstr>
      <vt:lpstr>Further Fate of His Idea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Ismail Gasprinski and Thought of Progress for Muslim Spaces</dc:title>
  <dc:creator>Editor</dc:creator>
  <cp:lastModifiedBy>Editor</cp:lastModifiedBy>
  <cp:revision>19</cp:revision>
  <dcterms:created xsi:type="dcterms:W3CDTF">2022-11-10T19:11:24Z</dcterms:created>
  <dcterms:modified xsi:type="dcterms:W3CDTF">2022-11-14T13:45:31Z</dcterms:modified>
</cp:coreProperties>
</file>