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60" r:id="rId4"/>
    <p:sldId id="259"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de-DE"/>
              <a:t>Mastertitelformat bearbeiten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3FD03D22-FB82-5444-A336-C2FC57B39BB0}" type="datetimeFigureOut">
              <a:rPr lang="de-DE" smtClean="0"/>
              <a:t>02.03.2023</a:t>
            </a:fld>
            <a:endParaRPr lang="de-DE"/>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de-DE"/>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F2642F6-2654-CC4C-B218-A638D5C16280}" type="slidenum">
              <a:rPr lang="de-DE" smtClean="0"/>
              <a:t>‹#›</a:t>
            </a:fld>
            <a:endParaRPr lang="de-DE"/>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0749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FD03D22-FB82-5444-A336-C2FC57B39BB0}" type="datetimeFigureOut">
              <a:rPr lang="de-DE" smtClean="0"/>
              <a:t>02.03.2023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F2642F6-2654-CC4C-B218-A638D5C16280}" type="slidenum">
              <a:rPr lang="de-DE" smtClean="0"/>
              <a:t>‹#›</a:t>
            </a:fld>
            <a:endParaRPr lang="de-DE"/>
          </a:p>
        </p:txBody>
      </p:sp>
    </p:spTree>
    <p:extLst>
      <p:ext uri="{BB962C8B-B14F-4D97-AF65-F5344CB8AC3E}">
        <p14:creationId xmlns:p14="http://schemas.microsoft.com/office/powerpoint/2010/main" val="1749141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FD03D22-FB82-5444-A336-C2FC57B39BB0}" type="datetimeFigureOut">
              <a:rPr lang="de-DE" smtClean="0"/>
              <a:t>02.03.2023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F2642F6-2654-CC4C-B218-A638D5C16280}" type="slidenum">
              <a:rPr lang="de-DE" smtClean="0"/>
              <a:t>‹#›</a:t>
            </a:fld>
            <a:endParaRPr lang="de-DE"/>
          </a:p>
        </p:txBody>
      </p:sp>
    </p:spTree>
    <p:extLst>
      <p:ext uri="{BB962C8B-B14F-4D97-AF65-F5344CB8AC3E}">
        <p14:creationId xmlns:p14="http://schemas.microsoft.com/office/powerpoint/2010/main" val="144671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FD03D22-FB82-5444-A336-C2FC57B39BB0}" type="datetimeFigureOut">
              <a:rPr lang="de-DE" smtClean="0"/>
              <a:t>02.03.2023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F2642F6-2654-CC4C-B218-A638D5C16280}" type="slidenum">
              <a:rPr lang="de-DE" smtClean="0"/>
              <a:t>‹#›</a:t>
            </a:fld>
            <a:endParaRPr lang="de-DE"/>
          </a:p>
        </p:txBody>
      </p:sp>
    </p:spTree>
    <p:extLst>
      <p:ext uri="{BB962C8B-B14F-4D97-AF65-F5344CB8AC3E}">
        <p14:creationId xmlns:p14="http://schemas.microsoft.com/office/powerpoint/2010/main" val="1781344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FD03D22-FB82-5444-A336-C2FC57B39BB0}" type="datetimeFigureOut">
              <a:rPr lang="de-DE" smtClean="0"/>
              <a:t>02.03.2023</a:t>
            </a:fld>
            <a:endParaRPr lang="de-DE"/>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de-DE"/>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F2642F6-2654-CC4C-B218-A638D5C16280}" type="slidenum">
              <a:rPr lang="de-DE" smtClean="0"/>
              <a:t>‹#›</a:t>
            </a:fld>
            <a:endParaRPr lang="de-DE"/>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5450486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FD03D22-FB82-5444-A336-C2FC57B39BB0}" type="datetimeFigureOut">
              <a:rPr lang="de-DE" smtClean="0"/>
              <a:t>02.03.2023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F2642F6-2654-CC4C-B218-A638D5C16280}" type="slidenum">
              <a:rPr lang="de-DE" smtClean="0"/>
              <a:t>‹#›</a:t>
            </a:fld>
            <a:endParaRPr lang="de-DE"/>
          </a:p>
        </p:txBody>
      </p:sp>
    </p:spTree>
    <p:extLst>
      <p:ext uri="{BB962C8B-B14F-4D97-AF65-F5344CB8AC3E}">
        <p14:creationId xmlns:p14="http://schemas.microsoft.com/office/powerpoint/2010/main" val="257845587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de-DE"/>
              <a:t>Mastertitelformat bearbeiten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257300" y="2909102"/>
            <a:ext cx="4800600" cy="29963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633864" y="2909102"/>
            <a:ext cx="4800600" cy="29963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3FD03D22-FB82-5444-A336-C2FC57B39BB0}" type="datetimeFigureOut">
              <a:rPr lang="de-DE" smtClean="0"/>
              <a:t>02.03.2023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F2642F6-2654-CC4C-B218-A638D5C16280}" type="slidenum">
              <a:rPr lang="de-DE" smtClean="0"/>
              <a:t>‹#›</a:t>
            </a:fld>
            <a:endParaRPr lang="de-DE"/>
          </a:p>
        </p:txBody>
      </p:sp>
    </p:spTree>
    <p:extLst>
      <p:ext uri="{BB962C8B-B14F-4D97-AF65-F5344CB8AC3E}">
        <p14:creationId xmlns:p14="http://schemas.microsoft.com/office/powerpoint/2010/main" val="34880068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3FD03D22-FB82-5444-A336-C2FC57B39BB0}" type="datetimeFigureOut">
              <a:rPr lang="de-DE" smtClean="0"/>
              <a:t>02.03.2023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F2642F6-2654-CC4C-B218-A638D5C16280}" type="slidenum">
              <a:rPr lang="de-DE" smtClean="0"/>
              <a:t>‹#›</a:t>
            </a:fld>
            <a:endParaRPr lang="de-DE"/>
          </a:p>
        </p:txBody>
      </p:sp>
    </p:spTree>
    <p:extLst>
      <p:ext uri="{BB962C8B-B14F-4D97-AF65-F5344CB8AC3E}">
        <p14:creationId xmlns:p14="http://schemas.microsoft.com/office/powerpoint/2010/main" val="317377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03D22-FB82-5444-A336-C2FC57B39BB0}" type="datetimeFigureOut">
              <a:rPr lang="de-DE" smtClean="0"/>
              <a:t>02.03.2023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F2642F6-2654-CC4C-B218-A638D5C16280}" type="slidenum">
              <a:rPr lang="de-DE" smtClean="0"/>
              <a:t>‹#›</a:t>
            </a:fld>
            <a:endParaRPr lang="de-DE"/>
          </a:p>
        </p:txBody>
      </p:sp>
    </p:spTree>
    <p:extLst>
      <p:ext uri="{BB962C8B-B14F-4D97-AF65-F5344CB8AC3E}">
        <p14:creationId xmlns:p14="http://schemas.microsoft.com/office/powerpoint/2010/main" val="3897833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de-DE"/>
              <a:t>Mastertitelformat bearbeiten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65051" y="6375679"/>
            <a:ext cx="1233355" cy="348462"/>
          </a:xfrm>
        </p:spPr>
        <p:txBody>
          <a:bodyPr/>
          <a:lstStyle/>
          <a:p>
            <a:fld id="{3FD03D22-FB82-5444-A336-C2FC57B39BB0}" type="datetimeFigureOut">
              <a:rPr lang="de-DE" smtClean="0"/>
              <a:t>02.03.2023</a:t>
            </a:fld>
            <a:endParaRPr lang="de-DE"/>
          </a:p>
        </p:txBody>
      </p:sp>
      <p:sp>
        <p:nvSpPr>
          <p:cNvPr id="6" name="Footer Placeholder 5"/>
          <p:cNvSpPr>
            <a:spLocks noGrp="1"/>
          </p:cNvSpPr>
          <p:nvPr>
            <p:ph type="ftr" sz="quarter" idx="11"/>
          </p:nvPr>
        </p:nvSpPr>
        <p:spPr>
          <a:xfrm>
            <a:off x="2103620" y="6375679"/>
            <a:ext cx="3482179" cy="345796"/>
          </a:xfrm>
        </p:spPr>
        <p:txBody>
          <a:bodyPr/>
          <a:lstStyle/>
          <a:p>
            <a:endParaRPr lang="de-DE"/>
          </a:p>
        </p:txBody>
      </p:sp>
      <p:sp>
        <p:nvSpPr>
          <p:cNvPr id="7" name="Slide Number Placeholder 6"/>
          <p:cNvSpPr>
            <a:spLocks noGrp="1"/>
          </p:cNvSpPr>
          <p:nvPr>
            <p:ph type="sldNum" sz="quarter" idx="12"/>
          </p:nvPr>
        </p:nvSpPr>
        <p:spPr>
          <a:xfrm>
            <a:off x="5691014" y="6375679"/>
            <a:ext cx="1232456" cy="345796"/>
          </a:xfrm>
        </p:spPr>
        <p:txBody>
          <a:bodyPr/>
          <a:lstStyle/>
          <a:p>
            <a:fld id="{2F2642F6-2654-CC4C-B218-A638D5C16280}" type="slidenum">
              <a:rPr lang="de-DE" smtClean="0"/>
              <a:t>‹#›</a:t>
            </a:fld>
            <a:endParaRPr lang="de-DE"/>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05434987"/>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de-DE"/>
              <a:t>Mastertitelformat bearbeiten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65950" y="6375679"/>
            <a:ext cx="1232456" cy="348462"/>
          </a:xfrm>
        </p:spPr>
        <p:txBody>
          <a:bodyPr/>
          <a:lstStyle/>
          <a:p>
            <a:fld id="{3FD03D22-FB82-5444-A336-C2FC57B39BB0}" type="datetimeFigureOut">
              <a:rPr lang="de-DE" smtClean="0"/>
              <a:t>02.03.2023</a:t>
            </a:fld>
            <a:endParaRPr lang="de-DE"/>
          </a:p>
        </p:txBody>
      </p:sp>
      <p:sp>
        <p:nvSpPr>
          <p:cNvPr id="6" name="Footer Placeholder 5"/>
          <p:cNvSpPr>
            <a:spLocks noGrp="1"/>
          </p:cNvSpPr>
          <p:nvPr>
            <p:ph type="ftr" sz="quarter" idx="11"/>
          </p:nvPr>
        </p:nvSpPr>
        <p:spPr>
          <a:xfrm>
            <a:off x="2103621" y="6375679"/>
            <a:ext cx="3482178" cy="345796"/>
          </a:xfrm>
        </p:spPr>
        <p:txBody>
          <a:bodyPr/>
          <a:lstStyle/>
          <a:p>
            <a:endParaRPr lang="de-DE"/>
          </a:p>
        </p:txBody>
      </p:sp>
      <p:sp>
        <p:nvSpPr>
          <p:cNvPr id="7" name="Slide Number Placeholder 6"/>
          <p:cNvSpPr>
            <a:spLocks noGrp="1"/>
          </p:cNvSpPr>
          <p:nvPr>
            <p:ph type="sldNum" sz="quarter" idx="12"/>
          </p:nvPr>
        </p:nvSpPr>
        <p:spPr>
          <a:xfrm>
            <a:off x="5687568" y="6375679"/>
            <a:ext cx="1234440" cy="345796"/>
          </a:xfrm>
        </p:spPr>
        <p:txBody>
          <a:bodyPr/>
          <a:lstStyle/>
          <a:p>
            <a:fld id="{2F2642F6-2654-CC4C-B218-A638D5C16280}" type="slidenum">
              <a:rPr lang="de-DE" smtClean="0"/>
              <a:t>‹#›</a:t>
            </a:fld>
            <a:endParaRPr lang="de-DE"/>
          </a:p>
        </p:txBody>
      </p:sp>
    </p:spTree>
    <p:extLst>
      <p:ext uri="{BB962C8B-B14F-4D97-AF65-F5344CB8AC3E}">
        <p14:creationId xmlns:p14="http://schemas.microsoft.com/office/powerpoint/2010/main" val="4271369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FD03D22-FB82-5444-A336-C2FC57B39BB0}" type="datetimeFigureOut">
              <a:rPr lang="de-DE" smtClean="0"/>
              <a:t>02.03.2023</a:t>
            </a:fld>
            <a:endParaRPr lang="de-DE"/>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de-DE"/>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F2642F6-2654-CC4C-B218-A638D5C16280}" type="slidenum">
              <a:rPr lang="de-DE" smtClean="0"/>
              <a:t>‹#›</a:t>
            </a:fld>
            <a:endParaRPr lang="de-DE"/>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858553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doi.org/10.33280/2310-3817-2016-4-1-20-35" TargetMode="External"/><Relationship Id="rId2" Type="http://schemas.openxmlformats.org/officeDocument/2006/relationships/hyperlink" Target="https://stasisjournal.net/index.php/journal/article/view/125"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632B4B-0517-AC9C-1A6A-35A6331CF938}"/>
              </a:ext>
            </a:extLst>
          </p:cNvPr>
          <p:cNvSpPr>
            <a:spLocks noGrp="1"/>
          </p:cNvSpPr>
          <p:nvPr>
            <p:ph type="ctrTitle"/>
          </p:nvPr>
        </p:nvSpPr>
        <p:spPr>
          <a:xfrm>
            <a:off x="2644884" y="1291771"/>
            <a:ext cx="7615534" cy="3737147"/>
          </a:xfrm>
        </p:spPr>
        <p:txBody>
          <a:bodyPr/>
          <a:lstStyle/>
          <a:p>
            <a:r>
              <a:rPr lang="de-DE" dirty="0"/>
              <a:t>Sex and </a:t>
            </a:r>
            <a:r>
              <a:rPr lang="de-DE" dirty="0" err="1"/>
              <a:t>the</a:t>
            </a:r>
            <a:r>
              <a:rPr lang="de-DE" dirty="0"/>
              <a:t> </a:t>
            </a:r>
            <a:r>
              <a:rPr lang="de-DE" dirty="0" err="1"/>
              <a:t>revolution</a:t>
            </a:r>
            <a:endParaRPr lang="de-DE" dirty="0"/>
          </a:p>
        </p:txBody>
      </p:sp>
      <p:sp>
        <p:nvSpPr>
          <p:cNvPr id="3" name="Untertitel 2">
            <a:extLst>
              <a:ext uri="{FF2B5EF4-FFF2-40B4-BE49-F238E27FC236}">
                <a16:creationId xmlns:a16="http://schemas.microsoft.com/office/drawing/2014/main" id="{EC3D91CE-AA7C-9282-6DE5-407903143770}"/>
              </a:ext>
            </a:extLst>
          </p:cNvPr>
          <p:cNvSpPr>
            <a:spLocks noGrp="1"/>
          </p:cNvSpPr>
          <p:nvPr>
            <p:ph type="subTitle" idx="1"/>
          </p:nvPr>
        </p:nvSpPr>
        <p:spPr/>
        <p:txBody>
          <a:bodyPr>
            <a:normAutofit lnSpcReduction="10000"/>
          </a:bodyPr>
          <a:lstStyle/>
          <a:p>
            <a:r>
              <a:rPr lang="de-DE" dirty="0" err="1"/>
              <a:t>Visions</a:t>
            </a:r>
            <a:r>
              <a:rPr lang="de-DE" dirty="0"/>
              <a:t> </a:t>
            </a:r>
            <a:r>
              <a:rPr lang="de-DE" dirty="0" err="1"/>
              <a:t>of</a:t>
            </a:r>
            <a:r>
              <a:rPr lang="de-DE" dirty="0"/>
              <a:t> </a:t>
            </a:r>
            <a:r>
              <a:rPr lang="de-DE" dirty="0" err="1"/>
              <a:t>Revolutionary</a:t>
            </a:r>
            <a:r>
              <a:rPr lang="de-DE" dirty="0"/>
              <a:t> </a:t>
            </a:r>
            <a:r>
              <a:rPr lang="de-DE" dirty="0" err="1"/>
              <a:t>sexuality</a:t>
            </a:r>
            <a:endParaRPr lang="de-DE" dirty="0"/>
          </a:p>
          <a:p>
            <a:r>
              <a:rPr lang="de-DE" dirty="0"/>
              <a:t>f. Berkant </a:t>
            </a:r>
            <a:r>
              <a:rPr lang="de-DE" dirty="0" err="1"/>
              <a:t>yavuz</a:t>
            </a:r>
            <a:endParaRPr lang="de-DE" dirty="0"/>
          </a:p>
        </p:txBody>
      </p:sp>
    </p:spTree>
    <p:extLst>
      <p:ext uri="{BB962C8B-B14F-4D97-AF65-F5344CB8AC3E}">
        <p14:creationId xmlns:p14="http://schemas.microsoft.com/office/powerpoint/2010/main" val="1830650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0" name="Rectangle 9">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73AECD97-688D-4AE7-9838-6166202007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047FB3A-C0F9-4DD9-A4E0-B203F96AA2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solidFill>
            <a:schemeClr val="bg2"/>
          </a:solidFill>
          <a:ln w="0">
            <a:noFill/>
            <a:prstDash val="solid"/>
            <a:round/>
            <a:headEnd/>
            <a:tailEnd/>
          </a:ln>
        </p:spPr>
      </p:sp>
      <p:sp>
        <p:nvSpPr>
          <p:cNvPr id="16" name="Rectangle 15">
            <a:extLst>
              <a:ext uri="{FF2B5EF4-FFF2-40B4-BE49-F238E27FC236}">
                <a16:creationId xmlns:a16="http://schemas.microsoft.com/office/drawing/2014/main" id="{E5FCFD1D-1E9C-4E30-A7D3-F7C247FDC6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a:extLst>
              <a:ext uri="{FF2B5EF4-FFF2-40B4-BE49-F238E27FC236}">
                <a16:creationId xmlns:a16="http://schemas.microsoft.com/office/drawing/2014/main" id="{15D8ADFE-40BA-3232-2DAA-5044E1F73E98}"/>
              </a:ext>
            </a:extLst>
          </p:cNvPr>
          <p:cNvSpPr txBox="1"/>
          <p:nvPr/>
        </p:nvSpPr>
        <p:spPr>
          <a:xfrm>
            <a:off x="4518734" y="1171851"/>
            <a:ext cx="7173157" cy="5042791"/>
          </a:xfrm>
          <a:prstGeom prst="rect">
            <a:avLst/>
          </a:prstGeom>
          <a:noFill/>
        </p:spPr>
        <p:txBody>
          <a:bodyPr wrap="square" rtlCol="0">
            <a:spAutoFit/>
          </a:bodyPr>
          <a:lstStyle/>
          <a:p>
            <a:pPr>
              <a:lnSpc>
                <a:spcPct val="107000"/>
              </a:lnSpc>
              <a:spcAft>
                <a:spcPts val="800"/>
              </a:spcAft>
            </a:pPr>
            <a:r>
              <a:rPr lang="en-AT" sz="1800" dirty="0">
                <a:effectLst/>
                <a:ea typeface="Calibri" panose="020F0502020204030204" pitchFamily="34" charset="0"/>
                <a:cs typeface="Times New Roman" panose="02020603050405020304" pitchFamily="18" charset="0"/>
              </a:rPr>
              <a:t>„The western poetic ideal o f romantic love, the tortures and delights, “sighs and tears and pale wanderings,” have little appeal for the Bolshevik. If two comrades are in love, they go to the home of one of them. “ </a:t>
            </a:r>
            <a:endParaRPr lang="en-US" sz="1800" dirty="0">
              <a:effectLst/>
              <a:ea typeface="Calibri" panose="020F0502020204030204" pitchFamily="34" charset="0"/>
              <a:cs typeface="Times New Roman" panose="02020603050405020304" pitchFamily="18" charset="0"/>
            </a:endParaRPr>
          </a:p>
          <a:p>
            <a:pPr algn="r">
              <a:lnSpc>
                <a:spcPct val="107000"/>
              </a:lnSpc>
              <a:spcAft>
                <a:spcPts val="800"/>
              </a:spcAft>
            </a:pPr>
            <a:r>
              <a:rPr lang="en-AT" sz="1800" dirty="0">
                <a:effectLst/>
                <a:ea typeface="Calibri" panose="020F0502020204030204" pitchFamily="34" charset="0"/>
                <a:cs typeface="Times New Roman" panose="02020603050405020304" pitchFamily="18" charset="0"/>
              </a:rPr>
              <a:t>Ella Winter, in </a:t>
            </a:r>
            <a:r>
              <a:rPr lang="en-AT" sz="1800" i="1" dirty="0">
                <a:effectLst/>
                <a:ea typeface="Calibri" panose="020F0502020204030204" pitchFamily="34" charset="0"/>
                <a:cs typeface="Times New Roman" panose="02020603050405020304" pitchFamily="18" charset="0"/>
              </a:rPr>
              <a:t>Red Virtue</a:t>
            </a:r>
          </a:p>
          <a:p>
            <a:pPr>
              <a:lnSpc>
                <a:spcPct val="107000"/>
              </a:lnSpc>
              <a:spcAft>
                <a:spcPts val="800"/>
              </a:spcAft>
            </a:pPr>
            <a:endParaRPr lang="en-US" sz="1800" dirty="0">
              <a:effectLst/>
              <a:ea typeface="Calibri" panose="020F0502020204030204" pitchFamily="34" charset="0"/>
              <a:cs typeface="Times New Roman" panose="02020603050405020304" pitchFamily="18" charset="0"/>
            </a:endParaRPr>
          </a:p>
          <a:p>
            <a:pPr>
              <a:lnSpc>
                <a:spcPct val="107000"/>
              </a:lnSpc>
              <a:spcAft>
                <a:spcPts val="800"/>
              </a:spcAft>
            </a:pPr>
            <a:endParaRPr lang="en-US" dirty="0">
              <a:ea typeface="Calibri" panose="020F0502020204030204" pitchFamily="34" charset="0"/>
              <a:cs typeface="Times New Roman" panose="02020603050405020304" pitchFamily="18" charset="0"/>
            </a:endParaRPr>
          </a:p>
          <a:p>
            <a:pPr>
              <a:lnSpc>
                <a:spcPct val="107000"/>
              </a:lnSpc>
              <a:spcAft>
                <a:spcPts val="800"/>
              </a:spcAft>
            </a:pPr>
            <a:endParaRPr lang="en-US" sz="1800" dirty="0">
              <a:effectLst/>
              <a:ea typeface="Calibri" panose="020F0502020204030204" pitchFamily="34" charset="0"/>
              <a:cs typeface="Times New Roman" panose="02020603050405020304" pitchFamily="18" charset="0"/>
            </a:endParaRPr>
          </a:p>
          <a:p>
            <a:pPr>
              <a:lnSpc>
                <a:spcPct val="107000"/>
              </a:lnSpc>
              <a:spcAft>
                <a:spcPts val="800"/>
              </a:spcAft>
            </a:pPr>
            <a:endParaRPr lang="en-US" dirty="0">
              <a:ea typeface="Calibri" panose="020F0502020204030204" pitchFamily="34" charset="0"/>
              <a:cs typeface="Times New Roman" panose="02020603050405020304" pitchFamily="18" charset="0"/>
            </a:endParaRPr>
          </a:p>
          <a:p>
            <a:pPr>
              <a:lnSpc>
                <a:spcPct val="107000"/>
              </a:lnSpc>
              <a:spcAft>
                <a:spcPts val="800"/>
              </a:spcAft>
            </a:pPr>
            <a:r>
              <a:rPr lang="en-AT" sz="1800" dirty="0">
                <a:effectLst/>
                <a:ea typeface="Calibri" panose="020F0502020204030204" pitchFamily="34" charset="0"/>
                <a:cs typeface="Times New Roman" panose="02020603050405020304" pitchFamily="18" charset="0"/>
              </a:rPr>
              <a:t>“What has free love done for Russia? Every woman can be a legalized prostitute. Homes are wrecked, the joys o f the fireside with the children’s mirth when at play arc gone. Everybody does as he or she likes. The woman, who is your wife today, may be another man’s wife tomorrow. “ </a:t>
            </a:r>
            <a:endParaRPr lang="en-US" sz="1800" dirty="0">
              <a:effectLst/>
              <a:ea typeface="Calibri" panose="020F0502020204030204" pitchFamily="34" charset="0"/>
              <a:cs typeface="Times New Roman" panose="02020603050405020304" pitchFamily="18" charset="0"/>
            </a:endParaRPr>
          </a:p>
          <a:p>
            <a:pPr algn="r">
              <a:lnSpc>
                <a:spcPct val="107000"/>
              </a:lnSpc>
              <a:spcAft>
                <a:spcPts val="800"/>
              </a:spcAft>
            </a:pPr>
            <a:r>
              <a:rPr lang="en-AT" sz="1800" dirty="0">
                <a:effectLst/>
                <a:ea typeface="Calibri" panose="020F0502020204030204" pitchFamily="34" charset="0"/>
                <a:cs typeface="Times New Roman" panose="02020603050405020304" pitchFamily="18" charset="0"/>
              </a:rPr>
              <a:t>Royal Baker, in </a:t>
            </a:r>
            <a:r>
              <a:rPr lang="en-AT" sz="1800" i="1" dirty="0">
                <a:effectLst/>
                <a:ea typeface="Calibri" panose="020F0502020204030204" pitchFamily="34" charset="0"/>
                <a:cs typeface="Times New Roman" panose="02020603050405020304" pitchFamily="18" charset="0"/>
              </a:rPr>
              <a:t>The Menace Bolshevism</a:t>
            </a:r>
            <a:r>
              <a:rPr lang="en-AT" sz="1800" dirty="0">
                <a:effectLst/>
                <a:ea typeface="Calibri" panose="020F0502020204030204" pitchFamily="34" charset="0"/>
                <a:cs typeface="Times New Roman" panose="02020603050405020304" pitchFamily="18" charset="0"/>
              </a:rPr>
              <a:t>*</a:t>
            </a:r>
          </a:p>
          <a:p>
            <a:endParaRPr lang="en-AT" dirty="0"/>
          </a:p>
        </p:txBody>
      </p:sp>
    </p:spTree>
    <p:extLst>
      <p:ext uri="{BB962C8B-B14F-4D97-AF65-F5344CB8AC3E}">
        <p14:creationId xmlns:p14="http://schemas.microsoft.com/office/powerpoint/2010/main" val="2002895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0" name="Rectangle 9">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73AECD97-688D-4AE7-9838-6166202007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047FB3A-C0F9-4DD9-A4E0-B203F96AA2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solidFill>
            <a:schemeClr val="bg2"/>
          </a:solidFill>
          <a:ln w="0">
            <a:noFill/>
            <a:prstDash val="solid"/>
            <a:round/>
            <a:headEnd/>
            <a:tailEnd/>
          </a:ln>
        </p:spPr>
      </p:sp>
      <p:sp>
        <p:nvSpPr>
          <p:cNvPr id="3" name="Textplatzhalter 2">
            <a:extLst>
              <a:ext uri="{FF2B5EF4-FFF2-40B4-BE49-F238E27FC236}">
                <a16:creationId xmlns:a16="http://schemas.microsoft.com/office/drawing/2014/main" id="{DD69FC83-9D6D-D75B-0A23-A98EE5BD291F}"/>
              </a:ext>
            </a:extLst>
          </p:cNvPr>
          <p:cNvSpPr>
            <a:spLocks noGrp="1"/>
          </p:cNvSpPr>
          <p:nvPr>
            <p:ph type="body" idx="1"/>
          </p:nvPr>
        </p:nvSpPr>
        <p:spPr>
          <a:xfrm>
            <a:off x="4516338" y="149868"/>
            <a:ext cx="6376563" cy="1035305"/>
          </a:xfrm>
        </p:spPr>
        <p:txBody>
          <a:bodyPr vert="horz" lIns="91440" tIns="45720" rIns="91440" bIns="45720" rtlCol="0" anchor="ctr">
            <a:noAutofit/>
          </a:bodyPr>
          <a:lstStyle/>
          <a:p>
            <a:pPr>
              <a:lnSpc>
                <a:spcPct val="90000"/>
              </a:lnSpc>
            </a:pPr>
            <a:r>
              <a:rPr lang="en-US" sz="1800" dirty="0" err="1">
                <a:solidFill>
                  <a:schemeClr val="tx2"/>
                </a:solidFill>
              </a:rPr>
              <a:t>Revolutıonary</a:t>
            </a:r>
            <a:r>
              <a:rPr lang="en-US" sz="1800" dirty="0">
                <a:solidFill>
                  <a:schemeClr val="tx2"/>
                </a:solidFill>
              </a:rPr>
              <a:t> puritanism and </a:t>
            </a:r>
            <a:r>
              <a:rPr lang="en-US" sz="1800" dirty="0" err="1">
                <a:solidFill>
                  <a:schemeClr val="tx2"/>
                </a:solidFill>
              </a:rPr>
              <a:t>zalkınd’s</a:t>
            </a:r>
            <a:r>
              <a:rPr lang="en-US" sz="1800" dirty="0">
                <a:solidFill>
                  <a:schemeClr val="tx2"/>
                </a:solidFill>
              </a:rPr>
              <a:t> twelve commandments (1924)</a:t>
            </a:r>
          </a:p>
        </p:txBody>
      </p:sp>
      <p:sp>
        <p:nvSpPr>
          <p:cNvPr id="16" name="Rectangle 15">
            <a:extLst>
              <a:ext uri="{FF2B5EF4-FFF2-40B4-BE49-F238E27FC236}">
                <a16:creationId xmlns:a16="http://schemas.microsoft.com/office/drawing/2014/main" id="{E5FCFD1D-1E9C-4E30-A7D3-F7C247FDC6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a:extLst>
              <a:ext uri="{FF2B5EF4-FFF2-40B4-BE49-F238E27FC236}">
                <a16:creationId xmlns:a16="http://schemas.microsoft.com/office/drawing/2014/main" id="{DAC45BE6-4B32-3C07-A597-8B0595187065}"/>
              </a:ext>
            </a:extLst>
          </p:cNvPr>
          <p:cNvSpPr txBox="1"/>
          <p:nvPr/>
        </p:nvSpPr>
        <p:spPr>
          <a:xfrm>
            <a:off x="4516338" y="1335041"/>
            <a:ext cx="7343223" cy="5460469"/>
          </a:xfrm>
          <a:prstGeom prst="rect">
            <a:avLst/>
          </a:prstGeom>
          <a:noFill/>
        </p:spPr>
        <p:txBody>
          <a:bodyPr wrap="square" rtlCol="0">
            <a:spAutoFit/>
          </a:bodyPr>
          <a:lstStyle/>
          <a:p>
            <a:pPr marL="342900" lvl="0" indent="-342900">
              <a:lnSpc>
                <a:spcPct val="107000"/>
              </a:lnSpc>
              <a:spcAft>
                <a:spcPts val="800"/>
              </a:spcAft>
              <a:buFont typeface="+mj-lt"/>
              <a:buAutoNum type="arabicPeriod"/>
            </a:pPr>
            <a:r>
              <a:rPr lang="en-AT" sz="1200" dirty="0">
                <a:effectLst/>
                <a:ea typeface="Times New Roman" panose="02020603050405020304" pitchFamily="18" charset="0"/>
                <a:cs typeface="Open Sans" panose="020B0606030504020204" pitchFamily="34" charset="0"/>
              </a:rPr>
              <a:t>Sexual life shall not develop too early among the proletariat.</a:t>
            </a:r>
            <a:endParaRPr lang="en-AT" sz="1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AT" sz="1200" dirty="0">
                <a:effectLst/>
                <a:ea typeface="Times New Roman" panose="02020603050405020304" pitchFamily="18" charset="0"/>
                <a:cs typeface="Open Sans" panose="020B0606030504020204" pitchFamily="34" charset="0"/>
              </a:rPr>
              <a:t>Thou shalt exercise sexual restraint until marriage, and marriage shall take place only upon full social and biological maturity (20-25 years).</a:t>
            </a:r>
            <a:endParaRPr lang="en-AT" sz="1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AT" sz="1200" dirty="0">
                <a:effectLst/>
                <a:ea typeface="Times New Roman" panose="02020603050405020304" pitchFamily="18" charset="0"/>
                <a:cs typeface="Open Sans" panose="020B0606030504020204" pitchFamily="34" charset="0"/>
              </a:rPr>
              <a:t>Sexual relations shall be the culmination of a deep and comprehensive sympathy and attachment to the object of thy sexual love.</a:t>
            </a:r>
            <a:endParaRPr lang="en-AT" sz="1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AT" sz="1200" dirty="0">
                <a:effectLst/>
                <a:ea typeface="Times New Roman" panose="02020603050405020304" pitchFamily="18" charset="0"/>
                <a:cs typeface="Open Sans" panose="020B0606030504020204" pitchFamily="34" charset="0"/>
              </a:rPr>
              <a:t>The sexual act shall be the final link in a chain of deep and complex experiences binding the lovers together at that moment.</a:t>
            </a:r>
            <a:endParaRPr lang="en-AT" sz="1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AT" sz="1200" dirty="0">
                <a:effectLst/>
                <a:ea typeface="Times New Roman" panose="02020603050405020304" pitchFamily="18" charset="0"/>
                <a:cs typeface="Open Sans" panose="020B0606030504020204" pitchFamily="34" charset="0"/>
              </a:rPr>
              <a:t>The sexual act shall not be repeated often.</a:t>
            </a:r>
            <a:endParaRPr lang="en-AT" sz="1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AT" sz="1200" dirty="0">
                <a:effectLst/>
                <a:ea typeface="Times New Roman" panose="02020603050405020304" pitchFamily="18" charset="0"/>
                <a:cs typeface="Open Sans" panose="020B0606030504020204" pitchFamily="34" charset="0"/>
              </a:rPr>
              <a:t>Thou shalt not often change thy sexual object. There shall be less sexual variation.</a:t>
            </a:r>
            <a:endParaRPr lang="en-AT" sz="1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AT" sz="1200" dirty="0">
                <a:effectLst/>
                <a:ea typeface="Times New Roman" panose="02020603050405020304" pitchFamily="18" charset="0"/>
                <a:cs typeface="Open Sans" panose="020B0606030504020204" pitchFamily="34" charset="0"/>
              </a:rPr>
              <a:t>Love shall be monogamous and </a:t>
            </a:r>
            <a:r>
              <a:rPr lang="en-AT" sz="1200" dirty="0" err="1">
                <a:effectLst/>
                <a:ea typeface="Times New Roman" panose="02020603050405020304" pitchFamily="18" charset="0"/>
                <a:cs typeface="Open Sans" panose="020B0606030504020204" pitchFamily="34" charset="0"/>
              </a:rPr>
              <a:t>monoandrous</a:t>
            </a:r>
            <a:r>
              <a:rPr lang="en-AT" sz="1200" dirty="0">
                <a:effectLst/>
                <a:ea typeface="Times New Roman" panose="02020603050405020304" pitchFamily="18" charset="0"/>
                <a:cs typeface="Open Sans" panose="020B0606030504020204" pitchFamily="34" charset="0"/>
              </a:rPr>
              <a:t> (one wife, one husband).</a:t>
            </a:r>
            <a:endParaRPr lang="en-AT" sz="1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AT" sz="1200" dirty="0">
                <a:effectLst/>
                <a:ea typeface="Times New Roman" panose="02020603050405020304" pitchFamily="18" charset="0"/>
                <a:cs typeface="Open Sans" panose="020B0606030504020204" pitchFamily="34" charset="0"/>
              </a:rPr>
              <a:t>Every sexual act must be committed without forgetting the possibility of conceiving a child – thou shalt always remember thy progeny.</a:t>
            </a:r>
            <a:endParaRPr lang="en-AT" sz="1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AT" sz="1200" dirty="0">
                <a:effectLst/>
                <a:ea typeface="Times New Roman" panose="02020603050405020304" pitchFamily="18" charset="0"/>
                <a:cs typeface="Open Sans" panose="020B0606030504020204" pitchFamily="34" charset="0"/>
              </a:rPr>
              <a:t>Sexual selection shall always be conducted along the lines of revolutionary-proletarian class objectives. Elements of flirtation, skirt-chasing, coquetry, and other particular methods of sexual conquest must not be introduced into love relations.</a:t>
            </a:r>
            <a:endParaRPr lang="en-AT" sz="1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AT" sz="1200" dirty="0">
                <a:effectLst/>
                <a:ea typeface="Times New Roman" panose="02020603050405020304" pitchFamily="18" charset="0"/>
                <a:cs typeface="Open Sans" panose="020B0606030504020204" pitchFamily="34" charset="0"/>
              </a:rPr>
              <a:t>Thou shalt not be jealous.</a:t>
            </a:r>
            <a:endParaRPr lang="en-AT" sz="1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AT" sz="1200" dirty="0">
                <a:effectLst/>
                <a:ea typeface="Times New Roman" panose="02020603050405020304" pitchFamily="18" charset="0"/>
                <a:cs typeface="Open Sans" panose="020B0606030504020204" pitchFamily="34" charset="0"/>
              </a:rPr>
              <a:t>Thou shalt not engage in sexual perversions.</a:t>
            </a:r>
            <a:endParaRPr lang="en-AT" sz="1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AT" sz="1200" dirty="0">
                <a:effectLst/>
                <a:ea typeface="Times New Roman" panose="02020603050405020304" pitchFamily="18" charset="0"/>
                <a:cs typeface="Open Sans" panose="020B0606030504020204" pitchFamily="34" charset="0"/>
              </a:rPr>
              <a:t>In the interest of revolutionary expedience, class shall have the right to interfere in the sexual life of its co-members; the sexual shall always be subordinate to class interests, never interfering with the latter, but shall always serve it.</a:t>
            </a:r>
            <a:endParaRPr lang="en-AT" sz="1200" dirty="0">
              <a:effectLst/>
              <a:ea typeface="Calibri" panose="020F0502020204030204" pitchFamily="34" charset="0"/>
              <a:cs typeface="Times New Roman" panose="02020603050405020304" pitchFamily="18" charset="0"/>
            </a:endParaRPr>
          </a:p>
          <a:p>
            <a:pPr algn="r"/>
            <a:endParaRPr lang="en-US" sz="1200" dirty="0"/>
          </a:p>
        </p:txBody>
      </p:sp>
    </p:spTree>
    <p:extLst>
      <p:ext uri="{BB962C8B-B14F-4D97-AF65-F5344CB8AC3E}">
        <p14:creationId xmlns:p14="http://schemas.microsoft.com/office/powerpoint/2010/main" val="3525117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0" name="Rectangle 9">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73AECD97-688D-4AE7-9838-6166202007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047FB3A-C0F9-4DD9-A4E0-B203F96AA2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solidFill>
            <a:schemeClr val="bg2"/>
          </a:solidFill>
          <a:ln w="0">
            <a:noFill/>
            <a:prstDash val="solid"/>
            <a:round/>
            <a:headEnd/>
            <a:tailEnd/>
          </a:ln>
        </p:spPr>
      </p:sp>
      <p:sp>
        <p:nvSpPr>
          <p:cNvPr id="3" name="Textplatzhalter 2">
            <a:extLst>
              <a:ext uri="{FF2B5EF4-FFF2-40B4-BE49-F238E27FC236}">
                <a16:creationId xmlns:a16="http://schemas.microsoft.com/office/drawing/2014/main" id="{DD69FC83-9D6D-D75B-0A23-A98EE5BD291F}"/>
              </a:ext>
            </a:extLst>
          </p:cNvPr>
          <p:cNvSpPr>
            <a:spLocks noGrp="1"/>
          </p:cNvSpPr>
          <p:nvPr>
            <p:ph type="body" idx="1"/>
          </p:nvPr>
        </p:nvSpPr>
        <p:spPr>
          <a:xfrm>
            <a:off x="4482362" y="258245"/>
            <a:ext cx="6873712" cy="1479188"/>
          </a:xfrm>
        </p:spPr>
        <p:txBody>
          <a:bodyPr vert="horz" lIns="91440" tIns="45720" rIns="91440" bIns="45720" rtlCol="0" anchor="ctr">
            <a:noAutofit/>
          </a:bodyPr>
          <a:lstStyle/>
          <a:p>
            <a:pPr>
              <a:lnSpc>
                <a:spcPct val="90000"/>
              </a:lnSpc>
            </a:pPr>
            <a:r>
              <a:rPr lang="en-US" sz="1800" dirty="0" err="1">
                <a:solidFill>
                  <a:schemeClr val="tx2"/>
                </a:solidFill>
              </a:rPr>
              <a:t>Platonov’s</a:t>
            </a:r>
            <a:r>
              <a:rPr lang="en-US" sz="1800" dirty="0">
                <a:solidFill>
                  <a:schemeClr val="tx2"/>
                </a:solidFill>
              </a:rPr>
              <a:t> “</a:t>
            </a:r>
            <a:r>
              <a:rPr lang="en-US" sz="1800" dirty="0" err="1">
                <a:solidFill>
                  <a:schemeClr val="tx2"/>
                </a:solidFill>
              </a:rPr>
              <a:t>antı-sexus</a:t>
            </a:r>
            <a:r>
              <a:rPr lang="en-US" sz="1800" dirty="0">
                <a:solidFill>
                  <a:schemeClr val="tx2"/>
                </a:solidFill>
              </a:rPr>
              <a:t>” (1926)</a:t>
            </a:r>
          </a:p>
        </p:txBody>
      </p:sp>
      <p:sp>
        <p:nvSpPr>
          <p:cNvPr id="16" name="Rectangle 15">
            <a:extLst>
              <a:ext uri="{FF2B5EF4-FFF2-40B4-BE49-F238E27FC236}">
                <a16:creationId xmlns:a16="http://schemas.microsoft.com/office/drawing/2014/main" id="{E5FCFD1D-1E9C-4E30-A7D3-F7C247FDC6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28" name="Picture 4" descr="stasis cover">
            <a:extLst>
              <a:ext uri="{FF2B5EF4-FFF2-40B4-BE49-F238E27FC236}">
                <a16:creationId xmlns:a16="http://schemas.microsoft.com/office/drawing/2014/main" id="{0AD84741-BC26-0380-295F-02C060C4DD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10628" y="4395761"/>
            <a:ext cx="1679144" cy="230042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4513F59-5CA1-BCC2-4310-A3E421B486DC}"/>
              </a:ext>
            </a:extLst>
          </p:cNvPr>
          <p:cNvSpPr txBox="1"/>
          <p:nvPr/>
        </p:nvSpPr>
        <p:spPr>
          <a:xfrm>
            <a:off x="4572484" y="1429305"/>
            <a:ext cx="5139688" cy="5078313"/>
          </a:xfrm>
          <a:prstGeom prst="rect">
            <a:avLst/>
          </a:prstGeom>
          <a:noFill/>
        </p:spPr>
        <p:txBody>
          <a:bodyPr wrap="square" rtlCol="0">
            <a:spAutoFit/>
          </a:bodyPr>
          <a:lstStyle/>
          <a:p>
            <a:r>
              <a:rPr lang="en-US" dirty="0"/>
              <a:t>“No document characterizes the epoch of the bourgeoisie’s living decay, its utter moral atrophy, better than the one appended below. […] Even though we’re ready for anything these days from the warmongering </a:t>
            </a:r>
            <a:r>
              <a:rPr lang="en-US" dirty="0" err="1"/>
              <a:t>bereaucrats</a:t>
            </a:r>
            <a:r>
              <a:rPr lang="en-US" dirty="0"/>
              <a:t> and capitalist, fascist fat cats […] we never thought they could be so completely devoid of sense and lacking in basic tact.”</a:t>
            </a:r>
          </a:p>
          <a:p>
            <a:pPr algn="r"/>
            <a:r>
              <a:rPr lang="en-US" dirty="0"/>
              <a:t>Anti-</a:t>
            </a:r>
            <a:r>
              <a:rPr lang="en-US" dirty="0" err="1"/>
              <a:t>Sexus</a:t>
            </a:r>
            <a:r>
              <a:rPr lang="en-US" dirty="0"/>
              <a:t>, Prologue</a:t>
            </a:r>
          </a:p>
          <a:p>
            <a:endParaRPr lang="en-US" dirty="0"/>
          </a:p>
          <a:p>
            <a:r>
              <a:rPr lang="en-US" dirty="0"/>
              <a:t>“Our company has transformed sexual feeling from a crude elemental urge to an ennobling mechanism, we have given the world moral behavior.  We have removed the element of sex from human relationships and cleared the way for pure spiritual friendship.” </a:t>
            </a:r>
          </a:p>
          <a:p>
            <a:pPr algn="r"/>
            <a:r>
              <a:rPr lang="en-US" dirty="0"/>
              <a:t>Anti-</a:t>
            </a:r>
            <a:r>
              <a:rPr lang="en-US" dirty="0" err="1"/>
              <a:t>Sexus</a:t>
            </a:r>
            <a:r>
              <a:rPr lang="en-US" dirty="0"/>
              <a:t>, main body</a:t>
            </a:r>
          </a:p>
          <a:p>
            <a:endParaRPr lang="en-US" dirty="0"/>
          </a:p>
          <a:p>
            <a:endParaRPr lang="en-AT" dirty="0"/>
          </a:p>
        </p:txBody>
      </p:sp>
      <p:pic>
        <p:nvPicPr>
          <p:cNvPr id="1030" name="Picture 6" descr="Andrei Platonowitsch Platonow – Wikipedia">
            <a:extLst>
              <a:ext uri="{FF2B5EF4-FFF2-40B4-BE49-F238E27FC236}">
                <a16:creationId xmlns:a16="http://schemas.microsoft.com/office/drawing/2014/main" id="{D95C4297-8F65-1542-456D-0DEBE68D94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9043" y="1528310"/>
            <a:ext cx="2697973" cy="4017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5565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0" name="Rectangle 9">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73AECD97-688D-4AE7-9838-6166202007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047FB3A-C0F9-4DD9-A4E0-B203F96AA2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solidFill>
            <a:schemeClr val="bg2"/>
          </a:solidFill>
          <a:ln w="0">
            <a:noFill/>
            <a:prstDash val="solid"/>
            <a:round/>
            <a:headEnd/>
            <a:tailEnd/>
          </a:ln>
        </p:spPr>
      </p:sp>
      <p:sp>
        <p:nvSpPr>
          <p:cNvPr id="3" name="Textplatzhalter 2">
            <a:extLst>
              <a:ext uri="{FF2B5EF4-FFF2-40B4-BE49-F238E27FC236}">
                <a16:creationId xmlns:a16="http://schemas.microsoft.com/office/drawing/2014/main" id="{DD69FC83-9D6D-D75B-0A23-A98EE5BD291F}"/>
              </a:ext>
            </a:extLst>
          </p:cNvPr>
          <p:cNvSpPr>
            <a:spLocks noGrp="1"/>
          </p:cNvSpPr>
          <p:nvPr>
            <p:ph type="body" idx="1"/>
          </p:nvPr>
        </p:nvSpPr>
        <p:spPr>
          <a:xfrm>
            <a:off x="4482362" y="258245"/>
            <a:ext cx="7360450" cy="1552800"/>
          </a:xfrm>
        </p:spPr>
        <p:txBody>
          <a:bodyPr vert="horz" lIns="91440" tIns="45720" rIns="91440" bIns="45720" rtlCol="0" anchor="ctr">
            <a:noAutofit/>
          </a:bodyPr>
          <a:lstStyle/>
          <a:p>
            <a:pPr>
              <a:lnSpc>
                <a:spcPct val="90000"/>
              </a:lnSpc>
            </a:pPr>
            <a:r>
              <a:rPr lang="en-US" sz="1800" dirty="0" err="1">
                <a:solidFill>
                  <a:schemeClr val="tx2"/>
                </a:solidFill>
              </a:rPr>
              <a:t>Kollontaı</a:t>
            </a:r>
            <a:r>
              <a:rPr lang="en-US" sz="1800" dirty="0">
                <a:solidFill>
                  <a:schemeClr val="tx2"/>
                </a:solidFill>
              </a:rPr>
              <a:t> and Love-</a:t>
            </a:r>
            <a:r>
              <a:rPr lang="en-US" sz="1800" dirty="0" err="1">
                <a:solidFill>
                  <a:schemeClr val="tx2"/>
                </a:solidFill>
              </a:rPr>
              <a:t>comradeshıp</a:t>
            </a:r>
            <a:endParaRPr lang="en-US" sz="1800" dirty="0">
              <a:solidFill>
                <a:schemeClr val="tx2"/>
              </a:solidFill>
            </a:endParaRPr>
          </a:p>
        </p:txBody>
      </p:sp>
      <p:sp>
        <p:nvSpPr>
          <p:cNvPr id="16" name="Rectangle 15">
            <a:extLst>
              <a:ext uri="{FF2B5EF4-FFF2-40B4-BE49-F238E27FC236}">
                <a16:creationId xmlns:a16="http://schemas.microsoft.com/office/drawing/2014/main" id="{E5FCFD1D-1E9C-4E30-A7D3-F7C247FDC6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122" name="Picture 2" descr="Alexandra Kollontai | дekoder | DEKODER | Journalismus aus Russland und  Belarus in deutscher Übersetzung">
            <a:extLst>
              <a:ext uri="{FF2B5EF4-FFF2-40B4-BE49-F238E27FC236}">
                <a16:creationId xmlns:a16="http://schemas.microsoft.com/office/drawing/2014/main" id="{C1EC6A19-6F76-2D7C-BA65-7C25B38782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517" y="826198"/>
            <a:ext cx="3333750" cy="48387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1C048CB-460C-EF25-E47D-D7DC81FE0980}"/>
              </a:ext>
            </a:extLst>
          </p:cNvPr>
          <p:cNvSpPr txBox="1"/>
          <p:nvPr/>
        </p:nvSpPr>
        <p:spPr>
          <a:xfrm>
            <a:off x="4650251" y="1606858"/>
            <a:ext cx="7164280" cy="1754326"/>
          </a:xfrm>
          <a:prstGeom prst="rect">
            <a:avLst/>
          </a:prstGeom>
          <a:noFill/>
        </p:spPr>
        <p:txBody>
          <a:bodyPr wrap="square" rtlCol="0">
            <a:spAutoFit/>
          </a:bodyPr>
          <a:lstStyle/>
          <a:p>
            <a:r>
              <a:rPr lang="en-US" dirty="0"/>
              <a:t>“New mankind will have to find new words to express those </a:t>
            </a:r>
            <a:r>
              <a:rPr lang="en-US" dirty="0" err="1"/>
              <a:t>multiformed</a:t>
            </a:r>
            <a:r>
              <a:rPr lang="en-US" dirty="0"/>
              <a:t> nuances of emotions, since those used now only in coarse form render such states as love, passion, amorousness, friendship. All the numerous half-tones, the entire complex pattern of the soul, composed of the meshing of these various feelings are absolutely not conveyed by these stiff concepts and obscure definitions.”</a:t>
            </a:r>
          </a:p>
        </p:txBody>
      </p:sp>
      <p:sp>
        <p:nvSpPr>
          <p:cNvPr id="5" name="TextBox 4">
            <a:extLst>
              <a:ext uri="{FF2B5EF4-FFF2-40B4-BE49-F238E27FC236}">
                <a16:creationId xmlns:a16="http://schemas.microsoft.com/office/drawing/2014/main" id="{75D08D4B-0108-DB27-1750-E9F00C29449A}"/>
              </a:ext>
            </a:extLst>
          </p:cNvPr>
          <p:cNvSpPr txBox="1"/>
          <p:nvPr/>
        </p:nvSpPr>
        <p:spPr>
          <a:xfrm>
            <a:off x="4650251" y="3786467"/>
            <a:ext cx="6747029" cy="2031325"/>
          </a:xfrm>
          <a:prstGeom prst="rect">
            <a:avLst/>
          </a:prstGeom>
          <a:noFill/>
        </p:spPr>
        <p:txBody>
          <a:bodyPr wrap="square" rtlCol="0">
            <a:spAutoFit/>
          </a:bodyPr>
          <a:lstStyle/>
          <a:p>
            <a:pPr algn="l"/>
            <a:r>
              <a:rPr lang="en-US" sz="1800" b="0" i="0" u="none" strike="noStrike" baseline="0" dirty="0"/>
              <a:t>“The ideology of the working class […] is clearing the way toward a recognition of the value of love as a psycho-social force.” </a:t>
            </a:r>
          </a:p>
          <a:p>
            <a:pPr algn="l"/>
            <a:endParaRPr lang="en-US" dirty="0"/>
          </a:p>
          <a:p>
            <a:pPr algn="r"/>
            <a:r>
              <a:rPr lang="en-US" dirty="0"/>
              <a:t>from “Make Way for the Winged Eros”, 1923 in </a:t>
            </a:r>
            <a:r>
              <a:rPr lang="en-US" i="1" dirty="0" err="1"/>
              <a:t>Molodaia</a:t>
            </a:r>
            <a:r>
              <a:rPr lang="en-US" i="1" dirty="0"/>
              <a:t> </a:t>
            </a:r>
            <a:r>
              <a:rPr lang="en-US" i="1" dirty="0" err="1"/>
              <a:t>Gvardia</a:t>
            </a:r>
            <a:endParaRPr lang="en-US" i="1" dirty="0"/>
          </a:p>
          <a:p>
            <a:pPr algn="r"/>
            <a:endParaRPr lang="en-US" sz="1800" b="0" i="0" u="none" strike="noStrike" baseline="0" dirty="0"/>
          </a:p>
          <a:p>
            <a:pPr algn="r"/>
            <a:endParaRPr lang="en-US" sz="1800" b="0" i="0" u="none" strike="noStrike" baseline="0" dirty="0"/>
          </a:p>
          <a:p>
            <a:pPr algn="r"/>
            <a:endParaRPr lang="en-AT" dirty="0"/>
          </a:p>
        </p:txBody>
      </p:sp>
    </p:spTree>
    <p:extLst>
      <p:ext uri="{BB962C8B-B14F-4D97-AF65-F5344CB8AC3E}">
        <p14:creationId xmlns:p14="http://schemas.microsoft.com/office/powerpoint/2010/main" val="1993446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0" name="Rectangle 9">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73AECD97-688D-4AE7-9838-6166202007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047FB3A-C0F9-4DD9-A4E0-B203F96AA2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solidFill>
            <a:schemeClr val="bg2"/>
          </a:solidFill>
          <a:ln w="0">
            <a:noFill/>
            <a:prstDash val="solid"/>
            <a:round/>
            <a:headEnd/>
            <a:tailEnd/>
          </a:ln>
        </p:spPr>
      </p:sp>
      <p:sp>
        <p:nvSpPr>
          <p:cNvPr id="3" name="Textplatzhalter 2">
            <a:extLst>
              <a:ext uri="{FF2B5EF4-FFF2-40B4-BE49-F238E27FC236}">
                <a16:creationId xmlns:a16="http://schemas.microsoft.com/office/drawing/2014/main" id="{DD69FC83-9D6D-D75B-0A23-A98EE5BD291F}"/>
              </a:ext>
            </a:extLst>
          </p:cNvPr>
          <p:cNvSpPr>
            <a:spLocks noGrp="1"/>
          </p:cNvSpPr>
          <p:nvPr>
            <p:ph type="body" idx="1"/>
          </p:nvPr>
        </p:nvSpPr>
        <p:spPr>
          <a:xfrm>
            <a:off x="4427878" y="2469148"/>
            <a:ext cx="7360450" cy="1552800"/>
          </a:xfrm>
        </p:spPr>
        <p:txBody>
          <a:bodyPr vert="horz" lIns="91440" tIns="45720" rIns="91440" bIns="45720" rtlCol="0" anchor="ctr">
            <a:noAutofit/>
          </a:bodyPr>
          <a:lstStyle/>
          <a:p>
            <a:pPr>
              <a:lnSpc>
                <a:spcPct val="90000"/>
              </a:lnSpc>
            </a:pPr>
            <a:r>
              <a:rPr lang="en-US" sz="1800" dirty="0" err="1">
                <a:solidFill>
                  <a:schemeClr val="tx2"/>
                </a:solidFill>
              </a:rPr>
              <a:t>Epılogue</a:t>
            </a:r>
            <a:r>
              <a:rPr lang="en-US" sz="1800" dirty="0">
                <a:solidFill>
                  <a:schemeClr val="tx2"/>
                </a:solidFill>
              </a:rPr>
              <a:t>: </a:t>
            </a:r>
            <a:r>
              <a:rPr lang="en-US" sz="1800" cap="none" dirty="0">
                <a:solidFill>
                  <a:schemeClr val="tx2"/>
                </a:solidFill>
              </a:rPr>
              <a:t>Kollontai versus the Zhenotdel and the </a:t>
            </a:r>
            <a:r>
              <a:rPr lang="en-US" sz="1800" cap="none" dirty="0" err="1">
                <a:solidFill>
                  <a:schemeClr val="tx2"/>
                </a:solidFill>
              </a:rPr>
              <a:t>Molodaya</a:t>
            </a:r>
            <a:r>
              <a:rPr lang="en-US" sz="1800" cap="none" dirty="0">
                <a:solidFill>
                  <a:schemeClr val="tx2"/>
                </a:solidFill>
              </a:rPr>
              <a:t> </a:t>
            </a:r>
            <a:r>
              <a:rPr lang="en-US" sz="1800" cap="none" dirty="0" err="1">
                <a:solidFill>
                  <a:schemeClr val="tx2"/>
                </a:solidFill>
              </a:rPr>
              <a:t>Gvardia</a:t>
            </a:r>
            <a:endParaRPr lang="en-US" sz="1800" cap="none" dirty="0">
              <a:solidFill>
                <a:schemeClr val="tx2"/>
              </a:solidFill>
            </a:endParaRPr>
          </a:p>
        </p:txBody>
      </p:sp>
      <p:sp>
        <p:nvSpPr>
          <p:cNvPr id="16" name="Rectangle 15">
            <a:extLst>
              <a:ext uri="{FF2B5EF4-FFF2-40B4-BE49-F238E27FC236}">
                <a16:creationId xmlns:a16="http://schemas.microsoft.com/office/drawing/2014/main" id="{E5FCFD1D-1E9C-4E30-A7D3-F7C247FDC6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5756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0" name="Rectangle 9">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15384613-A493-4A01-873E-5BD3769D1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72A87E-487E-E305-4FF0-9967E9972725}"/>
              </a:ext>
            </a:extLst>
          </p:cNvPr>
          <p:cNvSpPr>
            <a:spLocks noGrp="1"/>
          </p:cNvSpPr>
          <p:nvPr>
            <p:ph type="title"/>
          </p:nvPr>
        </p:nvSpPr>
        <p:spPr>
          <a:xfrm>
            <a:off x="804333" y="643468"/>
            <a:ext cx="6212287" cy="2202370"/>
          </a:xfrm>
        </p:spPr>
        <p:txBody>
          <a:bodyPr vert="horz" lIns="91440" tIns="45720" rIns="91440" bIns="45720" rtlCol="0" anchor="b">
            <a:normAutofit fontScale="90000"/>
          </a:bodyPr>
          <a:lstStyle/>
          <a:p>
            <a:r>
              <a:rPr lang="en-US" sz="8800" dirty="0"/>
              <a:t>Source material</a:t>
            </a:r>
          </a:p>
        </p:txBody>
      </p:sp>
      <p:sp>
        <p:nvSpPr>
          <p:cNvPr id="3" name="Text Placeholder 2">
            <a:extLst>
              <a:ext uri="{FF2B5EF4-FFF2-40B4-BE49-F238E27FC236}">
                <a16:creationId xmlns:a16="http://schemas.microsoft.com/office/drawing/2014/main" id="{5AC7D00D-1B9F-FF6E-1B25-ED185ABCEE9E}"/>
              </a:ext>
            </a:extLst>
          </p:cNvPr>
          <p:cNvSpPr>
            <a:spLocks noGrp="1"/>
          </p:cNvSpPr>
          <p:nvPr>
            <p:ph type="body" idx="1"/>
          </p:nvPr>
        </p:nvSpPr>
        <p:spPr>
          <a:xfrm>
            <a:off x="793638" y="3118166"/>
            <a:ext cx="7426632" cy="3282634"/>
          </a:xfrm>
        </p:spPr>
        <p:txBody>
          <a:bodyPr vert="horz" lIns="91440" tIns="45720" rIns="91440" bIns="45720" rtlCol="0" anchor="t">
            <a:normAutofit fontScale="62500" lnSpcReduction="20000"/>
          </a:bodyPr>
          <a:lstStyle/>
          <a:p>
            <a:pPr indent="-304800">
              <a:lnSpc>
                <a:spcPct val="107000"/>
              </a:lnSpc>
              <a:spcAft>
                <a:spcPts val="800"/>
              </a:spcAft>
            </a:pPr>
            <a:r>
              <a:rPr lang="en-AT" sz="1800" dirty="0">
                <a:effectLst/>
                <a:latin typeface="Times New Roman" panose="02020603050405020304" pitchFamily="18" charset="0"/>
                <a:ea typeface="Times New Roman" panose="02020603050405020304" pitchFamily="18" charset="0"/>
                <a:cs typeface="Times New Roman" panose="02020603050405020304" pitchFamily="18" charset="0"/>
              </a:rPr>
              <a:t>Carleton, Gregory. 2004. </a:t>
            </a:r>
            <a:r>
              <a:rPr lang="en-AT" sz="1800" i="1" dirty="0">
                <a:effectLst/>
                <a:latin typeface="Times New Roman" panose="02020603050405020304" pitchFamily="18" charset="0"/>
                <a:ea typeface="Times New Roman" panose="02020603050405020304" pitchFamily="18" charset="0"/>
                <a:cs typeface="Times New Roman" panose="02020603050405020304" pitchFamily="18" charset="0"/>
              </a:rPr>
              <a:t>Sexual Revolution in Bolshevik Russia</a:t>
            </a:r>
            <a:r>
              <a:rPr lang="en-AT" sz="1800" dirty="0">
                <a:effectLst/>
                <a:latin typeface="Times New Roman" panose="02020603050405020304" pitchFamily="18" charset="0"/>
                <a:ea typeface="Times New Roman" panose="02020603050405020304" pitchFamily="18" charset="0"/>
                <a:cs typeface="Times New Roman" panose="02020603050405020304" pitchFamily="18" charset="0"/>
              </a:rPr>
              <a:t>. University of Pittsburgh Pre.</a:t>
            </a:r>
            <a:endParaRPr lang="en-AT" sz="1800" dirty="0">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Aft>
                <a:spcPts val="800"/>
              </a:spcAft>
            </a:pPr>
            <a:r>
              <a:rPr lang="en-AT" sz="1800" dirty="0" err="1">
                <a:effectLst/>
                <a:latin typeface="Times New Roman" panose="02020603050405020304" pitchFamily="18" charset="0"/>
                <a:ea typeface="Times New Roman" panose="02020603050405020304" pitchFamily="18" charset="0"/>
                <a:cs typeface="Times New Roman" panose="02020603050405020304" pitchFamily="18" charset="0"/>
              </a:rPr>
              <a:t>Kollonta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en-AT" sz="1800" dirty="0">
                <a:effectLst/>
                <a:latin typeface="Times New Roman" panose="02020603050405020304" pitchFamily="18" charset="0"/>
                <a:ea typeface="Times New Roman" panose="02020603050405020304" pitchFamily="18" charset="0"/>
                <a:cs typeface="Times New Roman" panose="02020603050405020304" pitchFamily="18" charset="0"/>
              </a:rPr>
              <a:t>, Aleksandra. 1980. </a:t>
            </a:r>
            <a:r>
              <a:rPr lang="en-AT" sz="1800" i="1" dirty="0">
                <a:effectLst/>
                <a:latin typeface="Times New Roman" panose="02020603050405020304" pitchFamily="18" charset="0"/>
                <a:ea typeface="Times New Roman" panose="02020603050405020304" pitchFamily="18" charset="0"/>
                <a:cs typeface="Times New Roman" panose="02020603050405020304" pitchFamily="18" charset="0"/>
              </a:rPr>
              <a:t>Selected Writings of Alexandra Kollontai</a:t>
            </a:r>
            <a:r>
              <a:rPr lang="en-AT" sz="1800" dirty="0">
                <a:effectLst/>
                <a:latin typeface="Times New Roman" panose="02020603050405020304" pitchFamily="18" charset="0"/>
                <a:ea typeface="Times New Roman" panose="02020603050405020304" pitchFamily="18" charset="0"/>
                <a:cs typeface="Times New Roman" panose="02020603050405020304" pitchFamily="18" charset="0"/>
              </a:rPr>
              <a:t>. Norton.</a:t>
            </a:r>
            <a:endParaRPr lang="en-AT" sz="1800" dirty="0">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Aft>
                <a:spcPts val="800"/>
              </a:spcAft>
            </a:pPr>
            <a:r>
              <a:rPr lang="en-AT" sz="1800" dirty="0" err="1">
                <a:effectLst/>
                <a:latin typeface="Times New Roman" panose="02020603050405020304" pitchFamily="18" charset="0"/>
                <a:ea typeface="Times New Roman" panose="02020603050405020304" pitchFamily="18" charset="0"/>
                <a:cs typeface="Times New Roman" panose="02020603050405020304" pitchFamily="18" charset="0"/>
              </a:rPr>
              <a:t>Platonov</a:t>
            </a:r>
            <a:r>
              <a:rPr lang="en-AT" sz="1800" dirty="0">
                <a:effectLst/>
                <a:latin typeface="Times New Roman" panose="02020603050405020304" pitchFamily="18" charset="0"/>
                <a:ea typeface="Times New Roman" panose="02020603050405020304" pitchFamily="18" charset="0"/>
                <a:cs typeface="Times New Roman" panose="02020603050405020304" pitchFamily="18" charset="0"/>
              </a:rPr>
              <a:t>, Andrei. 2016. “The Anti-</a:t>
            </a:r>
            <a:r>
              <a:rPr lang="en-AT" sz="1800" dirty="0" err="1">
                <a:effectLst/>
                <a:latin typeface="Times New Roman" panose="02020603050405020304" pitchFamily="18" charset="0"/>
                <a:ea typeface="Times New Roman" panose="02020603050405020304" pitchFamily="18" charset="0"/>
                <a:cs typeface="Times New Roman" panose="02020603050405020304" pitchFamily="18" charset="0"/>
              </a:rPr>
              <a:t>Sexus</a:t>
            </a:r>
            <a:r>
              <a:rPr lang="en-AT"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T" sz="1800" i="1" dirty="0">
                <a:effectLst/>
                <a:latin typeface="Times New Roman" panose="02020603050405020304" pitchFamily="18" charset="0"/>
                <a:ea typeface="Times New Roman" panose="02020603050405020304" pitchFamily="18" charset="0"/>
                <a:cs typeface="Times New Roman" panose="02020603050405020304" pitchFamily="18" charset="0"/>
              </a:rPr>
              <a:t>Stasis</a:t>
            </a:r>
            <a:r>
              <a:rPr lang="en-AT" sz="1800" dirty="0">
                <a:effectLst/>
                <a:latin typeface="Times New Roman" panose="02020603050405020304" pitchFamily="18" charset="0"/>
                <a:ea typeface="Times New Roman" panose="02020603050405020304" pitchFamily="18" charset="0"/>
                <a:cs typeface="Times New Roman" panose="02020603050405020304" pitchFamily="18" charset="0"/>
              </a:rPr>
              <a:t> 4 (1). </a:t>
            </a:r>
            <a:r>
              <a:rPr lang="en-AT" sz="18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https://stasisjournal.net/index.php/journal/article/view/125</a:t>
            </a:r>
            <a:r>
              <a:rPr lang="en-AT"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AT" sz="1800" dirty="0">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Aft>
                <a:spcPts val="800"/>
              </a:spcAft>
            </a:pPr>
            <a:r>
              <a:rPr lang="en-AT" sz="1800" dirty="0">
                <a:effectLst/>
                <a:latin typeface="Times New Roman" panose="02020603050405020304" pitchFamily="18" charset="0"/>
                <a:ea typeface="Times New Roman" panose="02020603050405020304" pitchFamily="18" charset="0"/>
                <a:cs typeface="Times New Roman" panose="02020603050405020304" pitchFamily="18" charset="0"/>
              </a:rPr>
              <a:t>Rosenberg, William G. 1990. </a:t>
            </a:r>
            <a:r>
              <a:rPr lang="en-AT" sz="1800" i="1" dirty="0">
                <a:effectLst/>
                <a:latin typeface="Times New Roman" panose="02020603050405020304" pitchFamily="18" charset="0"/>
                <a:ea typeface="Times New Roman" panose="02020603050405020304" pitchFamily="18" charset="0"/>
                <a:cs typeface="Times New Roman" panose="02020603050405020304" pitchFamily="18" charset="0"/>
              </a:rPr>
              <a:t>Bolshevik Visions: First Phase of the Cultural Revolution in Soviet Russia</a:t>
            </a:r>
            <a:r>
              <a:rPr lang="en-AT" sz="1800" dirty="0">
                <a:effectLst/>
                <a:latin typeface="Times New Roman" panose="02020603050405020304" pitchFamily="18" charset="0"/>
                <a:ea typeface="Times New Roman" panose="02020603050405020304" pitchFamily="18" charset="0"/>
                <a:cs typeface="Times New Roman" panose="02020603050405020304" pitchFamily="18" charset="0"/>
              </a:rPr>
              <a:t>. University of Michigan Press.</a:t>
            </a:r>
            <a:endParaRPr lang="en-AT" sz="1800" dirty="0">
              <a:effectLst/>
              <a:latin typeface="Calibri" panose="020F0502020204030204" pitchFamily="34" charset="0"/>
              <a:ea typeface="Calibri" panose="020F0502020204030204" pitchFamily="34" charset="0"/>
              <a:cs typeface="Times New Roman" panose="02020603050405020304" pitchFamily="18" charset="0"/>
            </a:endParaRPr>
          </a:p>
          <a:p>
            <a:pPr indent="-304800">
              <a:lnSpc>
                <a:spcPct val="107000"/>
              </a:lnSpc>
              <a:spcAft>
                <a:spcPts val="800"/>
              </a:spcAft>
            </a:pPr>
            <a:r>
              <a:rPr lang="en-AT" sz="1800" dirty="0">
                <a:effectLst/>
                <a:latin typeface="Times New Roman" panose="02020603050405020304" pitchFamily="18" charset="0"/>
                <a:ea typeface="Times New Roman" panose="02020603050405020304" pitchFamily="18" charset="0"/>
                <a:cs typeface="Times New Roman" panose="02020603050405020304" pitchFamily="18" charset="0"/>
              </a:rPr>
              <a:t>Schuster, Aaron. 2016. “One or Many </a:t>
            </a:r>
            <a:r>
              <a:rPr lang="en-AT" sz="1800" dirty="0" err="1">
                <a:effectLst/>
                <a:latin typeface="Times New Roman" panose="02020603050405020304" pitchFamily="18" charset="0"/>
                <a:ea typeface="Times New Roman" panose="02020603050405020304" pitchFamily="18" charset="0"/>
                <a:cs typeface="Times New Roman" panose="02020603050405020304" pitchFamily="18" charset="0"/>
              </a:rPr>
              <a:t>Antisexes</a:t>
            </a:r>
            <a:r>
              <a:rPr lang="en-AT" sz="1800" dirty="0">
                <a:effectLst/>
                <a:latin typeface="Times New Roman" panose="02020603050405020304" pitchFamily="18" charset="0"/>
                <a:ea typeface="Times New Roman" panose="02020603050405020304" pitchFamily="18" charset="0"/>
                <a:cs typeface="Times New Roman" panose="02020603050405020304" pitchFamily="18" charset="0"/>
              </a:rPr>
              <a:t>? Introduction to Andrei </a:t>
            </a:r>
            <a:r>
              <a:rPr lang="en-AT" sz="1800" dirty="0" err="1">
                <a:effectLst/>
                <a:latin typeface="Times New Roman" panose="02020603050405020304" pitchFamily="18" charset="0"/>
                <a:ea typeface="Times New Roman" panose="02020603050405020304" pitchFamily="18" charset="0"/>
                <a:cs typeface="Times New Roman" panose="02020603050405020304" pitchFamily="18" charset="0"/>
              </a:rPr>
              <a:t>Platonov’s</a:t>
            </a:r>
            <a:r>
              <a:rPr lang="en-AT" sz="1800" dirty="0">
                <a:effectLst/>
                <a:latin typeface="Times New Roman" panose="02020603050405020304" pitchFamily="18" charset="0"/>
                <a:ea typeface="Times New Roman" panose="02020603050405020304" pitchFamily="18" charset="0"/>
                <a:cs typeface="Times New Roman" panose="02020603050405020304" pitchFamily="18" charset="0"/>
              </a:rPr>
              <a:t> ‘The Anti-</a:t>
            </a:r>
            <a:r>
              <a:rPr lang="en-AT" sz="1800" dirty="0" err="1">
                <a:effectLst/>
                <a:latin typeface="Times New Roman" panose="02020603050405020304" pitchFamily="18" charset="0"/>
                <a:ea typeface="Times New Roman" panose="02020603050405020304" pitchFamily="18" charset="0"/>
                <a:cs typeface="Times New Roman" panose="02020603050405020304" pitchFamily="18" charset="0"/>
              </a:rPr>
              <a:t>Sexus</a:t>
            </a:r>
            <a:r>
              <a:rPr lang="en-AT"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T" sz="1800" i="1" dirty="0">
                <a:effectLst/>
                <a:latin typeface="Times New Roman" panose="02020603050405020304" pitchFamily="18" charset="0"/>
                <a:ea typeface="Times New Roman" panose="02020603050405020304" pitchFamily="18" charset="0"/>
                <a:cs typeface="Times New Roman" panose="02020603050405020304" pitchFamily="18" charset="0"/>
              </a:rPr>
              <a:t>Stasis</a:t>
            </a:r>
            <a:r>
              <a:rPr lang="en-AT" sz="1800" dirty="0">
                <a:effectLst/>
                <a:latin typeface="Times New Roman" panose="02020603050405020304" pitchFamily="18" charset="0"/>
                <a:ea typeface="Times New Roman" panose="02020603050405020304" pitchFamily="18" charset="0"/>
                <a:cs typeface="Times New Roman" panose="02020603050405020304" pitchFamily="18" charset="0"/>
              </a:rPr>
              <a:t> 4 (1). </a:t>
            </a:r>
            <a:r>
              <a:rPr lang="en-AT" sz="18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https://doi.org/10.33280/2310-3817-2016-4-1-20-35</a:t>
            </a:r>
            <a:r>
              <a:rPr lang="en-AT"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A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solidFill>
                <a:schemeClr val="tx2"/>
              </a:solidFill>
            </a:endParaRPr>
          </a:p>
        </p:txBody>
      </p:sp>
      <p:sp>
        <p:nvSpPr>
          <p:cNvPr id="14" name="Rectangle 13">
            <a:extLst>
              <a:ext uri="{FF2B5EF4-FFF2-40B4-BE49-F238E27FC236}">
                <a16:creationId xmlns:a16="http://schemas.microsoft.com/office/drawing/2014/main" id="{34336F18-80E9-4DFA-9C2E-3F8561472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rgbClr val="17162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Freeform: Shape 15">
            <a:extLst>
              <a:ext uri="{FF2B5EF4-FFF2-40B4-BE49-F238E27FC236}">
                <a16:creationId xmlns:a16="http://schemas.microsoft.com/office/drawing/2014/main" id="{9D293054-EC89-4CF2-AAEF-B38981E92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9302764" y="0"/>
            <a:ext cx="2889236" cy="6858000"/>
          </a:xfrm>
          <a:custGeom>
            <a:avLst/>
            <a:gdLst>
              <a:gd name="connsiteX0" fmla="*/ 1514461 w 2889236"/>
              <a:gd name="connsiteY0" fmla="*/ 0 h 6858000"/>
              <a:gd name="connsiteX1" fmla="*/ 1291796 w 2889236"/>
              <a:gd name="connsiteY1" fmla="*/ 0 h 6858000"/>
              <a:gd name="connsiteX2" fmla="*/ 1242998 w 2889236"/>
              <a:gd name="connsiteY2" fmla="*/ 0 h 6858000"/>
              <a:gd name="connsiteX3" fmla="*/ 303177 w 2889236"/>
              <a:gd name="connsiteY3" fmla="*/ 0 h 6858000"/>
              <a:gd name="connsiteX4" fmla="*/ 235415 w 2889236"/>
              <a:gd name="connsiteY4" fmla="*/ 0 h 6858000"/>
              <a:gd name="connsiteX5" fmla="*/ 0 w 2889236"/>
              <a:gd name="connsiteY5" fmla="*/ 0 h 6858000"/>
              <a:gd name="connsiteX6" fmla="*/ 0 w 2889236"/>
              <a:gd name="connsiteY6" fmla="*/ 6858000 h 6858000"/>
              <a:gd name="connsiteX7" fmla="*/ 235415 w 2889236"/>
              <a:gd name="connsiteY7" fmla="*/ 6858000 h 6858000"/>
              <a:gd name="connsiteX8" fmla="*/ 303177 w 2889236"/>
              <a:gd name="connsiteY8" fmla="*/ 6858000 h 6858000"/>
              <a:gd name="connsiteX9" fmla="*/ 1242998 w 2889236"/>
              <a:gd name="connsiteY9" fmla="*/ 6858000 h 6858000"/>
              <a:gd name="connsiteX10" fmla="*/ 1291795 w 2889236"/>
              <a:gd name="connsiteY10" fmla="*/ 6858000 h 6858000"/>
              <a:gd name="connsiteX11" fmla="*/ 1514461 w 2889236"/>
              <a:gd name="connsiteY11" fmla="*/ 6858000 h 6858000"/>
              <a:gd name="connsiteX12" fmla="*/ 1541448 w 2889236"/>
              <a:gd name="connsiteY12" fmla="*/ 6770688 h 6858000"/>
              <a:gd name="connsiteX13" fmla="*/ 1566848 w 2889236"/>
              <a:gd name="connsiteY13" fmla="*/ 6683375 h 6858000"/>
              <a:gd name="connsiteX14" fmla="*/ 1592248 w 2889236"/>
              <a:gd name="connsiteY14" fmla="*/ 6594475 h 6858000"/>
              <a:gd name="connsiteX15" fmla="*/ 1614473 w 2889236"/>
              <a:gd name="connsiteY15" fmla="*/ 6503988 h 6858000"/>
              <a:gd name="connsiteX16" fmla="*/ 1641461 w 2889236"/>
              <a:gd name="connsiteY16" fmla="*/ 6416675 h 6858000"/>
              <a:gd name="connsiteX17" fmla="*/ 1670036 w 2889236"/>
              <a:gd name="connsiteY17" fmla="*/ 6332538 h 6858000"/>
              <a:gd name="connsiteX18" fmla="*/ 1706548 w 2889236"/>
              <a:gd name="connsiteY18" fmla="*/ 6253163 h 6858000"/>
              <a:gd name="connsiteX19" fmla="*/ 1749411 w 2889236"/>
              <a:gd name="connsiteY19" fmla="*/ 6180138 h 6858000"/>
              <a:gd name="connsiteX20" fmla="*/ 1797036 w 2889236"/>
              <a:gd name="connsiteY20" fmla="*/ 6118225 h 6858000"/>
              <a:gd name="connsiteX21" fmla="*/ 1849423 w 2889236"/>
              <a:gd name="connsiteY21" fmla="*/ 6059488 h 6858000"/>
              <a:gd name="connsiteX22" fmla="*/ 1909748 w 2889236"/>
              <a:gd name="connsiteY22" fmla="*/ 6005513 h 6858000"/>
              <a:gd name="connsiteX23" fmla="*/ 1973248 w 2889236"/>
              <a:gd name="connsiteY23" fmla="*/ 5951538 h 6858000"/>
              <a:gd name="connsiteX24" fmla="*/ 2039923 w 2889236"/>
              <a:gd name="connsiteY24" fmla="*/ 5900738 h 6858000"/>
              <a:gd name="connsiteX25" fmla="*/ 2106598 w 2889236"/>
              <a:gd name="connsiteY25" fmla="*/ 5849938 h 6858000"/>
              <a:gd name="connsiteX26" fmla="*/ 2174861 w 2889236"/>
              <a:gd name="connsiteY26" fmla="*/ 5797550 h 6858000"/>
              <a:gd name="connsiteX27" fmla="*/ 2239948 w 2889236"/>
              <a:gd name="connsiteY27" fmla="*/ 5746750 h 6858000"/>
              <a:gd name="connsiteX28" fmla="*/ 2301861 w 2889236"/>
              <a:gd name="connsiteY28" fmla="*/ 5692775 h 6858000"/>
              <a:gd name="connsiteX29" fmla="*/ 2359011 w 2889236"/>
              <a:gd name="connsiteY29" fmla="*/ 5634038 h 6858000"/>
              <a:gd name="connsiteX30" fmla="*/ 2411398 w 2889236"/>
              <a:gd name="connsiteY30" fmla="*/ 5575300 h 6858000"/>
              <a:gd name="connsiteX31" fmla="*/ 2454261 w 2889236"/>
              <a:gd name="connsiteY31" fmla="*/ 5511800 h 6858000"/>
              <a:gd name="connsiteX32" fmla="*/ 2490773 w 2889236"/>
              <a:gd name="connsiteY32" fmla="*/ 5440363 h 6858000"/>
              <a:gd name="connsiteX33" fmla="*/ 2512998 w 2889236"/>
              <a:gd name="connsiteY33" fmla="*/ 5370513 h 6858000"/>
              <a:gd name="connsiteX34" fmla="*/ 2527286 w 2889236"/>
              <a:gd name="connsiteY34" fmla="*/ 5292725 h 6858000"/>
              <a:gd name="connsiteX35" fmla="*/ 2533636 w 2889236"/>
              <a:gd name="connsiteY35" fmla="*/ 5216525 h 6858000"/>
              <a:gd name="connsiteX36" fmla="*/ 2532048 w 2889236"/>
              <a:gd name="connsiteY36" fmla="*/ 5135563 h 6858000"/>
              <a:gd name="connsiteX37" fmla="*/ 2525698 w 2889236"/>
              <a:gd name="connsiteY37" fmla="*/ 5054600 h 6858000"/>
              <a:gd name="connsiteX38" fmla="*/ 2517761 w 2889236"/>
              <a:gd name="connsiteY38" fmla="*/ 4970463 h 6858000"/>
              <a:gd name="connsiteX39" fmla="*/ 2506648 w 2889236"/>
              <a:gd name="connsiteY39" fmla="*/ 4886325 h 6858000"/>
              <a:gd name="connsiteX40" fmla="*/ 2493948 w 2889236"/>
              <a:gd name="connsiteY40" fmla="*/ 4802188 h 6858000"/>
              <a:gd name="connsiteX41" fmla="*/ 2484423 w 2889236"/>
              <a:gd name="connsiteY41" fmla="*/ 4718050 h 6858000"/>
              <a:gd name="connsiteX42" fmla="*/ 2478073 w 2889236"/>
              <a:gd name="connsiteY42" fmla="*/ 4633913 h 6858000"/>
              <a:gd name="connsiteX43" fmla="*/ 2473311 w 2889236"/>
              <a:gd name="connsiteY43" fmla="*/ 4552950 h 6858000"/>
              <a:gd name="connsiteX44" fmla="*/ 2478073 w 2889236"/>
              <a:gd name="connsiteY44" fmla="*/ 4473575 h 6858000"/>
              <a:gd name="connsiteX45" fmla="*/ 2487598 w 2889236"/>
              <a:gd name="connsiteY45" fmla="*/ 4395788 h 6858000"/>
              <a:gd name="connsiteX46" fmla="*/ 2508236 w 2889236"/>
              <a:gd name="connsiteY46" fmla="*/ 4314825 h 6858000"/>
              <a:gd name="connsiteX47" fmla="*/ 2539986 w 2889236"/>
              <a:gd name="connsiteY47" fmla="*/ 4235450 h 6858000"/>
              <a:gd name="connsiteX48" fmla="*/ 2578086 w 2889236"/>
              <a:gd name="connsiteY48" fmla="*/ 4156075 h 6858000"/>
              <a:gd name="connsiteX49" fmla="*/ 2620948 w 2889236"/>
              <a:gd name="connsiteY49" fmla="*/ 4076700 h 6858000"/>
              <a:gd name="connsiteX50" fmla="*/ 2665398 w 2889236"/>
              <a:gd name="connsiteY50" fmla="*/ 3998913 h 6858000"/>
              <a:gd name="connsiteX51" fmla="*/ 2713024 w 2889236"/>
              <a:gd name="connsiteY51" fmla="*/ 3919538 h 6858000"/>
              <a:gd name="connsiteX52" fmla="*/ 2755886 w 2889236"/>
              <a:gd name="connsiteY52" fmla="*/ 3840163 h 6858000"/>
              <a:gd name="connsiteX53" fmla="*/ 2798748 w 2889236"/>
              <a:gd name="connsiteY53" fmla="*/ 3759200 h 6858000"/>
              <a:gd name="connsiteX54" fmla="*/ 2835261 w 2889236"/>
              <a:gd name="connsiteY54" fmla="*/ 3678238 h 6858000"/>
              <a:gd name="connsiteX55" fmla="*/ 2863836 w 2889236"/>
              <a:gd name="connsiteY55" fmla="*/ 3597275 h 6858000"/>
              <a:gd name="connsiteX56" fmla="*/ 2879711 w 2889236"/>
              <a:gd name="connsiteY56" fmla="*/ 3514725 h 6858000"/>
              <a:gd name="connsiteX57" fmla="*/ 2889236 w 2889236"/>
              <a:gd name="connsiteY57" fmla="*/ 3429000 h 6858000"/>
              <a:gd name="connsiteX58" fmla="*/ 2879711 w 2889236"/>
              <a:gd name="connsiteY58" fmla="*/ 3343275 h 6858000"/>
              <a:gd name="connsiteX59" fmla="*/ 2863836 w 2889236"/>
              <a:gd name="connsiteY59" fmla="*/ 3260725 h 6858000"/>
              <a:gd name="connsiteX60" fmla="*/ 2835261 w 2889236"/>
              <a:gd name="connsiteY60" fmla="*/ 3179763 h 6858000"/>
              <a:gd name="connsiteX61" fmla="*/ 2798748 w 2889236"/>
              <a:gd name="connsiteY61" fmla="*/ 3098800 h 6858000"/>
              <a:gd name="connsiteX62" fmla="*/ 2755886 w 2889236"/>
              <a:gd name="connsiteY62" fmla="*/ 3017838 h 6858000"/>
              <a:gd name="connsiteX63" fmla="*/ 2713024 w 2889236"/>
              <a:gd name="connsiteY63" fmla="*/ 2938463 h 6858000"/>
              <a:gd name="connsiteX64" fmla="*/ 2665398 w 2889236"/>
              <a:gd name="connsiteY64" fmla="*/ 2859088 h 6858000"/>
              <a:gd name="connsiteX65" fmla="*/ 2620948 w 2889236"/>
              <a:gd name="connsiteY65" fmla="*/ 2781300 h 6858000"/>
              <a:gd name="connsiteX66" fmla="*/ 2578086 w 2889236"/>
              <a:gd name="connsiteY66" fmla="*/ 2701925 h 6858000"/>
              <a:gd name="connsiteX67" fmla="*/ 2539986 w 2889236"/>
              <a:gd name="connsiteY67" fmla="*/ 2622550 h 6858000"/>
              <a:gd name="connsiteX68" fmla="*/ 2508236 w 2889236"/>
              <a:gd name="connsiteY68" fmla="*/ 2543175 h 6858000"/>
              <a:gd name="connsiteX69" fmla="*/ 2487598 w 2889236"/>
              <a:gd name="connsiteY69" fmla="*/ 2462213 h 6858000"/>
              <a:gd name="connsiteX70" fmla="*/ 2478073 w 2889236"/>
              <a:gd name="connsiteY70" fmla="*/ 2384425 h 6858000"/>
              <a:gd name="connsiteX71" fmla="*/ 2473311 w 2889236"/>
              <a:gd name="connsiteY71" fmla="*/ 2305050 h 6858000"/>
              <a:gd name="connsiteX72" fmla="*/ 2478073 w 2889236"/>
              <a:gd name="connsiteY72" fmla="*/ 2224088 h 6858000"/>
              <a:gd name="connsiteX73" fmla="*/ 2484423 w 2889236"/>
              <a:gd name="connsiteY73" fmla="*/ 2139950 h 6858000"/>
              <a:gd name="connsiteX74" fmla="*/ 2493948 w 2889236"/>
              <a:gd name="connsiteY74" fmla="*/ 2055813 h 6858000"/>
              <a:gd name="connsiteX75" fmla="*/ 2506648 w 2889236"/>
              <a:gd name="connsiteY75" fmla="*/ 1971675 h 6858000"/>
              <a:gd name="connsiteX76" fmla="*/ 2517761 w 2889236"/>
              <a:gd name="connsiteY76" fmla="*/ 1887538 h 6858000"/>
              <a:gd name="connsiteX77" fmla="*/ 2525698 w 2889236"/>
              <a:gd name="connsiteY77" fmla="*/ 1803400 h 6858000"/>
              <a:gd name="connsiteX78" fmla="*/ 2532048 w 2889236"/>
              <a:gd name="connsiteY78" fmla="*/ 1722438 h 6858000"/>
              <a:gd name="connsiteX79" fmla="*/ 2533636 w 2889236"/>
              <a:gd name="connsiteY79" fmla="*/ 1641475 h 6858000"/>
              <a:gd name="connsiteX80" fmla="*/ 2527286 w 2889236"/>
              <a:gd name="connsiteY80" fmla="*/ 1565275 h 6858000"/>
              <a:gd name="connsiteX81" fmla="*/ 2512998 w 2889236"/>
              <a:gd name="connsiteY81" fmla="*/ 1487488 h 6858000"/>
              <a:gd name="connsiteX82" fmla="*/ 2490773 w 2889236"/>
              <a:gd name="connsiteY82" fmla="*/ 1417638 h 6858000"/>
              <a:gd name="connsiteX83" fmla="*/ 2454261 w 2889236"/>
              <a:gd name="connsiteY83" fmla="*/ 1346200 h 6858000"/>
              <a:gd name="connsiteX84" fmla="*/ 2411398 w 2889236"/>
              <a:gd name="connsiteY84" fmla="*/ 1282700 h 6858000"/>
              <a:gd name="connsiteX85" fmla="*/ 2359011 w 2889236"/>
              <a:gd name="connsiteY85" fmla="*/ 1223963 h 6858000"/>
              <a:gd name="connsiteX86" fmla="*/ 2301861 w 2889236"/>
              <a:gd name="connsiteY86" fmla="*/ 1165225 h 6858000"/>
              <a:gd name="connsiteX87" fmla="*/ 2239948 w 2889236"/>
              <a:gd name="connsiteY87" fmla="*/ 1111250 h 6858000"/>
              <a:gd name="connsiteX88" fmla="*/ 2174861 w 2889236"/>
              <a:gd name="connsiteY88" fmla="*/ 1060450 h 6858000"/>
              <a:gd name="connsiteX89" fmla="*/ 2106598 w 2889236"/>
              <a:gd name="connsiteY89" fmla="*/ 1008063 h 6858000"/>
              <a:gd name="connsiteX90" fmla="*/ 2039923 w 2889236"/>
              <a:gd name="connsiteY90" fmla="*/ 957263 h 6858000"/>
              <a:gd name="connsiteX91" fmla="*/ 1973248 w 2889236"/>
              <a:gd name="connsiteY91" fmla="*/ 906463 h 6858000"/>
              <a:gd name="connsiteX92" fmla="*/ 1909748 w 2889236"/>
              <a:gd name="connsiteY92" fmla="*/ 852488 h 6858000"/>
              <a:gd name="connsiteX93" fmla="*/ 1849423 w 2889236"/>
              <a:gd name="connsiteY93" fmla="*/ 798513 h 6858000"/>
              <a:gd name="connsiteX94" fmla="*/ 1797036 w 2889236"/>
              <a:gd name="connsiteY94" fmla="*/ 739775 h 6858000"/>
              <a:gd name="connsiteX95" fmla="*/ 1749411 w 2889236"/>
              <a:gd name="connsiteY95" fmla="*/ 677863 h 6858000"/>
              <a:gd name="connsiteX96" fmla="*/ 1706548 w 2889236"/>
              <a:gd name="connsiteY96" fmla="*/ 604838 h 6858000"/>
              <a:gd name="connsiteX97" fmla="*/ 1670036 w 2889236"/>
              <a:gd name="connsiteY97" fmla="*/ 525463 h 6858000"/>
              <a:gd name="connsiteX98" fmla="*/ 1641461 w 2889236"/>
              <a:gd name="connsiteY98" fmla="*/ 441325 h 6858000"/>
              <a:gd name="connsiteX99" fmla="*/ 1614473 w 2889236"/>
              <a:gd name="connsiteY99" fmla="*/ 354013 h 6858000"/>
              <a:gd name="connsiteX100" fmla="*/ 1592248 w 2889236"/>
              <a:gd name="connsiteY100" fmla="*/ 263525 h 6858000"/>
              <a:gd name="connsiteX101" fmla="*/ 1566848 w 2889236"/>
              <a:gd name="connsiteY101" fmla="*/ 174625 h 6858000"/>
              <a:gd name="connsiteX102" fmla="*/ 1541448 w 2889236"/>
              <a:gd name="connsiteY102" fmla="*/ 873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889236" h="6858000">
                <a:moveTo>
                  <a:pt x="1514461" y="0"/>
                </a:moveTo>
                <a:lnTo>
                  <a:pt x="1291796" y="0"/>
                </a:lnTo>
                <a:lnTo>
                  <a:pt x="1242998" y="0"/>
                </a:lnTo>
                <a:lnTo>
                  <a:pt x="303177" y="0"/>
                </a:lnTo>
                <a:lnTo>
                  <a:pt x="235415" y="0"/>
                </a:lnTo>
                <a:lnTo>
                  <a:pt x="0" y="0"/>
                </a:lnTo>
                <a:lnTo>
                  <a:pt x="0" y="6858000"/>
                </a:lnTo>
                <a:lnTo>
                  <a:pt x="235415" y="6858000"/>
                </a:lnTo>
                <a:lnTo>
                  <a:pt x="303177" y="6858000"/>
                </a:lnTo>
                <a:lnTo>
                  <a:pt x="1242998" y="6858000"/>
                </a:lnTo>
                <a:lnTo>
                  <a:pt x="1291795" y="6858000"/>
                </a:lnTo>
                <a:lnTo>
                  <a:pt x="1514461" y="6858000"/>
                </a:lnTo>
                <a:lnTo>
                  <a:pt x="1541448" y="6770688"/>
                </a:lnTo>
                <a:lnTo>
                  <a:pt x="1566848" y="6683375"/>
                </a:lnTo>
                <a:lnTo>
                  <a:pt x="1592248" y="6594475"/>
                </a:lnTo>
                <a:lnTo>
                  <a:pt x="1614473" y="6503988"/>
                </a:lnTo>
                <a:lnTo>
                  <a:pt x="1641461" y="6416675"/>
                </a:lnTo>
                <a:lnTo>
                  <a:pt x="1670036" y="6332538"/>
                </a:lnTo>
                <a:lnTo>
                  <a:pt x="1706548" y="6253163"/>
                </a:lnTo>
                <a:lnTo>
                  <a:pt x="1749411" y="6180138"/>
                </a:lnTo>
                <a:lnTo>
                  <a:pt x="1797036" y="6118225"/>
                </a:lnTo>
                <a:lnTo>
                  <a:pt x="1849423" y="6059488"/>
                </a:lnTo>
                <a:lnTo>
                  <a:pt x="1909748" y="6005513"/>
                </a:lnTo>
                <a:lnTo>
                  <a:pt x="1973248" y="5951538"/>
                </a:lnTo>
                <a:lnTo>
                  <a:pt x="2039923" y="5900738"/>
                </a:lnTo>
                <a:lnTo>
                  <a:pt x="2106598" y="5849938"/>
                </a:lnTo>
                <a:lnTo>
                  <a:pt x="2174861" y="5797550"/>
                </a:lnTo>
                <a:lnTo>
                  <a:pt x="2239948" y="5746750"/>
                </a:lnTo>
                <a:lnTo>
                  <a:pt x="2301861" y="5692775"/>
                </a:lnTo>
                <a:lnTo>
                  <a:pt x="2359011" y="5634038"/>
                </a:lnTo>
                <a:lnTo>
                  <a:pt x="2411398" y="5575300"/>
                </a:lnTo>
                <a:lnTo>
                  <a:pt x="2454261" y="5511800"/>
                </a:lnTo>
                <a:lnTo>
                  <a:pt x="2490773" y="5440363"/>
                </a:lnTo>
                <a:lnTo>
                  <a:pt x="2512998" y="5370513"/>
                </a:lnTo>
                <a:lnTo>
                  <a:pt x="2527286" y="5292725"/>
                </a:lnTo>
                <a:lnTo>
                  <a:pt x="2533636" y="5216525"/>
                </a:lnTo>
                <a:lnTo>
                  <a:pt x="2532048" y="5135563"/>
                </a:lnTo>
                <a:lnTo>
                  <a:pt x="2525698" y="5054600"/>
                </a:lnTo>
                <a:lnTo>
                  <a:pt x="2517761" y="4970463"/>
                </a:lnTo>
                <a:lnTo>
                  <a:pt x="2506648" y="4886325"/>
                </a:lnTo>
                <a:lnTo>
                  <a:pt x="2493948" y="4802188"/>
                </a:lnTo>
                <a:lnTo>
                  <a:pt x="2484423" y="4718050"/>
                </a:lnTo>
                <a:lnTo>
                  <a:pt x="2478073" y="4633913"/>
                </a:lnTo>
                <a:lnTo>
                  <a:pt x="2473311" y="4552950"/>
                </a:lnTo>
                <a:lnTo>
                  <a:pt x="2478073" y="4473575"/>
                </a:lnTo>
                <a:lnTo>
                  <a:pt x="2487598" y="4395788"/>
                </a:lnTo>
                <a:lnTo>
                  <a:pt x="2508236" y="4314825"/>
                </a:lnTo>
                <a:lnTo>
                  <a:pt x="2539986" y="4235450"/>
                </a:lnTo>
                <a:lnTo>
                  <a:pt x="2578086" y="4156075"/>
                </a:lnTo>
                <a:lnTo>
                  <a:pt x="2620948" y="4076700"/>
                </a:lnTo>
                <a:lnTo>
                  <a:pt x="2665398" y="3998913"/>
                </a:lnTo>
                <a:lnTo>
                  <a:pt x="2713024" y="3919538"/>
                </a:lnTo>
                <a:lnTo>
                  <a:pt x="2755886" y="3840163"/>
                </a:lnTo>
                <a:lnTo>
                  <a:pt x="2798748" y="3759200"/>
                </a:lnTo>
                <a:lnTo>
                  <a:pt x="2835261" y="3678238"/>
                </a:lnTo>
                <a:lnTo>
                  <a:pt x="2863836" y="3597275"/>
                </a:lnTo>
                <a:lnTo>
                  <a:pt x="2879711" y="3514725"/>
                </a:lnTo>
                <a:lnTo>
                  <a:pt x="2889236" y="3429000"/>
                </a:lnTo>
                <a:lnTo>
                  <a:pt x="2879711" y="3343275"/>
                </a:lnTo>
                <a:lnTo>
                  <a:pt x="2863836" y="3260725"/>
                </a:lnTo>
                <a:lnTo>
                  <a:pt x="2835261" y="3179763"/>
                </a:lnTo>
                <a:lnTo>
                  <a:pt x="2798748" y="3098800"/>
                </a:lnTo>
                <a:lnTo>
                  <a:pt x="2755886" y="3017838"/>
                </a:lnTo>
                <a:lnTo>
                  <a:pt x="2713024" y="2938463"/>
                </a:lnTo>
                <a:lnTo>
                  <a:pt x="2665398" y="2859088"/>
                </a:lnTo>
                <a:lnTo>
                  <a:pt x="2620948" y="2781300"/>
                </a:lnTo>
                <a:lnTo>
                  <a:pt x="2578086" y="2701925"/>
                </a:lnTo>
                <a:lnTo>
                  <a:pt x="2539986" y="2622550"/>
                </a:lnTo>
                <a:lnTo>
                  <a:pt x="2508236" y="2543175"/>
                </a:lnTo>
                <a:lnTo>
                  <a:pt x="2487598" y="2462213"/>
                </a:lnTo>
                <a:lnTo>
                  <a:pt x="2478073" y="2384425"/>
                </a:lnTo>
                <a:lnTo>
                  <a:pt x="2473311" y="2305050"/>
                </a:lnTo>
                <a:lnTo>
                  <a:pt x="2478073" y="2224088"/>
                </a:lnTo>
                <a:lnTo>
                  <a:pt x="2484423" y="2139950"/>
                </a:lnTo>
                <a:lnTo>
                  <a:pt x="2493948" y="2055813"/>
                </a:lnTo>
                <a:lnTo>
                  <a:pt x="2506648" y="1971675"/>
                </a:lnTo>
                <a:lnTo>
                  <a:pt x="2517761" y="1887538"/>
                </a:lnTo>
                <a:lnTo>
                  <a:pt x="2525698" y="1803400"/>
                </a:lnTo>
                <a:lnTo>
                  <a:pt x="2532048" y="1722438"/>
                </a:lnTo>
                <a:lnTo>
                  <a:pt x="2533636" y="1641475"/>
                </a:lnTo>
                <a:lnTo>
                  <a:pt x="2527286" y="1565275"/>
                </a:lnTo>
                <a:lnTo>
                  <a:pt x="2512998" y="1487488"/>
                </a:lnTo>
                <a:lnTo>
                  <a:pt x="2490773" y="1417638"/>
                </a:lnTo>
                <a:lnTo>
                  <a:pt x="2454261" y="1346200"/>
                </a:lnTo>
                <a:lnTo>
                  <a:pt x="2411398" y="1282700"/>
                </a:lnTo>
                <a:lnTo>
                  <a:pt x="2359011" y="1223963"/>
                </a:lnTo>
                <a:lnTo>
                  <a:pt x="2301861" y="1165225"/>
                </a:lnTo>
                <a:lnTo>
                  <a:pt x="2239948" y="1111250"/>
                </a:lnTo>
                <a:lnTo>
                  <a:pt x="2174861" y="1060450"/>
                </a:lnTo>
                <a:lnTo>
                  <a:pt x="2106598" y="1008063"/>
                </a:lnTo>
                <a:lnTo>
                  <a:pt x="2039923" y="957263"/>
                </a:lnTo>
                <a:lnTo>
                  <a:pt x="1973248" y="906463"/>
                </a:lnTo>
                <a:lnTo>
                  <a:pt x="1909748" y="852488"/>
                </a:lnTo>
                <a:lnTo>
                  <a:pt x="1849423" y="798513"/>
                </a:lnTo>
                <a:lnTo>
                  <a:pt x="1797036" y="739775"/>
                </a:lnTo>
                <a:lnTo>
                  <a:pt x="1749411" y="677863"/>
                </a:lnTo>
                <a:lnTo>
                  <a:pt x="1706548" y="604838"/>
                </a:lnTo>
                <a:lnTo>
                  <a:pt x="1670036" y="525463"/>
                </a:lnTo>
                <a:lnTo>
                  <a:pt x="1641461" y="441325"/>
                </a:lnTo>
                <a:lnTo>
                  <a:pt x="1614473" y="354013"/>
                </a:lnTo>
                <a:lnTo>
                  <a:pt x="1592248" y="263525"/>
                </a:lnTo>
                <a:lnTo>
                  <a:pt x="1566848" y="174625"/>
                </a:lnTo>
                <a:lnTo>
                  <a:pt x="1541448" y="87313"/>
                </a:lnTo>
                <a:close/>
              </a:path>
            </a:pathLst>
          </a:custGeom>
          <a:solidFill>
            <a:srgbClr val="171624"/>
          </a:solidFill>
          <a:ln w="0">
            <a:noFill/>
            <a:prstDash val="solid"/>
            <a:round/>
            <a:headEnd/>
            <a:tailEnd/>
          </a:ln>
        </p:spPr>
      </p:sp>
    </p:spTree>
    <p:extLst>
      <p:ext uri="{BB962C8B-B14F-4D97-AF65-F5344CB8AC3E}">
        <p14:creationId xmlns:p14="http://schemas.microsoft.com/office/powerpoint/2010/main" val="418419264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{4F226280-A0E9-7449-B0ED-EA0508B62C30}tf10001071</Template>
  <TotalTime>318</TotalTime>
  <Words>746</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Gill Sans MT</vt:lpstr>
      <vt:lpstr>Impact</vt:lpstr>
      <vt:lpstr>Times New Roman</vt:lpstr>
      <vt:lpstr>Badge</vt:lpstr>
      <vt:lpstr>Sex and the revolution</vt:lpstr>
      <vt:lpstr>PowerPoint Presentation</vt:lpstr>
      <vt:lpstr>PowerPoint Presentation</vt:lpstr>
      <vt:lpstr>PowerPoint Presentation</vt:lpstr>
      <vt:lpstr>PowerPoint Presentation</vt:lpstr>
      <vt:lpstr>PowerPoint Presentation</vt:lpstr>
      <vt:lpstr>Source material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 and the revolution</dc:title>
  <dc:creator>Mirjam Fiedermutz</dc:creator>
  <cp:lastModifiedBy>berkant yavuz</cp:lastModifiedBy>
  <cp:revision>2</cp:revision>
  <dcterms:created xsi:type="dcterms:W3CDTF">2023-03-01T09:38:05Z</dcterms:created>
  <dcterms:modified xsi:type="dcterms:W3CDTF">2023-03-02T14:30:29Z</dcterms:modified>
</cp:coreProperties>
</file>