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58" r:id="rId4"/>
    <p:sldId id="257" r:id="rId5"/>
    <p:sldId id="259" r:id="rId6"/>
    <p:sldId id="260" r:id="rId7"/>
    <p:sldId id="261" r:id="rId8"/>
    <p:sldId id="263" r:id="rId9"/>
    <p:sldId id="264" r:id="rId10"/>
    <p:sldId id="266" r:id="rId11"/>
    <p:sldId id="265" r:id="rId12"/>
    <p:sldId id="267"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E49801-86D1-7298-EBAC-561EE3132C19}" v="85" dt="2023-02-23T14:26:01.661"/>
    <p1510:client id="{5E5BDD88-2150-486A-E1C6-A180D8AD33F6}" v="223" dt="2023-02-23T14:16:42.112"/>
    <p1510:client id="{769AD1D2-E3A7-40C0-BA85-64B7D5880F4D}" v="132" dt="2023-02-23T13:07:09.087"/>
    <p1510:client id="{AFB05D81-7443-4337-47C2-6BB9851B02A6}" v="1" dt="2023-02-23T14:18:07.039"/>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85" d="100"/>
          <a:sy n="85" d="100"/>
        </p:scale>
        <p:origin x="49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285574-D81E-4820-B41A-2FD67072E83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FC410D4-7650-4262-A61C-ADBA30334F50}">
      <dgm:prSet/>
      <dgm:spPr/>
      <dgm:t>
        <a:bodyPr/>
        <a:lstStyle/>
        <a:p>
          <a:r>
            <a:rPr lang="ru-RU" dirty="0"/>
            <a:t>National Music </a:t>
          </a:r>
          <a:r>
            <a:rPr lang="ru-RU" dirty="0" err="1"/>
            <a:t>in</a:t>
          </a:r>
          <a:r>
            <a:rPr lang="ru-RU" dirty="0"/>
            <a:t> </a:t>
          </a:r>
          <a:r>
            <a:rPr lang="ru-RU" dirty="0" err="1"/>
            <a:t>the</a:t>
          </a:r>
          <a:r>
            <a:rPr lang="ru-RU" dirty="0"/>
            <a:t> </a:t>
          </a:r>
          <a:r>
            <a:rPr lang="ru-RU" dirty="0" err="1"/>
            <a:t>Soviet</a:t>
          </a:r>
          <a:r>
            <a:rPr lang="ru-RU" dirty="0"/>
            <a:t> Union</a:t>
          </a:r>
          <a:endParaRPr lang="en-US" dirty="0"/>
        </a:p>
      </dgm:t>
    </dgm:pt>
    <dgm:pt modelId="{0FC9F28C-9911-4D49-A331-D8FC306A66F9}" type="parTrans" cxnId="{99D159D2-DFCD-422C-9BD5-0F382BD97537}">
      <dgm:prSet/>
      <dgm:spPr/>
      <dgm:t>
        <a:bodyPr/>
        <a:lstStyle/>
        <a:p>
          <a:endParaRPr lang="en-US"/>
        </a:p>
      </dgm:t>
    </dgm:pt>
    <dgm:pt modelId="{E0168AE9-8431-4CE5-AE03-FF60BCD8B802}" type="sibTrans" cxnId="{99D159D2-DFCD-422C-9BD5-0F382BD97537}">
      <dgm:prSet/>
      <dgm:spPr/>
      <dgm:t>
        <a:bodyPr/>
        <a:lstStyle/>
        <a:p>
          <a:endParaRPr lang="en-US"/>
        </a:p>
      </dgm:t>
    </dgm:pt>
    <dgm:pt modelId="{FBC8BCD4-48B5-48B2-85C5-EC0C406C02DD}">
      <dgm:prSet/>
      <dgm:spPr/>
      <dgm:t>
        <a:bodyPr/>
        <a:lstStyle/>
        <a:p>
          <a:r>
            <a:rPr lang="ru-RU" b="1" dirty="0" err="1"/>
            <a:t>Promoted</a:t>
          </a:r>
          <a:r>
            <a:rPr lang="ru-RU" b="1" dirty="0"/>
            <a:t> </a:t>
          </a:r>
          <a:r>
            <a:rPr lang="ru-RU" b="1" dirty="0" err="1"/>
            <a:t>the</a:t>
          </a:r>
          <a:r>
            <a:rPr lang="ru-RU" b="1" dirty="0"/>
            <a:t> </a:t>
          </a:r>
          <a:r>
            <a:rPr lang="ru-RU" b="1" dirty="0" err="1"/>
            <a:t>Soviet</a:t>
          </a:r>
          <a:r>
            <a:rPr lang="ru-RU" b="1" dirty="0"/>
            <a:t> </a:t>
          </a:r>
          <a:r>
            <a:rPr lang="ru-RU" b="1" dirty="0" err="1"/>
            <a:t>ideas</a:t>
          </a:r>
          <a:r>
            <a:rPr lang="ru-RU" b="1" dirty="0"/>
            <a:t> </a:t>
          </a:r>
          <a:r>
            <a:rPr lang="ru-RU" b="1" dirty="0" err="1"/>
            <a:t>and</a:t>
          </a:r>
          <a:r>
            <a:rPr lang="ru-RU" b="1" dirty="0"/>
            <a:t> </a:t>
          </a:r>
          <a:r>
            <a:rPr lang="ru-RU" b="1" dirty="0" err="1"/>
            <a:t>views</a:t>
          </a:r>
          <a:r>
            <a:rPr lang="ru-RU" b="1" dirty="0"/>
            <a:t> </a:t>
          </a:r>
          <a:r>
            <a:rPr lang="ru-RU" b="0" dirty="0" err="1"/>
            <a:t>outside</a:t>
          </a:r>
          <a:r>
            <a:rPr lang="ru-RU" b="0" dirty="0"/>
            <a:t> </a:t>
          </a:r>
          <a:r>
            <a:rPr lang="ru-RU" b="0" dirty="0" err="1"/>
            <a:t>the</a:t>
          </a:r>
          <a:r>
            <a:rPr lang="ru-RU" b="0" dirty="0"/>
            <a:t> RSFSR </a:t>
          </a:r>
          <a:r>
            <a:rPr lang="ru-RU" dirty="0" err="1"/>
            <a:t>through</a:t>
          </a:r>
          <a:r>
            <a:rPr lang="ru-RU" dirty="0"/>
            <a:t> </a:t>
          </a:r>
          <a:r>
            <a:rPr lang="ru-RU" dirty="0" err="1"/>
            <a:t>socialist</a:t>
          </a:r>
          <a:r>
            <a:rPr lang="ru-RU" dirty="0"/>
            <a:t> </a:t>
          </a:r>
          <a:r>
            <a:rPr lang="ru-RU" dirty="0" err="1"/>
            <a:t>realism</a:t>
          </a:r>
          <a:r>
            <a:rPr lang="ru-RU" dirty="0"/>
            <a:t> </a:t>
          </a:r>
          <a:r>
            <a:rPr lang="ru-RU" b="1" dirty="0" err="1"/>
            <a:t>localised</a:t>
          </a:r>
          <a:r>
            <a:rPr lang="ru-RU" b="1" dirty="0"/>
            <a:t> </a:t>
          </a:r>
          <a:r>
            <a:rPr lang="ru-RU" b="1" dirty="0" err="1"/>
            <a:t>for</a:t>
          </a:r>
          <a:r>
            <a:rPr lang="ru-RU" b="1" dirty="0"/>
            <a:t> </a:t>
          </a:r>
          <a:r>
            <a:rPr lang="ru-RU" b="1" dirty="0" err="1"/>
            <a:t>local</a:t>
          </a:r>
          <a:r>
            <a:rPr lang="ru-RU" b="1" dirty="0"/>
            <a:t> </a:t>
          </a:r>
          <a:r>
            <a:rPr lang="ru-RU" b="1" dirty="0" err="1"/>
            <a:t>populations</a:t>
          </a:r>
          <a:r>
            <a:rPr lang="ru-RU" dirty="0"/>
            <a:t>;</a:t>
          </a:r>
          <a:endParaRPr lang="en-US" dirty="0"/>
        </a:p>
      </dgm:t>
    </dgm:pt>
    <dgm:pt modelId="{E08E5C3B-F4BD-4366-9B49-964506E86BF6}" type="parTrans" cxnId="{00262444-76D2-479D-A860-499D2823B6BF}">
      <dgm:prSet/>
      <dgm:spPr/>
      <dgm:t>
        <a:bodyPr/>
        <a:lstStyle/>
        <a:p>
          <a:endParaRPr lang="en-US"/>
        </a:p>
      </dgm:t>
    </dgm:pt>
    <dgm:pt modelId="{BC35829D-F898-465A-99C9-4A9A413A2277}" type="sibTrans" cxnId="{00262444-76D2-479D-A860-499D2823B6BF}">
      <dgm:prSet/>
      <dgm:spPr/>
      <dgm:t>
        <a:bodyPr/>
        <a:lstStyle/>
        <a:p>
          <a:endParaRPr lang="en-US"/>
        </a:p>
      </dgm:t>
    </dgm:pt>
    <dgm:pt modelId="{D90BBB8B-AAD4-4265-9957-726AD88B6882}">
      <dgm:prSet/>
      <dgm:spPr/>
      <dgm:t>
        <a:bodyPr/>
        <a:lstStyle/>
        <a:p>
          <a:r>
            <a:rPr lang="ru-RU" b="1" dirty="0" err="1"/>
            <a:t>Helped</a:t>
          </a:r>
          <a:r>
            <a:rPr lang="ru-RU" b="1" dirty="0"/>
            <a:t> </a:t>
          </a:r>
          <a:r>
            <a:rPr lang="ru-RU" b="1" dirty="0" err="1"/>
            <a:t>to</a:t>
          </a:r>
          <a:r>
            <a:rPr lang="ru-RU" b="1" dirty="0"/>
            <a:t> </a:t>
          </a:r>
          <a:r>
            <a:rPr lang="ru-RU" b="1" dirty="0" err="1"/>
            <a:t>create</a:t>
          </a:r>
          <a:r>
            <a:rPr lang="ru-RU" b="1" dirty="0"/>
            <a:t> </a:t>
          </a:r>
          <a:r>
            <a:rPr lang="ru-RU" b="1" dirty="0" err="1"/>
            <a:t>and</a:t>
          </a:r>
          <a:r>
            <a:rPr lang="ru-RU" b="1" dirty="0"/>
            <a:t> </a:t>
          </a:r>
          <a:r>
            <a:rPr lang="ru-RU" b="1" dirty="0" err="1"/>
            <a:t>develop</a:t>
          </a:r>
          <a:r>
            <a:rPr lang="ru-RU" b="1" dirty="0"/>
            <a:t> </a:t>
          </a:r>
          <a:r>
            <a:rPr lang="ru-RU" b="1" dirty="0" err="1"/>
            <a:t>national</a:t>
          </a:r>
          <a:r>
            <a:rPr lang="ru-RU" b="1" dirty="0"/>
            <a:t> </a:t>
          </a:r>
          <a:r>
            <a:rPr lang="ru-RU" b="1" dirty="0" err="1"/>
            <a:t>identities</a:t>
          </a:r>
          <a:r>
            <a:rPr lang="ru-RU" b="1" dirty="0"/>
            <a:t> </a:t>
          </a:r>
          <a:r>
            <a:rPr lang="ru-RU" dirty="0" err="1"/>
            <a:t>and</a:t>
          </a:r>
          <a:r>
            <a:rPr lang="ru-RU" dirty="0"/>
            <a:t> </a:t>
          </a:r>
          <a:r>
            <a:rPr lang="ru-RU" dirty="0" err="1"/>
            <a:t>build</a:t>
          </a:r>
          <a:r>
            <a:rPr lang="ru-RU" dirty="0"/>
            <a:t> </a:t>
          </a:r>
          <a:r>
            <a:rPr lang="ru-RU" dirty="0" err="1"/>
            <a:t>national</a:t>
          </a:r>
          <a:r>
            <a:rPr lang="ru-RU" dirty="0"/>
            <a:t> </a:t>
          </a:r>
          <a:r>
            <a:rPr lang="ru-RU" dirty="0" err="1"/>
            <a:t>autonomies</a:t>
          </a:r>
          <a:r>
            <a:rPr lang="ru-RU" dirty="0"/>
            <a:t> </a:t>
          </a:r>
          <a:r>
            <a:rPr lang="ru-RU" dirty="0" err="1"/>
            <a:t>of</a:t>
          </a:r>
          <a:r>
            <a:rPr lang="ru-RU" dirty="0"/>
            <a:t> </a:t>
          </a:r>
          <a:r>
            <a:rPr lang="ru-RU" dirty="0" err="1"/>
            <a:t>different</a:t>
          </a:r>
          <a:r>
            <a:rPr lang="ru-RU" dirty="0"/>
            <a:t> </a:t>
          </a:r>
          <a:r>
            <a:rPr lang="ru-RU" dirty="0" err="1"/>
            <a:t>levels</a:t>
          </a:r>
          <a:r>
            <a:rPr lang="ru-RU" dirty="0"/>
            <a:t>;</a:t>
          </a:r>
          <a:endParaRPr lang="en-US" dirty="0"/>
        </a:p>
      </dgm:t>
    </dgm:pt>
    <dgm:pt modelId="{6C43A886-9218-455C-A963-D93BE03DC7BD}" type="parTrans" cxnId="{9174A3CA-DEF4-447C-9DAF-BC714B90114D}">
      <dgm:prSet/>
      <dgm:spPr/>
      <dgm:t>
        <a:bodyPr/>
        <a:lstStyle/>
        <a:p>
          <a:endParaRPr lang="en-US"/>
        </a:p>
      </dgm:t>
    </dgm:pt>
    <dgm:pt modelId="{31B2DBD1-4265-4667-B01C-E803534E630E}" type="sibTrans" cxnId="{9174A3CA-DEF4-447C-9DAF-BC714B90114D}">
      <dgm:prSet/>
      <dgm:spPr/>
      <dgm:t>
        <a:bodyPr/>
        <a:lstStyle/>
        <a:p>
          <a:endParaRPr lang="en-US"/>
        </a:p>
      </dgm:t>
    </dgm:pt>
    <dgm:pt modelId="{2ACED256-EEEE-4BD7-A508-9EB701D215E8}">
      <dgm:prSet/>
      <dgm:spPr/>
      <dgm:t>
        <a:bodyPr/>
        <a:lstStyle/>
        <a:p>
          <a:r>
            <a:rPr lang="ru-RU" dirty="0" err="1"/>
            <a:t>Empowered</a:t>
          </a:r>
          <a:r>
            <a:rPr lang="ru-RU" dirty="0"/>
            <a:t> </a:t>
          </a:r>
          <a:r>
            <a:rPr lang="ru-RU" dirty="0" err="1"/>
            <a:t>newly</a:t>
          </a:r>
          <a:r>
            <a:rPr lang="ru-RU" dirty="0"/>
            <a:t> </a:t>
          </a:r>
          <a:r>
            <a:rPr lang="ru-RU" dirty="0" err="1"/>
            <a:t>sovereign</a:t>
          </a:r>
          <a:r>
            <a:rPr lang="ru-RU" dirty="0"/>
            <a:t> </a:t>
          </a:r>
          <a:r>
            <a:rPr lang="ru-RU" dirty="0" err="1"/>
            <a:t>states</a:t>
          </a:r>
          <a:r>
            <a:rPr lang="ru-RU" dirty="0"/>
            <a:t> </a:t>
          </a:r>
          <a:r>
            <a:rPr lang="ru-RU" dirty="0" err="1"/>
            <a:t>after</a:t>
          </a:r>
          <a:r>
            <a:rPr lang="ru-RU" dirty="0"/>
            <a:t> 1991 </a:t>
          </a:r>
          <a:r>
            <a:rPr lang="ru-RU" dirty="0" err="1"/>
            <a:t>because</a:t>
          </a:r>
          <a:r>
            <a:rPr lang="ru-RU" dirty="0"/>
            <a:t> </a:t>
          </a:r>
          <a:r>
            <a:rPr lang="ru-RU" dirty="0" err="1"/>
            <a:t>the</a:t>
          </a:r>
          <a:r>
            <a:rPr lang="ru-RU" dirty="0"/>
            <a:t> </a:t>
          </a:r>
          <a:r>
            <a:rPr lang="ru-RU" dirty="0" err="1"/>
            <a:t>majority</a:t>
          </a:r>
          <a:r>
            <a:rPr lang="ru-RU" dirty="0"/>
            <a:t> </a:t>
          </a:r>
          <a:r>
            <a:rPr lang="ru-RU" dirty="0" err="1"/>
            <a:t>of</a:t>
          </a:r>
          <a:r>
            <a:rPr lang="ru-RU" dirty="0"/>
            <a:t> </a:t>
          </a:r>
          <a:r>
            <a:rPr lang="ru-RU" dirty="0" err="1"/>
            <a:t>them</a:t>
          </a:r>
          <a:r>
            <a:rPr lang="ru-RU" dirty="0"/>
            <a:t> </a:t>
          </a:r>
          <a:r>
            <a:rPr lang="ru-RU" dirty="0" err="1"/>
            <a:t>still</a:t>
          </a:r>
          <a:r>
            <a:rPr lang="ru-RU" dirty="0"/>
            <a:t> </a:t>
          </a:r>
          <a:r>
            <a:rPr lang="ru-RU" b="1" dirty="0" err="1"/>
            <a:t>based</a:t>
          </a:r>
          <a:r>
            <a:rPr lang="ru-RU" b="1" dirty="0"/>
            <a:t> </a:t>
          </a:r>
          <a:r>
            <a:rPr lang="ru-RU" b="1" dirty="0" err="1"/>
            <a:t>their</a:t>
          </a:r>
          <a:r>
            <a:rPr lang="ru-RU" b="1" dirty="0"/>
            <a:t> </a:t>
          </a:r>
          <a:r>
            <a:rPr lang="ru-RU" b="1" dirty="0" err="1"/>
            <a:t>cultures</a:t>
          </a:r>
          <a:r>
            <a:rPr lang="ru-RU" b="1" dirty="0"/>
            <a:t> </a:t>
          </a:r>
          <a:r>
            <a:rPr lang="ru-RU" dirty="0" err="1"/>
            <a:t>as</a:t>
          </a:r>
          <a:r>
            <a:rPr lang="ru-RU" dirty="0"/>
            <a:t> </a:t>
          </a:r>
          <a:r>
            <a:rPr lang="ru-RU" dirty="0" err="1"/>
            <a:t>independent</a:t>
          </a:r>
          <a:r>
            <a:rPr lang="ru-RU" dirty="0"/>
            <a:t> </a:t>
          </a:r>
          <a:r>
            <a:rPr lang="ru-RU" dirty="0" err="1"/>
            <a:t>states</a:t>
          </a:r>
          <a:r>
            <a:rPr lang="ru-RU" dirty="0"/>
            <a:t> </a:t>
          </a:r>
          <a:r>
            <a:rPr lang="ru-RU" b="1" dirty="0" err="1"/>
            <a:t>on</a:t>
          </a:r>
          <a:r>
            <a:rPr lang="ru-RU" b="1" dirty="0"/>
            <a:t> </a:t>
          </a:r>
          <a:r>
            <a:rPr lang="ru-RU" b="1" dirty="0" err="1"/>
            <a:t>these</a:t>
          </a:r>
          <a:r>
            <a:rPr lang="ru-RU" b="1" dirty="0"/>
            <a:t> </a:t>
          </a:r>
          <a:r>
            <a:rPr lang="ru-RU" b="1" dirty="0" err="1"/>
            <a:t>achievements</a:t>
          </a:r>
          <a:r>
            <a:rPr lang="ru-RU" dirty="0"/>
            <a:t>.</a:t>
          </a:r>
          <a:endParaRPr lang="en-US" dirty="0"/>
        </a:p>
      </dgm:t>
    </dgm:pt>
    <dgm:pt modelId="{182FB987-187A-4468-8520-C36EE178420D}" type="parTrans" cxnId="{A0CF4146-C02A-4CDB-B9BA-FFA2F24DA81C}">
      <dgm:prSet/>
      <dgm:spPr/>
      <dgm:t>
        <a:bodyPr/>
        <a:lstStyle/>
        <a:p>
          <a:endParaRPr lang="en-US"/>
        </a:p>
      </dgm:t>
    </dgm:pt>
    <dgm:pt modelId="{3CCA25FF-4B97-40DF-9C91-24AB1368161A}" type="sibTrans" cxnId="{A0CF4146-C02A-4CDB-B9BA-FFA2F24DA81C}">
      <dgm:prSet/>
      <dgm:spPr/>
      <dgm:t>
        <a:bodyPr/>
        <a:lstStyle/>
        <a:p>
          <a:endParaRPr lang="en-US"/>
        </a:p>
      </dgm:t>
    </dgm:pt>
    <dgm:pt modelId="{ABCB1DD5-0118-4C34-B590-740250083742}" type="pres">
      <dgm:prSet presAssocID="{CD285574-D81E-4820-B41A-2FD67072E831}" presName="linear" presStyleCnt="0">
        <dgm:presLayoutVars>
          <dgm:animLvl val="lvl"/>
          <dgm:resizeHandles val="exact"/>
        </dgm:presLayoutVars>
      </dgm:prSet>
      <dgm:spPr/>
    </dgm:pt>
    <dgm:pt modelId="{0EBF206D-F291-43A5-8E32-3E24B91BC52F}" type="pres">
      <dgm:prSet presAssocID="{7FC410D4-7650-4262-A61C-ADBA30334F50}" presName="parentText" presStyleLbl="node1" presStyleIdx="0" presStyleCnt="1">
        <dgm:presLayoutVars>
          <dgm:chMax val="0"/>
          <dgm:bulletEnabled val="1"/>
        </dgm:presLayoutVars>
      </dgm:prSet>
      <dgm:spPr/>
    </dgm:pt>
    <dgm:pt modelId="{F49E7D7F-FB0A-45B3-8D00-73E6ED09FFC1}" type="pres">
      <dgm:prSet presAssocID="{7FC410D4-7650-4262-A61C-ADBA30334F50}" presName="childText" presStyleLbl="revTx" presStyleIdx="0" presStyleCnt="1">
        <dgm:presLayoutVars>
          <dgm:bulletEnabled val="1"/>
        </dgm:presLayoutVars>
      </dgm:prSet>
      <dgm:spPr/>
    </dgm:pt>
  </dgm:ptLst>
  <dgm:cxnLst>
    <dgm:cxn modelId="{2FA0EA00-6486-45D5-BEEB-E6D017CB66CC}" type="presOf" srcId="{2ACED256-EEEE-4BD7-A508-9EB701D215E8}" destId="{F49E7D7F-FB0A-45B3-8D00-73E6ED09FFC1}" srcOrd="0" destOrd="2" presId="urn:microsoft.com/office/officeart/2005/8/layout/vList2"/>
    <dgm:cxn modelId="{B7DF5016-7C74-4F52-AA8F-872A08812CDA}" type="presOf" srcId="{D90BBB8B-AAD4-4265-9957-726AD88B6882}" destId="{F49E7D7F-FB0A-45B3-8D00-73E6ED09FFC1}" srcOrd="0" destOrd="1" presId="urn:microsoft.com/office/officeart/2005/8/layout/vList2"/>
    <dgm:cxn modelId="{1EBE8E2D-AA2B-418D-8F21-9559F28435C1}" type="presOf" srcId="{FBC8BCD4-48B5-48B2-85C5-EC0C406C02DD}" destId="{F49E7D7F-FB0A-45B3-8D00-73E6ED09FFC1}" srcOrd="0" destOrd="0" presId="urn:microsoft.com/office/officeart/2005/8/layout/vList2"/>
    <dgm:cxn modelId="{00262444-76D2-479D-A860-499D2823B6BF}" srcId="{7FC410D4-7650-4262-A61C-ADBA30334F50}" destId="{FBC8BCD4-48B5-48B2-85C5-EC0C406C02DD}" srcOrd="0" destOrd="0" parTransId="{E08E5C3B-F4BD-4366-9B49-964506E86BF6}" sibTransId="{BC35829D-F898-465A-99C9-4A9A413A2277}"/>
    <dgm:cxn modelId="{A0CF4146-C02A-4CDB-B9BA-FFA2F24DA81C}" srcId="{7FC410D4-7650-4262-A61C-ADBA30334F50}" destId="{2ACED256-EEEE-4BD7-A508-9EB701D215E8}" srcOrd="2" destOrd="0" parTransId="{182FB987-187A-4468-8520-C36EE178420D}" sibTransId="{3CCA25FF-4B97-40DF-9C91-24AB1368161A}"/>
    <dgm:cxn modelId="{9174A3CA-DEF4-447C-9DAF-BC714B90114D}" srcId="{7FC410D4-7650-4262-A61C-ADBA30334F50}" destId="{D90BBB8B-AAD4-4265-9957-726AD88B6882}" srcOrd="1" destOrd="0" parTransId="{6C43A886-9218-455C-A963-D93BE03DC7BD}" sibTransId="{31B2DBD1-4265-4667-B01C-E803534E630E}"/>
    <dgm:cxn modelId="{99D159D2-DFCD-422C-9BD5-0F382BD97537}" srcId="{CD285574-D81E-4820-B41A-2FD67072E831}" destId="{7FC410D4-7650-4262-A61C-ADBA30334F50}" srcOrd="0" destOrd="0" parTransId="{0FC9F28C-9911-4D49-A331-D8FC306A66F9}" sibTransId="{E0168AE9-8431-4CE5-AE03-FF60BCD8B802}"/>
    <dgm:cxn modelId="{6CC69BDA-1940-49EA-86F3-592EDB3D6881}" type="presOf" srcId="{CD285574-D81E-4820-B41A-2FD67072E831}" destId="{ABCB1DD5-0118-4C34-B590-740250083742}" srcOrd="0" destOrd="0" presId="urn:microsoft.com/office/officeart/2005/8/layout/vList2"/>
    <dgm:cxn modelId="{2E6943E6-9618-4E3A-A9AB-C3159925B2E6}" type="presOf" srcId="{7FC410D4-7650-4262-A61C-ADBA30334F50}" destId="{0EBF206D-F291-43A5-8E32-3E24B91BC52F}" srcOrd="0" destOrd="0" presId="urn:microsoft.com/office/officeart/2005/8/layout/vList2"/>
    <dgm:cxn modelId="{6040166E-9C50-44FE-B684-2FAF33456C42}" type="presParOf" srcId="{ABCB1DD5-0118-4C34-B590-740250083742}" destId="{0EBF206D-F291-43A5-8E32-3E24B91BC52F}" srcOrd="0" destOrd="0" presId="urn:microsoft.com/office/officeart/2005/8/layout/vList2"/>
    <dgm:cxn modelId="{7DBE46F1-8122-4B42-A4F2-B3984346A19B}" type="presParOf" srcId="{ABCB1DD5-0118-4C34-B590-740250083742}" destId="{F49E7D7F-FB0A-45B3-8D00-73E6ED09FFC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FEDC4D-D03F-4BCC-8D48-1C19D641007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E0ACB3A1-29B4-41D5-8618-663BF9E97B4A}">
      <dgm:prSet/>
      <dgm:spPr/>
      <dgm:t>
        <a:bodyPr/>
        <a:lstStyle/>
        <a:p>
          <a:r>
            <a:rPr lang="ru-RU"/>
            <a:t>“The development of cultures national in form and socialist in content is necessary for the purpose of their ultimate fusion into one General Culture, socialist as to form and content, and expressed in one general language” – I. V. Stalin, Marksizm i natsional'no-kolonial'niy vopros (1934)</a:t>
          </a:r>
          <a:endParaRPr lang="en-US"/>
        </a:p>
      </dgm:t>
    </dgm:pt>
    <dgm:pt modelId="{AE30CEF2-6607-4534-AC17-AC2FB3D8A356}" type="parTrans" cxnId="{179033D1-D2DB-4A97-B124-3F2AFC86492D}">
      <dgm:prSet/>
      <dgm:spPr/>
      <dgm:t>
        <a:bodyPr/>
        <a:lstStyle/>
        <a:p>
          <a:endParaRPr lang="en-US"/>
        </a:p>
      </dgm:t>
    </dgm:pt>
    <dgm:pt modelId="{2ECBC3C4-217C-4C52-A985-9C29513484ED}" type="sibTrans" cxnId="{179033D1-D2DB-4A97-B124-3F2AFC86492D}">
      <dgm:prSet/>
      <dgm:spPr/>
      <dgm:t>
        <a:bodyPr/>
        <a:lstStyle/>
        <a:p>
          <a:endParaRPr lang="en-US"/>
        </a:p>
      </dgm:t>
    </dgm:pt>
    <dgm:pt modelId="{9B80E513-3977-4D7E-878B-6FF1A4972988}">
      <dgm:prSet/>
      <dgm:spPr/>
      <dgm:t>
        <a:bodyPr/>
        <a:lstStyle/>
        <a:p>
          <a:r>
            <a:rPr lang="en-US"/>
            <a:t>“</a:t>
          </a:r>
          <a:r>
            <a:rPr lang="ru-RU"/>
            <a:t>Comrades, we want-we passionately wish-to have our own "Mighty Handful." - A. A. Zhdanov, Sovetskaya muzika (1948)</a:t>
          </a:r>
          <a:endParaRPr lang="en-US"/>
        </a:p>
      </dgm:t>
    </dgm:pt>
    <dgm:pt modelId="{F5D6E445-9EA1-4E61-8C8D-1147ACDFC6A5}" type="parTrans" cxnId="{789020E1-A482-4844-9FAC-4E4D68DCDA3F}">
      <dgm:prSet/>
      <dgm:spPr/>
      <dgm:t>
        <a:bodyPr/>
        <a:lstStyle/>
        <a:p>
          <a:endParaRPr lang="en-US"/>
        </a:p>
      </dgm:t>
    </dgm:pt>
    <dgm:pt modelId="{70348F90-20B6-4D1F-8A6E-CEA679E72D2F}" type="sibTrans" cxnId="{789020E1-A482-4844-9FAC-4E4D68DCDA3F}">
      <dgm:prSet/>
      <dgm:spPr/>
      <dgm:t>
        <a:bodyPr/>
        <a:lstStyle/>
        <a:p>
          <a:endParaRPr lang="en-US"/>
        </a:p>
      </dgm:t>
    </dgm:pt>
    <dgm:pt modelId="{EF150DA4-6F84-419D-86B9-6FEFA7EAB71C}" type="pres">
      <dgm:prSet presAssocID="{DFFEDC4D-D03F-4BCC-8D48-1C19D6410078}" presName="hierChild1" presStyleCnt="0">
        <dgm:presLayoutVars>
          <dgm:chPref val="1"/>
          <dgm:dir/>
          <dgm:animOne val="branch"/>
          <dgm:animLvl val="lvl"/>
          <dgm:resizeHandles/>
        </dgm:presLayoutVars>
      </dgm:prSet>
      <dgm:spPr/>
    </dgm:pt>
    <dgm:pt modelId="{42677120-6EFD-4955-838A-D9C462539DA4}" type="pres">
      <dgm:prSet presAssocID="{E0ACB3A1-29B4-41D5-8618-663BF9E97B4A}" presName="hierRoot1" presStyleCnt="0"/>
      <dgm:spPr/>
    </dgm:pt>
    <dgm:pt modelId="{D6C3DB81-F858-4E82-881E-E32BAE5C93FD}" type="pres">
      <dgm:prSet presAssocID="{E0ACB3A1-29B4-41D5-8618-663BF9E97B4A}" presName="composite" presStyleCnt="0"/>
      <dgm:spPr/>
    </dgm:pt>
    <dgm:pt modelId="{64835196-8AE9-4CA0-8942-4F7DCB1C52C2}" type="pres">
      <dgm:prSet presAssocID="{E0ACB3A1-29B4-41D5-8618-663BF9E97B4A}" presName="background" presStyleLbl="node0" presStyleIdx="0" presStyleCnt="2"/>
      <dgm:spPr/>
    </dgm:pt>
    <dgm:pt modelId="{9DD82033-5CBC-47F7-AA82-005D30846A37}" type="pres">
      <dgm:prSet presAssocID="{E0ACB3A1-29B4-41D5-8618-663BF9E97B4A}" presName="text" presStyleLbl="fgAcc0" presStyleIdx="0" presStyleCnt="2">
        <dgm:presLayoutVars>
          <dgm:chPref val="3"/>
        </dgm:presLayoutVars>
      </dgm:prSet>
      <dgm:spPr/>
    </dgm:pt>
    <dgm:pt modelId="{4A69CDF1-7A68-4D99-A825-F4584D510A9A}" type="pres">
      <dgm:prSet presAssocID="{E0ACB3A1-29B4-41D5-8618-663BF9E97B4A}" presName="hierChild2" presStyleCnt="0"/>
      <dgm:spPr/>
    </dgm:pt>
    <dgm:pt modelId="{04417BCA-58C7-4469-938B-D877A11C002E}" type="pres">
      <dgm:prSet presAssocID="{9B80E513-3977-4D7E-878B-6FF1A4972988}" presName="hierRoot1" presStyleCnt="0"/>
      <dgm:spPr/>
    </dgm:pt>
    <dgm:pt modelId="{3AD399BC-0659-4F35-BDF0-6C90B01ADBA1}" type="pres">
      <dgm:prSet presAssocID="{9B80E513-3977-4D7E-878B-6FF1A4972988}" presName="composite" presStyleCnt="0"/>
      <dgm:spPr/>
    </dgm:pt>
    <dgm:pt modelId="{BC9507EF-2FAD-4965-BE1A-A239957319E3}" type="pres">
      <dgm:prSet presAssocID="{9B80E513-3977-4D7E-878B-6FF1A4972988}" presName="background" presStyleLbl="node0" presStyleIdx="1" presStyleCnt="2"/>
      <dgm:spPr/>
    </dgm:pt>
    <dgm:pt modelId="{001321D3-0119-47E2-BE55-637D20A432C9}" type="pres">
      <dgm:prSet presAssocID="{9B80E513-3977-4D7E-878B-6FF1A4972988}" presName="text" presStyleLbl="fgAcc0" presStyleIdx="1" presStyleCnt="2">
        <dgm:presLayoutVars>
          <dgm:chPref val="3"/>
        </dgm:presLayoutVars>
      </dgm:prSet>
      <dgm:spPr/>
    </dgm:pt>
    <dgm:pt modelId="{8E1DD120-1B56-4C75-BDFF-19C807127C79}" type="pres">
      <dgm:prSet presAssocID="{9B80E513-3977-4D7E-878B-6FF1A4972988}" presName="hierChild2" presStyleCnt="0"/>
      <dgm:spPr/>
    </dgm:pt>
  </dgm:ptLst>
  <dgm:cxnLst>
    <dgm:cxn modelId="{7EB5C55D-D731-4494-AD1F-A252086C5D6A}" type="presOf" srcId="{9B80E513-3977-4D7E-878B-6FF1A4972988}" destId="{001321D3-0119-47E2-BE55-637D20A432C9}" srcOrd="0" destOrd="0" presId="urn:microsoft.com/office/officeart/2005/8/layout/hierarchy1"/>
    <dgm:cxn modelId="{F8BF0849-61F9-4AED-8C20-FA552921B837}" type="presOf" srcId="{E0ACB3A1-29B4-41D5-8618-663BF9E97B4A}" destId="{9DD82033-5CBC-47F7-AA82-005D30846A37}" srcOrd="0" destOrd="0" presId="urn:microsoft.com/office/officeart/2005/8/layout/hierarchy1"/>
    <dgm:cxn modelId="{179033D1-D2DB-4A97-B124-3F2AFC86492D}" srcId="{DFFEDC4D-D03F-4BCC-8D48-1C19D6410078}" destId="{E0ACB3A1-29B4-41D5-8618-663BF9E97B4A}" srcOrd="0" destOrd="0" parTransId="{AE30CEF2-6607-4534-AC17-AC2FB3D8A356}" sibTransId="{2ECBC3C4-217C-4C52-A985-9C29513484ED}"/>
    <dgm:cxn modelId="{789020E1-A482-4844-9FAC-4E4D68DCDA3F}" srcId="{DFFEDC4D-D03F-4BCC-8D48-1C19D6410078}" destId="{9B80E513-3977-4D7E-878B-6FF1A4972988}" srcOrd="1" destOrd="0" parTransId="{F5D6E445-9EA1-4E61-8C8D-1147ACDFC6A5}" sibTransId="{70348F90-20B6-4D1F-8A6E-CEA679E72D2F}"/>
    <dgm:cxn modelId="{07701DE6-C5F9-48A9-8F41-7A7193F13CCD}" type="presOf" srcId="{DFFEDC4D-D03F-4BCC-8D48-1C19D6410078}" destId="{EF150DA4-6F84-419D-86B9-6FEFA7EAB71C}" srcOrd="0" destOrd="0" presId="urn:microsoft.com/office/officeart/2005/8/layout/hierarchy1"/>
    <dgm:cxn modelId="{CD80F75C-F922-49F8-B29F-8FED9AC3E2E2}" type="presParOf" srcId="{EF150DA4-6F84-419D-86B9-6FEFA7EAB71C}" destId="{42677120-6EFD-4955-838A-D9C462539DA4}" srcOrd="0" destOrd="0" presId="urn:microsoft.com/office/officeart/2005/8/layout/hierarchy1"/>
    <dgm:cxn modelId="{20902188-4269-4F66-B30D-AE76AD01491D}" type="presParOf" srcId="{42677120-6EFD-4955-838A-D9C462539DA4}" destId="{D6C3DB81-F858-4E82-881E-E32BAE5C93FD}" srcOrd="0" destOrd="0" presId="urn:microsoft.com/office/officeart/2005/8/layout/hierarchy1"/>
    <dgm:cxn modelId="{1EEFE36F-3B15-4721-9D65-5F9C8E31BA8A}" type="presParOf" srcId="{D6C3DB81-F858-4E82-881E-E32BAE5C93FD}" destId="{64835196-8AE9-4CA0-8942-4F7DCB1C52C2}" srcOrd="0" destOrd="0" presId="urn:microsoft.com/office/officeart/2005/8/layout/hierarchy1"/>
    <dgm:cxn modelId="{00175F39-E23C-4436-9B3F-944A038D28E8}" type="presParOf" srcId="{D6C3DB81-F858-4E82-881E-E32BAE5C93FD}" destId="{9DD82033-5CBC-47F7-AA82-005D30846A37}" srcOrd="1" destOrd="0" presId="urn:microsoft.com/office/officeart/2005/8/layout/hierarchy1"/>
    <dgm:cxn modelId="{B0601A8B-AD21-4B7E-8E8D-A57664067F00}" type="presParOf" srcId="{42677120-6EFD-4955-838A-D9C462539DA4}" destId="{4A69CDF1-7A68-4D99-A825-F4584D510A9A}" srcOrd="1" destOrd="0" presId="urn:microsoft.com/office/officeart/2005/8/layout/hierarchy1"/>
    <dgm:cxn modelId="{BBE5BEF1-36A0-4753-ABA6-5E31F69CDE1C}" type="presParOf" srcId="{EF150DA4-6F84-419D-86B9-6FEFA7EAB71C}" destId="{04417BCA-58C7-4469-938B-D877A11C002E}" srcOrd="1" destOrd="0" presId="urn:microsoft.com/office/officeart/2005/8/layout/hierarchy1"/>
    <dgm:cxn modelId="{1BC991A2-EB92-4573-B3CF-72AFF8F6F336}" type="presParOf" srcId="{04417BCA-58C7-4469-938B-D877A11C002E}" destId="{3AD399BC-0659-4F35-BDF0-6C90B01ADBA1}" srcOrd="0" destOrd="0" presId="urn:microsoft.com/office/officeart/2005/8/layout/hierarchy1"/>
    <dgm:cxn modelId="{EA6A5ED2-B010-46CA-8E69-AB81009A51F8}" type="presParOf" srcId="{3AD399BC-0659-4F35-BDF0-6C90B01ADBA1}" destId="{BC9507EF-2FAD-4965-BE1A-A239957319E3}" srcOrd="0" destOrd="0" presId="urn:microsoft.com/office/officeart/2005/8/layout/hierarchy1"/>
    <dgm:cxn modelId="{9BB6C7D7-08AE-40F0-8D40-5621C1ED9C1D}" type="presParOf" srcId="{3AD399BC-0659-4F35-BDF0-6C90B01ADBA1}" destId="{001321D3-0119-47E2-BE55-637D20A432C9}" srcOrd="1" destOrd="0" presId="urn:microsoft.com/office/officeart/2005/8/layout/hierarchy1"/>
    <dgm:cxn modelId="{2DD70FAC-70AA-42B3-83FC-B1287B58602E}" type="presParOf" srcId="{04417BCA-58C7-4469-938B-D877A11C002E}" destId="{8E1DD120-1B56-4C75-BDFF-19C807127C7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4CB4A6-540D-42C4-A76B-8AF108C90E6C}" type="doc">
      <dgm:prSet loTypeId="urn:microsoft.com/office/officeart/2005/8/layout/vList2" loCatId="list" qsTypeId="urn:microsoft.com/office/officeart/2005/8/quickstyle/simple5" qsCatId="simple" csTypeId="urn:microsoft.com/office/officeart/2005/8/colors/accent3_2" csCatId="accent3"/>
      <dgm:spPr/>
      <dgm:t>
        <a:bodyPr/>
        <a:lstStyle/>
        <a:p>
          <a:endParaRPr lang="en-US"/>
        </a:p>
      </dgm:t>
    </dgm:pt>
    <dgm:pt modelId="{4856CD23-5AA7-42FA-8918-03E15A562796}">
      <dgm:prSet/>
      <dgm:spPr/>
      <dgm:t>
        <a:bodyPr/>
        <a:lstStyle/>
        <a:p>
          <a:r>
            <a:rPr lang="en-US"/>
            <a:t>The Soviet government believed that national republics (besides Ukraine and Belarus) could not take a cultural leap without substantial external help.</a:t>
          </a:r>
        </a:p>
      </dgm:t>
    </dgm:pt>
    <dgm:pt modelId="{0552E764-A1DB-43BE-92C2-783EA3602576}" type="parTrans" cxnId="{933C5F40-C78C-4CE9-BE20-07A5EF1EB539}">
      <dgm:prSet/>
      <dgm:spPr/>
      <dgm:t>
        <a:bodyPr/>
        <a:lstStyle/>
        <a:p>
          <a:endParaRPr lang="en-US"/>
        </a:p>
      </dgm:t>
    </dgm:pt>
    <dgm:pt modelId="{3968AD55-8D47-418A-998C-45FC242B76CB}" type="sibTrans" cxnId="{933C5F40-C78C-4CE9-BE20-07A5EF1EB539}">
      <dgm:prSet/>
      <dgm:spPr/>
      <dgm:t>
        <a:bodyPr/>
        <a:lstStyle/>
        <a:p>
          <a:endParaRPr lang="en-US"/>
        </a:p>
      </dgm:t>
    </dgm:pt>
    <dgm:pt modelId="{49E9179F-CB30-4F70-A140-05843A803C8C}">
      <dgm:prSet/>
      <dgm:spPr/>
      <dgm:t>
        <a:bodyPr/>
        <a:lstStyle/>
        <a:p>
          <a:r>
            <a:rPr lang="en-US"/>
            <a:t>So, members of the Composers' Union from Moscow and Leningrad were recruited to oversee the creation of national music.</a:t>
          </a:r>
        </a:p>
      </dgm:t>
    </dgm:pt>
    <dgm:pt modelId="{9DA0FADA-668D-40A0-AF6D-C5C5BD7EE2A8}" type="parTrans" cxnId="{9476DD2F-2260-4BFC-99FA-0FCEA8928E95}">
      <dgm:prSet/>
      <dgm:spPr/>
      <dgm:t>
        <a:bodyPr/>
        <a:lstStyle/>
        <a:p>
          <a:endParaRPr lang="en-US"/>
        </a:p>
      </dgm:t>
    </dgm:pt>
    <dgm:pt modelId="{12FB223C-8F87-4140-88F7-30A8BDB8A01B}" type="sibTrans" cxnId="{9476DD2F-2260-4BFC-99FA-0FCEA8928E95}">
      <dgm:prSet/>
      <dgm:spPr/>
      <dgm:t>
        <a:bodyPr/>
        <a:lstStyle/>
        <a:p>
          <a:endParaRPr lang="en-US"/>
        </a:p>
      </dgm:t>
    </dgm:pt>
    <dgm:pt modelId="{06ABF7F8-7E89-47B7-AE59-0D623D8B0155}">
      <dgm:prSet/>
      <dgm:spPr/>
      <dgm:t>
        <a:bodyPr/>
        <a:lstStyle/>
        <a:p>
          <a:r>
            <a:rPr lang="en-US"/>
            <a:t>In many cases, they even composed the music (almost always operas) themselves in what they perceived as the appropriate national style.​</a:t>
          </a:r>
        </a:p>
      </dgm:t>
    </dgm:pt>
    <dgm:pt modelId="{A610A4F6-7EC8-469D-873C-F3CEE6BCAFA7}" type="parTrans" cxnId="{6D3534B3-7A6A-4964-AC27-38DF60B2C06D}">
      <dgm:prSet/>
      <dgm:spPr/>
      <dgm:t>
        <a:bodyPr/>
        <a:lstStyle/>
        <a:p>
          <a:endParaRPr lang="en-US"/>
        </a:p>
      </dgm:t>
    </dgm:pt>
    <dgm:pt modelId="{72ABEBF2-F1F7-4C5B-8A86-F7794BD5CCF7}" type="sibTrans" cxnId="{6D3534B3-7A6A-4964-AC27-38DF60B2C06D}">
      <dgm:prSet/>
      <dgm:spPr/>
      <dgm:t>
        <a:bodyPr/>
        <a:lstStyle/>
        <a:p>
          <a:endParaRPr lang="en-US"/>
        </a:p>
      </dgm:t>
    </dgm:pt>
    <dgm:pt modelId="{B8EEC6FB-961C-4A67-95EC-1C6281C1FCFB}" type="pres">
      <dgm:prSet presAssocID="{254CB4A6-540D-42C4-A76B-8AF108C90E6C}" presName="linear" presStyleCnt="0">
        <dgm:presLayoutVars>
          <dgm:animLvl val="lvl"/>
          <dgm:resizeHandles val="exact"/>
        </dgm:presLayoutVars>
      </dgm:prSet>
      <dgm:spPr/>
    </dgm:pt>
    <dgm:pt modelId="{B6A036CA-F586-4B50-A7BE-1290E786ACC4}" type="pres">
      <dgm:prSet presAssocID="{4856CD23-5AA7-42FA-8918-03E15A562796}" presName="parentText" presStyleLbl="node1" presStyleIdx="0" presStyleCnt="3">
        <dgm:presLayoutVars>
          <dgm:chMax val="0"/>
          <dgm:bulletEnabled val="1"/>
        </dgm:presLayoutVars>
      </dgm:prSet>
      <dgm:spPr/>
    </dgm:pt>
    <dgm:pt modelId="{8A55DD8E-4EFC-45E1-BD57-DC997BD5A74B}" type="pres">
      <dgm:prSet presAssocID="{3968AD55-8D47-418A-998C-45FC242B76CB}" presName="spacer" presStyleCnt="0"/>
      <dgm:spPr/>
    </dgm:pt>
    <dgm:pt modelId="{FF25B31D-7C5D-4195-822B-7B5622E37CE1}" type="pres">
      <dgm:prSet presAssocID="{49E9179F-CB30-4F70-A140-05843A803C8C}" presName="parentText" presStyleLbl="node1" presStyleIdx="1" presStyleCnt="3">
        <dgm:presLayoutVars>
          <dgm:chMax val="0"/>
          <dgm:bulletEnabled val="1"/>
        </dgm:presLayoutVars>
      </dgm:prSet>
      <dgm:spPr/>
    </dgm:pt>
    <dgm:pt modelId="{0E500ABF-1B90-491F-B8F6-659E76E2504C}" type="pres">
      <dgm:prSet presAssocID="{12FB223C-8F87-4140-88F7-30A8BDB8A01B}" presName="spacer" presStyleCnt="0"/>
      <dgm:spPr/>
    </dgm:pt>
    <dgm:pt modelId="{9EC7DAFA-8626-409E-BFD3-462B76C222F2}" type="pres">
      <dgm:prSet presAssocID="{06ABF7F8-7E89-47B7-AE59-0D623D8B0155}" presName="parentText" presStyleLbl="node1" presStyleIdx="2" presStyleCnt="3">
        <dgm:presLayoutVars>
          <dgm:chMax val="0"/>
          <dgm:bulletEnabled val="1"/>
        </dgm:presLayoutVars>
      </dgm:prSet>
      <dgm:spPr/>
    </dgm:pt>
  </dgm:ptLst>
  <dgm:cxnLst>
    <dgm:cxn modelId="{79DC3A2A-7C38-4E4E-A512-4BA942AECB27}" type="presOf" srcId="{06ABF7F8-7E89-47B7-AE59-0D623D8B0155}" destId="{9EC7DAFA-8626-409E-BFD3-462B76C222F2}" srcOrd="0" destOrd="0" presId="urn:microsoft.com/office/officeart/2005/8/layout/vList2"/>
    <dgm:cxn modelId="{9476DD2F-2260-4BFC-99FA-0FCEA8928E95}" srcId="{254CB4A6-540D-42C4-A76B-8AF108C90E6C}" destId="{49E9179F-CB30-4F70-A140-05843A803C8C}" srcOrd="1" destOrd="0" parTransId="{9DA0FADA-668D-40A0-AF6D-C5C5BD7EE2A8}" sibTransId="{12FB223C-8F87-4140-88F7-30A8BDB8A01B}"/>
    <dgm:cxn modelId="{933C5F40-C78C-4CE9-BE20-07A5EF1EB539}" srcId="{254CB4A6-540D-42C4-A76B-8AF108C90E6C}" destId="{4856CD23-5AA7-42FA-8918-03E15A562796}" srcOrd="0" destOrd="0" parTransId="{0552E764-A1DB-43BE-92C2-783EA3602576}" sibTransId="{3968AD55-8D47-418A-998C-45FC242B76CB}"/>
    <dgm:cxn modelId="{D75C0A55-4FB5-4B1F-BF18-0592EE2F056D}" type="presOf" srcId="{4856CD23-5AA7-42FA-8918-03E15A562796}" destId="{B6A036CA-F586-4B50-A7BE-1290E786ACC4}" srcOrd="0" destOrd="0" presId="urn:microsoft.com/office/officeart/2005/8/layout/vList2"/>
    <dgm:cxn modelId="{D2AEEE8C-2729-4EB4-B165-88866604B9E4}" type="presOf" srcId="{254CB4A6-540D-42C4-A76B-8AF108C90E6C}" destId="{B8EEC6FB-961C-4A67-95EC-1C6281C1FCFB}" srcOrd="0" destOrd="0" presId="urn:microsoft.com/office/officeart/2005/8/layout/vList2"/>
    <dgm:cxn modelId="{346C6F9D-71A4-4261-8FE8-189AE341B2B3}" type="presOf" srcId="{49E9179F-CB30-4F70-A140-05843A803C8C}" destId="{FF25B31D-7C5D-4195-822B-7B5622E37CE1}" srcOrd="0" destOrd="0" presId="urn:microsoft.com/office/officeart/2005/8/layout/vList2"/>
    <dgm:cxn modelId="{6D3534B3-7A6A-4964-AC27-38DF60B2C06D}" srcId="{254CB4A6-540D-42C4-A76B-8AF108C90E6C}" destId="{06ABF7F8-7E89-47B7-AE59-0D623D8B0155}" srcOrd="2" destOrd="0" parTransId="{A610A4F6-7EC8-469D-873C-F3CEE6BCAFA7}" sibTransId="{72ABEBF2-F1F7-4C5B-8A86-F7794BD5CCF7}"/>
    <dgm:cxn modelId="{517AA11B-36D6-41AA-BE67-DC9DABD3B42D}" type="presParOf" srcId="{B8EEC6FB-961C-4A67-95EC-1C6281C1FCFB}" destId="{B6A036CA-F586-4B50-A7BE-1290E786ACC4}" srcOrd="0" destOrd="0" presId="urn:microsoft.com/office/officeart/2005/8/layout/vList2"/>
    <dgm:cxn modelId="{A70773F2-B68F-44B2-9ED2-475500EDD7F4}" type="presParOf" srcId="{B8EEC6FB-961C-4A67-95EC-1C6281C1FCFB}" destId="{8A55DD8E-4EFC-45E1-BD57-DC997BD5A74B}" srcOrd="1" destOrd="0" presId="urn:microsoft.com/office/officeart/2005/8/layout/vList2"/>
    <dgm:cxn modelId="{9102AEB8-9DEC-4535-84B6-8C30D14F967F}" type="presParOf" srcId="{B8EEC6FB-961C-4A67-95EC-1C6281C1FCFB}" destId="{FF25B31D-7C5D-4195-822B-7B5622E37CE1}" srcOrd="2" destOrd="0" presId="urn:microsoft.com/office/officeart/2005/8/layout/vList2"/>
    <dgm:cxn modelId="{D7402B52-D4EE-4253-BEA9-415D1AEA2C3F}" type="presParOf" srcId="{B8EEC6FB-961C-4A67-95EC-1C6281C1FCFB}" destId="{0E500ABF-1B90-491F-B8F6-659E76E2504C}" srcOrd="3" destOrd="0" presId="urn:microsoft.com/office/officeart/2005/8/layout/vList2"/>
    <dgm:cxn modelId="{3139D6E9-526B-4238-93A3-95851E28EF48}" type="presParOf" srcId="{B8EEC6FB-961C-4A67-95EC-1C6281C1FCFB}" destId="{9EC7DAFA-8626-409E-BFD3-462B76C222F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F206D-F291-43A5-8E32-3E24B91BC52F}">
      <dsp:nvSpPr>
        <dsp:cNvPr id="0" name=""/>
        <dsp:cNvSpPr/>
      </dsp:nvSpPr>
      <dsp:spPr>
        <a:xfrm>
          <a:off x="0" y="295561"/>
          <a:ext cx="5876455" cy="8821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ru-RU" sz="2600" kern="1200" dirty="0"/>
            <a:t>National Music </a:t>
          </a:r>
          <a:r>
            <a:rPr lang="ru-RU" sz="2600" kern="1200" dirty="0" err="1"/>
            <a:t>in</a:t>
          </a:r>
          <a:r>
            <a:rPr lang="ru-RU" sz="2600" kern="1200" dirty="0"/>
            <a:t> </a:t>
          </a:r>
          <a:r>
            <a:rPr lang="ru-RU" sz="2600" kern="1200" dirty="0" err="1"/>
            <a:t>the</a:t>
          </a:r>
          <a:r>
            <a:rPr lang="ru-RU" sz="2600" kern="1200" dirty="0"/>
            <a:t> </a:t>
          </a:r>
          <a:r>
            <a:rPr lang="ru-RU" sz="2600" kern="1200" dirty="0" err="1"/>
            <a:t>Soviet</a:t>
          </a:r>
          <a:r>
            <a:rPr lang="ru-RU" sz="2600" kern="1200" dirty="0"/>
            <a:t> Union</a:t>
          </a:r>
          <a:endParaRPr lang="en-US" sz="2600" kern="1200" dirty="0"/>
        </a:p>
      </dsp:txBody>
      <dsp:txXfrm>
        <a:off x="43064" y="338625"/>
        <a:ext cx="5790327" cy="796052"/>
      </dsp:txXfrm>
    </dsp:sp>
    <dsp:sp modelId="{F49E7D7F-FB0A-45B3-8D00-73E6ED09FFC1}">
      <dsp:nvSpPr>
        <dsp:cNvPr id="0" name=""/>
        <dsp:cNvSpPr/>
      </dsp:nvSpPr>
      <dsp:spPr>
        <a:xfrm>
          <a:off x="0" y="1177741"/>
          <a:ext cx="5876455" cy="473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577"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ru-RU" sz="2000" b="1" kern="1200" dirty="0" err="1"/>
            <a:t>Promoted</a:t>
          </a:r>
          <a:r>
            <a:rPr lang="ru-RU" sz="2000" b="1" kern="1200" dirty="0"/>
            <a:t> </a:t>
          </a:r>
          <a:r>
            <a:rPr lang="ru-RU" sz="2000" b="1" kern="1200" dirty="0" err="1"/>
            <a:t>the</a:t>
          </a:r>
          <a:r>
            <a:rPr lang="ru-RU" sz="2000" b="1" kern="1200" dirty="0"/>
            <a:t> </a:t>
          </a:r>
          <a:r>
            <a:rPr lang="ru-RU" sz="2000" b="1" kern="1200" dirty="0" err="1"/>
            <a:t>Soviet</a:t>
          </a:r>
          <a:r>
            <a:rPr lang="ru-RU" sz="2000" b="1" kern="1200" dirty="0"/>
            <a:t> </a:t>
          </a:r>
          <a:r>
            <a:rPr lang="ru-RU" sz="2000" b="1" kern="1200" dirty="0" err="1"/>
            <a:t>ideas</a:t>
          </a:r>
          <a:r>
            <a:rPr lang="ru-RU" sz="2000" b="1" kern="1200" dirty="0"/>
            <a:t> </a:t>
          </a:r>
          <a:r>
            <a:rPr lang="ru-RU" sz="2000" b="1" kern="1200" dirty="0" err="1"/>
            <a:t>and</a:t>
          </a:r>
          <a:r>
            <a:rPr lang="ru-RU" sz="2000" b="1" kern="1200" dirty="0"/>
            <a:t> </a:t>
          </a:r>
          <a:r>
            <a:rPr lang="ru-RU" sz="2000" b="1" kern="1200" dirty="0" err="1"/>
            <a:t>views</a:t>
          </a:r>
          <a:r>
            <a:rPr lang="ru-RU" sz="2000" b="1" kern="1200" dirty="0"/>
            <a:t> </a:t>
          </a:r>
          <a:r>
            <a:rPr lang="ru-RU" sz="2000" b="0" kern="1200" dirty="0" err="1"/>
            <a:t>outside</a:t>
          </a:r>
          <a:r>
            <a:rPr lang="ru-RU" sz="2000" b="0" kern="1200" dirty="0"/>
            <a:t> </a:t>
          </a:r>
          <a:r>
            <a:rPr lang="ru-RU" sz="2000" b="0" kern="1200" dirty="0" err="1"/>
            <a:t>the</a:t>
          </a:r>
          <a:r>
            <a:rPr lang="ru-RU" sz="2000" b="0" kern="1200" dirty="0"/>
            <a:t> RSFSR </a:t>
          </a:r>
          <a:r>
            <a:rPr lang="ru-RU" sz="2000" kern="1200" dirty="0" err="1"/>
            <a:t>through</a:t>
          </a:r>
          <a:r>
            <a:rPr lang="ru-RU" sz="2000" kern="1200" dirty="0"/>
            <a:t> </a:t>
          </a:r>
          <a:r>
            <a:rPr lang="ru-RU" sz="2000" kern="1200" dirty="0" err="1"/>
            <a:t>socialist</a:t>
          </a:r>
          <a:r>
            <a:rPr lang="ru-RU" sz="2000" kern="1200" dirty="0"/>
            <a:t> </a:t>
          </a:r>
          <a:r>
            <a:rPr lang="ru-RU" sz="2000" kern="1200" dirty="0" err="1"/>
            <a:t>realism</a:t>
          </a:r>
          <a:r>
            <a:rPr lang="ru-RU" sz="2000" kern="1200" dirty="0"/>
            <a:t> </a:t>
          </a:r>
          <a:r>
            <a:rPr lang="ru-RU" sz="2000" b="1" kern="1200" dirty="0" err="1"/>
            <a:t>localised</a:t>
          </a:r>
          <a:r>
            <a:rPr lang="ru-RU" sz="2000" b="1" kern="1200" dirty="0"/>
            <a:t> </a:t>
          </a:r>
          <a:r>
            <a:rPr lang="ru-RU" sz="2000" b="1" kern="1200" dirty="0" err="1"/>
            <a:t>for</a:t>
          </a:r>
          <a:r>
            <a:rPr lang="ru-RU" sz="2000" b="1" kern="1200" dirty="0"/>
            <a:t> </a:t>
          </a:r>
          <a:r>
            <a:rPr lang="ru-RU" sz="2000" b="1" kern="1200" dirty="0" err="1"/>
            <a:t>local</a:t>
          </a:r>
          <a:r>
            <a:rPr lang="ru-RU" sz="2000" b="1" kern="1200" dirty="0"/>
            <a:t> </a:t>
          </a:r>
          <a:r>
            <a:rPr lang="ru-RU" sz="2000" b="1" kern="1200" dirty="0" err="1"/>
            <a:t>populations</a:t>
          </a:r>
          <a:r>
            <a:rPr lang="ru-RU" sz="2000" kern="1200" dirty="0"/>
            <a:t>;</a:t>
          </a:r>
          <a:endParaRPr lang="en-US" sz="2000" kern="1200" dirty="0"/>
        </a:p>
        <a:p>
          <a:pPr marL="228600" lvl="1" indent="-228600" algn="l" defTabSz="889000">
            <a:lnSpc>
              <a:spcPct val="90000"/>
            </a:lnSpc>
            <a:spcBef>
              <a:spcPct val="0"/>
            </a:spcBef>
            <a:spcAft>
              <a:spcPct val="20000"/>
            </a:spcAft>
            <a:buChar char="•"/>
          </a:pPr>
          <a:r>
            <a:rPr lang="ru-RU" sz="2000" b="1" kern="1200" dirty="0" err="1"/>
            <a:t>Helped</a:t>
          </a:r>
          <a:r>
            <a:rPr lang="ru-RU" sz="2000" b="1" kern="1200" dirty="0"/>
            <a:t> </a:t>
          </a:r>
          <a:r>
            <a:rPr lang="ru-RU" sz="2000" b="1" kern="1200" dirty="0" err="1"/>
            <a:t>to</a:t>
          </a:r>
          <a:r>
            <a:rPr lang="ru-RU" sz="2000" b="1" kern="1200" dirty="0"/>
            <a:t> </a:t>
          </a:r>
          <a:r>
            <a:rPr lang="ru-RU" sz="2000" b="1" kern="1200" dirty="0" err="1"/>
            <a:t>create</a:t>
          </a:r>
          <a:r>
            <a:rPr lang="ru-RU" sz="2000" b="1" kern="1200" dirty="0"/>
            <a:t> </a:t>
          </a:r>
          <a:r>
            <a:rPr lang="ru-RU" sz="2000" b="1" kern="1200" dirty="0" err="1"/>
            <a:t>and</a:t>
          </a:r>
          <a:r>
            <a:rPr lang="ru-RU" sz="2000" b="1" kern="1200" dirty="0"/>
            <a:t> </a:t>
          </a:r>
          <a:r>
            <a:rPr lang="ru-RU" sz="2000" b="1" kern="1200" dirty="0" err="1"/>
            <a:t>develop</a:t>
          </a:r>
          <a:r>
            <a:rPr lang="ru-RU" sz="2000" b="1" kern="1200" dirty="0"/>
            <a:t> </a:t>
          </a:r>
          <a:r>
            <a:rPr lang="ru-RU" sz="2000" b="1" kern="1200" dirty="0" err="1"/>
            <a:t>national</a:t>
          </a:r>
          <a:r>
            <a:rPr lang="ru-RU" sz="2000" b="1" kern="1200" dirty="0"/>
            <a:t> </a:t>
          </a:r>
          <a:r>
            <a:rPr lang="ru-RU" sz="2000" b="1" kern="1200" dirty="0" err="1"/>
            <a:t>identities</a:t>
          </a:r>
          <a:r>
            <a:rPr lang="ru-RU" sz="2000" b="1" kern="1200" dirty="0"/>
            <a:t> </a:t>
          </a:r>
          <a:r>
            <a:rPr lang="ru-RU" sz="2000" kern="1200" dirty="0" err="1"/>
            <a:t>and</a:t>
          </a:r>
          <a:r>
            <a:rPr lang="ru-RU" sz="2000" kern="1200" dirty="0"/>
            <a:t> </a:t>
          </a:r>
          <a:r>
            <a:rPr lang="ru-RU" sz="2000" kern="1200" dirty="0" err="1"/>
            <a:t>build</a:t>
          </a:r>
          <a:r>
            <a:rPr lang="ru-RU" sz="2000" kern="1200" dirty="0"/>
            <a:t> </a:t>
          </a:r>
          <a:r>
            <a:rPr lang="ru-RU" sz="2000" kern="1200" dirty="0" err="1"/>
            <a:t>national</a:t>
          </a:r>
          <a:r>
            <a:rPr lang="ru-RU" sz="2000" kern="1200" dirty="0"/>
            <a:t> </a:t>
          </a:r>
          <a:r>
            <a:rPr lang="ru-RU" sz="2000" kern="1200" dirty="0" err="1"/>
            <a:t>autonomies</a:t>
          </a:r>
          <a:r>
            <a:rPr lang="ru-RU" sz="2000" kern="1200" dirty="0"/>
            <a:t> </a:t>
          </a:r>
          <a:r>
            <a:rPr lang="ru-RU" sz="2000" kern="1200" dirty="0" err="1"/>
            <a:t>of</a:t>
          </a:r>
          <a:r>
            <a:rPr lang="ru-RU" sz="2000" kern="1200" dirty="0"/>
            <a:t> </a:t>
          </a:r>
          <a:r>
            <a:rPr lang="ru-RU" sz="2000" kern="1200" dirty="0" err="1"/>
            <a:t>different</a:t>
          </a:r>
          <a:r>
            <a:rPr lang="ru-RU" sz="2000" kern="1200" dirty="0"/>
            <a:t> </a:t>
          </a:r>
          <a:r>
            <a:rPr lang="ru-RU" sz="2000" kern="1200" dirty="0" err="1"/>
            <a:t>levels</a:t>
          </a:r>
          <a:r>
            <a:rPr lang="ru-RU" sz="2000" kern="1200" dirty="0"/>
            <a:t>;</a:t>
          </a:r>
          <a:endParaRPr lang="en-US" sz="2000" kern="1200" dirty="0"/>
        </a:p>
        <a:p>
          <a:pPr marL="228600" lvl="1" indent="-228600" algn="l" defTabSz="889000">
            <a:lnSpc>
              <a:spcPct val="90000"/>
            </a:lnSpc>
            <a:spcBef>
              <a:spcPct val="0"/>
            </a:spcBef>
            <a:spcAft>
              <a:spcPct val="20000"/>
            </a:spcAft>
            <a:buChar char="•"/>
          </a:pPr>
          <a:r>
            <a:rPr lang="ru-RU" sz="2000" kern="1200" dirty="0" err="1"/>
            <a:t>Empowered</a:t>
          </a:r>
          <a:r>
            <a:rPr lang="ru-RU" sz="2000" kern="1200" dirty="0"/>
            <a:t> </a:t>
          </a:r>
          <a:r>
            <a:rPr lang="ru-RU" sz="2000" kern="1200" dirty="0" err="1"/>
            <a:t>newly</a:t>
          </a:r>
          <a:r>
            <a:rPr lang="ru-RU" sz="2000" kern="1200" dirty="0"/>
            <a:t> </a:t>
          </a:r>
          <a:r>
            <a:rPr lang="ru-RU" sz="2000" kern="1200" dirty="0" err="1"/>
            <a:t>sovereign</a:t>
          </a:r>
          <a:r>
            <a:rPr lang="ru-RU" sz="2000" kern="1200" dirty="0"/>
            <a:t> </a:t>
          </a:r>
          <a:r>
            <a:rPr lang="ru-RU" sz="2000" kern="1200" dirty="0" err="1"/>
            <a:t>states</a:t>
          </a:r>
          <a:r>
            <a:rPr lang="ru-RU" sz="2000" kern="1200" dirty="0"/>
            <a:t> </a:t>
          </a:r>
          <a:r>
            <a:rPr lang="ru-RU" sz="2000" kern="1200" dirty="0" err="1"/>
            <a:t>after</a:t>
          </a:r>
          <a:r>
            <a:rPr lang="ru-RU" sz="2000" kern="1200" dirty="0"/>
            <a:t> 1991 </a:t>
          </a:r>
          <a:r>
            <a:rPr lang="ru-RU" sz="2000" kern="1200" dirty="0" err="1"/>
            <a:t>because</a:t>
          </a:r>
          <a:r>
            <a:rPr lang="ru-RU" sz="2000" kern="1200" dirty="0"/>
            <a:t> </a:t>
          </a:r>
          <a:r>
            <a:rPr lang="ru-RU" sz="2000" kern="1200" dirty="0" err="1"/>
            <a:t>the</a:t>
          </a:r>
          <a:r>
            <a:rPr lang="ru-RU" sz="2000" kern="1200" dirty="0"/>
            <a:t> </a:t>
          </a:r>
          <a:r>
            <a:rPr lang="ru-RU" sz="2000" kern="1200" dirty="0" err="1"/>
            <a:t>majority</a:t>
          </a:r>
          <a:r>
            <a:rPr lang="ru-RU" sz="2000" kern="1200" dirty="0"/>
            <a:t> </a:t>
          </a:r>
          <a:r>
            <a:rPr lang="ru-RU" sz="2000" kern="1200" dirty="0" err="1"/>
            <a:t>of</a:t>
          </a:r>
          <a:r>
            <a:rPr lang="ru-RU" sz="2000" kern="1200" dirty="0"/>
            <a:t> </a:t>
          </a:r>
          <a:r>
            <a:rPr lang="ru-RU" sz="2000" kern="1200" dirty="0" err="1"/>
            <a:t>them</a:t>
          </a:r>
          <a:r>
            <a:rPr lang="ru-RU" sz="2000" kern="1200" dirty="0"/>
            <a:t> </a:t>
          </a:r>
          <a:r>
            <a:rPr lang="ru-RU" sz="2000" kern="1200" dirty="0" err="1"/>
            <a:t>still</a:t>
          </a:r>
          <a:r>
            <a:rPr lang="ru-RU" sz="2000" kern="1200" dirty="0"/>
            <a:t> </a:t>
          </a:r>
          <a:r>
            <a:rPr lang="ru-RU" sz="2000" b="1" kern="1200" dirty="0" err="1"/>
            <a:t>based</a:t>
          </a:r>
          <a:r>
            <a:rPr lang="ru-RU" sz="2000" b="1" kern="1200" dirty="0"/>
            <a:t> </a:t>
          </a:r>
          <a:r>
            <a:rPr lang="ru-RU" sz="2000" b="1" kern="1200" dirty="0" err="1"/>
            <a:t>their</a:t>
          </a:r>
          <a:r>
            <a:rPr lang="ru-RU" sz="2000" b="1" kern="1200" dirty="0"/>
            <a:t> </a:t>
          </a:r>
          <a:r>
            <a:rPr lang="ru-RU" sz="2000" b="1" kern="1200" dirty="0" err="1"/>
            <a:t>cultures</a:t>
          </a:r>
          <a:r>
            <a:rPr lang="ru-RU" sz="2000" b="1" kern="1200" dirty="0"/>
            <a:t> </a:t>
          </a:r>
          <a:r>
            <a:rPr lang="ru-RU" sz="2000" kern="1200" dirty="0" err="1"/>
            <a:t>as</a:t>
          </a:r>
          <a:r>
            <a:rPr lang="ru-RU" sz="2000" kern="1200" dirty="0"/>
            <a:t> </a:t>
          </a:r>
          <a:r>
            <a:rPr lang="ru-RU" sz="2000" kern="1200" dirty="0" err="1"/>
            <a:t>independent</a:t>
          </a:r>
          <a:r>
            <a:rPr lang="ru-RU" sz="2000" kern="1200" dirty="0"/>
            <a:t> </a:t>
          </a:r>
          <a:r>
            <a:rPr lang="ru-RU" sz="2000" kern="1200" dirty="0" err="1"/>
            <a:t>states</a:t>
          </a:r>
          <a:r>
            <a:rPr lang="ru-RU" sz="2000" kern="1200" dirty="0"/>
            <a:t> </a:t>
          </a:r>
          <a:r>
            <a:rPr lang="ru-RU" sz="2000" b="1" kern="1200" dirty="0" err="1"/>
            <a:t>on</a:t>
          </a:r>
          <a:r>
            <a:rPr lang="ru-RU" sz="2000" b="1" kern="1200" dirty="0"/>
            <a:t> </a:t>
          </a:r>
          <a:r>
            <a:rPr lang="ru-RU" sz="2000" b="1" kern="1200" dirty="0" err="1"/>
            <a:t>these</a:t>
          </a:r>
          <a:r>
            <a:rPr lang="ru-RU" sz="2000" b="1" kern="1200" dirty="0"/>
            <a:t> </a:t>
          </a:r>
          <a:r>
            <a:rPr lang="ru-RU" sz="2000" b="1" kern="1200" dirty="0" err="1"/>
            <a:t>achievements</a:t>
          </a:r>
          <a:r>
            <a:rPr lang="ru-RU" sz="2000" kern="1200" dirty="0"/>
            <a:t>.</a:t>
          </a:r>
          <a:endParaRPr lang="en-US" sz="2000" kern="1200" dirty="0"/>
        </a:p>
      </dsp:txBody>
      <dsp:txXfrm>
        <a:off x="0" y="1177741"/>
        <a:ext cx="5876455" cy="4736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35196-8AE9-4CA0-8942-4F7DCB1C52C2}">
      <dsp:nvSpPr>
        <dsp:cNvPr id="0" name=""/>
        <dsp:cNvSpPr/>
      </dsp:nvSpPr>
      <dsp:spPr>
        <a:xfrm>
          <a:off x="1208" y="581549"/>
          <a:ext cx="4242950" cy="2694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D82033-5CBC-47F7-AA82-005D30846A37}">
      <dsp:nvSpPr>
        <dsp:cNvPr id="0" name=""/>
        <dsp:cNvSpPr/>
      </dsp:nvSpPr>
      <dsp:spPr>
        <a:xfrm>
          <a:off x="472647" y="1029416"/>
          <a:ext cx="4242950" cy="2694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kern="1200"/>
            <a:t>“The development of cultures national in form and socialist in content is necessary for the purpose of their ultimate fusion into one General Culture, socialist as to form and content, and expressed in one general language” – I. V. Stalin, Marksizm i natsional'no-kolonial'niy vopros (1934)</a:t>
          </a:r>
          <a:endParaRPr lang="en-US" sz="1500" kern="1200"/>
        </a:p>
      </dsp:txBody>
      <dsp:txXfrm>
        <a:off x="551560" y="1108329"/>
        <a:ext cx="4085124" cy="2536447"/>
      </dsp:txXfrm>
    </dsp:sp>
    <dsp:sp modelId="{BC9507EF-2FAD-4965-BE1A-A239957319E3}">
      <dsp:nvSpPr>
        <dsp:cNvPr id="0" name=""/>
        <dsp:cNvSpPr/>
      </dsp:nvSpPr>
      <dsp:spPr>
        <a:xfrm>
          <a:off x="5187037" y="581549"/>
          <a:ext cx="4242950" cy="2694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1321D3-0119-47E2-BE55-637D20A432C9}">
      <dsp:nvSpPr>
        <dsp:cNvPr id="0" name=""/>
        <dsp:cNvSpPr/>
      </dsp:nvSpPr>
      <dsp:spPr>
        <a:xfrm>
          <a:off x="5658476" y="1029416"/>
          <a:ext cx="4242950" cy="2694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t>
          </a:r>
          <a:r>
            <a:rPr lang="ru-RU" sz="1500" kern="1200"/>
            <a:t>Comrades, we want-we passionately wish-to have our own "Mighty Handful." - A. A. Zhdanov, Sovetskaya muzika (1948)</a:t>
          </a:r>
          <a:endParaRPr lang="en-US" sz="1500" kern="1200"/>
        </a:p>
      </dsp:txBody>
      <dsp:txXfrm>
        <a:off x="5737389" y="1108329"/>
        <a:ext cx="4085124" cy="25364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036CA-F586-4B50-A7BE-1290E786ACC4}">
      <dsp:nvSpPr>
        <dsp:cNvPr id="0" name=""/>
        <dsp:cNvSpPr/>
      </dsp:nvSpPr>
      <dsp:spPr>
        <a:xfrm>
          <a:off x="0" y="195452"/>
          <a:ext cx="6475951" cy="1516320"/>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Soviet government believed that national republics (besides Ukraine and Belarus) could not take a cultural leap without substantial external help.</a:t>
          </a:r>
        </a:p>
      </dsp:txBody>
      <dsp:txXfrm>
        <a:off x="74021" y="269473"/>
        <a:ext cx="6327909" cy="1368278"/>
      </dsp:txXfrm>
    </dsp:sp>
    <dsp:sp modelId="{FF25B31D-7C5D-4195-822B-7B5622E37CE1}">
      <dsp:nvSpPr>
        <dsp:cNvPr id="0" name=""/>
        <dsp:cNvSpPr/>
      </dsp:nvSpPr>
      <dsp:spPr>
        <a:xfrm>
          <a:off x="0" y="1763612"/>
          <a:ext cx="6475951" cy="1516320"/>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So, members of the Composers' Union from Moscow and Leningrad were recruited to oversee the creation of national music.</a:t>
          </a:r>
        </a:p>
      </dsp:txBody>
      <dsp:txXfrm>
        <a:off x="74021" y="1837633"/>
        <a:ext cx="6327909" cy="1368278"/>
      </dsp:txXfrm>
    </dsp:sp>
    <dsp:sp modelId="{9EC7DAFA-8626-409E-BFD3-462B76C222F2}">
      <dsp:nvSpPr>
        <dsp:cNvPr id="0" name=""/>
        <dsp:cNvSpPr/>
      </dsp:nvSpPr>
      <dsp:spPr>
        <a:xfrm>
          <a:off x="0" y="3331772"/>
          <a:ext cx="6475951" cy="1516320"/>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 many cases, they even composed the music (almost always operas) themselves in what they perceived as the appropriate national style.​</a:t>
          </a:r>
        </a:p>
      </dsp:txBody>
      <dsp:txXfrm>
        <a:off x="74021" y="3405793"/>
        <a:ext cx="6327909" cy="13682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2/23/2023</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298043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2/23/2023</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741186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2/23/2023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12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2/23/2023</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3344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2/23/2023</a:t>
            </a:fld>
            <a:endParaRPr lang="en-US" dirty="0"/>
          </a:p>
        </p:txBody>
      </p:sp>
    </p:spTree>
    <p:extLst>
      <p:ext uri="{BB962C8B-B14F-4D97-AF65-F5344CB8AC3E}">
        <p14:creationId xmlns:p14="http://schemas.microsoft.com/office/powerpoint/2010/main" val="3777504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2/23/2023</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7485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2/23/2023</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505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2/23/2023</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829322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2/23/2023</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87532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2/23/2023</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82938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2/23/2023</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1793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2/23/2023</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37936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Заголовок 1"/>
          <p:cNvSpPr>
            <a:spLocks noGrp="1"/>
          </p:cNvSpPr>
          <p:nvPr>
            <p:ph type="ctrTitle"/>
          </p:nvPr>
        </p:nvSpPr>
        <p:spPr>
          <a:xfrm>
            <a:off x="5779600" y="1186274"/>
            <a:ext cx="6019229" cy="3284538"/>
          </a:xfrm>
        </p:spPr>
        <p:txBody>
          <a:bodyPr vert="horz" lIns="109728" tIns="109728" rIns="109728" bIns="91440" rtlCol="0" anchor="b">
            <a:noAutofit/>
          </a:bodyPr>
          <a:lstStyle/>
          <a:p>
            <a:pPr algn="ctr">
              <a:lnSpc>
                <a:spcPct val="110000"/>
              </a:lnSpc>
            </a:pPr>
            <a:r>
              <a:rPr lang="ru-RU" sz="4000" b="1" dirty="0">
                <a:ea typeface="+mj-lt"/>
                <a:cs typeface="+mj-lt"/>
              </a:rPr>
              <a:t>National </a:t>
            </a:r>
            <a:r>
              <a:rPr lang="ru-RU" sz="4000" b="1" dirty="0" err="1">
                <a:ea typeface="+mj-lt"/>
                <a:cs typeface="+mj-lt"/>
              </a:rPr>
              <a:t>in</a:t>
            </a:r>
            <a:r>
              <a:rPr lang="ru-RU" sz="4000" b="1" dirty="0">
                <a:ea typeface="+mj-lt"/>
                <a:cs typeface="+mj-lt"/>
              </a:rPr>
              <a:t> Form, </a:t>
            </a:r>
            <a:r>
              <a:rPr lang="ru-RU" sz="4000" b="1" dirty="0" err="1">
                <a:ea typeface="+mj-lt"/>
                <a:cs typeface="+mj-lt"/>
              </a:rPr>
              <a:t>Socialist</a:t>
            </a:r>
            <a:r>
              <a:rPr lang="ru-RU" sz="4000" b="1" dirty="0">
                <a:ea typeface="+mj-lt"/>
                <a:cs typeface="+mj-lt"/>
              </a:rPr>
              <a:t> </a:t>
            </a:r>
            <a:r>
              <a:rPr lang="ru-RU" sz="4000" b="1" dirty="0" err="1">
                <a:ea typeface="+mj-lt"/>
                <a:cs typeface="+mj-lt"/>
              </a:rPr>
              <a:t>in</a:t>
            </a:r>
            <a:r>
              <a:rPr lang="ru-RU" sz="4000" b="1" dirty="0">
                <a:ea typeface="+mj-lt"/>
                <a:cs typeface="+mj-lt"/>
              </a:rPr>
              <a:t> Content: Music </a:t>
            </a:r>
            <a:r>
              <a:rPr lang="ru-RU" sz="4000" b="1" dirty="0" err="1">
                <a:ea typeface="+mj-lt"/>
                <a:cs typeface="+mj-lt"/>
              </a:rPr>
              <a:t>in</a:t>
            </a:r>
            <a:r>
              <a:rPr lang="ru-RU" sz="4000" b="1" dirty="0">
                <a:ea typeface="+mj-lt"/>
                <a:cs typeface="+mj-lt"/>
              </a:rPr>
              <a:t> </a:t>
            </a:r>
            <a:r>
              <a:rPr lang="ru-RU" sz="4000" b="1" dirty="0" err="1">
                <a:ea typeface="+mj-lt"/>
                <a:cs typeface="+mj-lt"/>
              </a:rPr>
              <a:t>the</a:t>
            </a:r>
            <a:r>
              <a:rPr lang="ru-RU" sz="4000" b="1" dirty="0">
                <a:ea typeface="+mj-lt"/>
                <a:cs typeface="+mj-lt"/>
              </a:rPr>
              <a:t> </a:t>
            </a:r>
            <a:r>
              <a:rPr lang="ru-RU" sz="4000" b="1" dirty="0" err="1">
                <a:ea typeface="+mj-lt"/>
                <a:cs typeface="+mj-lt"/>
              </a:rPr>
              <a:t>Soviet</a:t>
            </a:r>
            <a:r>
              <a:rPr lang="ru-RU" sz="4000" b="1" dirty="0">
                <a:ea typeface="+mj-lt"/>
                <a:cs typeface="+mj-lt"/>
              </a:rPr>
              <a:t> </a:t>
            </a:r>
            <a:r>
              <a:rPr lang="ru-RU" sz="4000" b="1" dirty="0" err="1">
                <a:ea typeface="+mj-lt"/>
                <a:cs typeface="+mj-lt"/>
              </a:rPr>
              <a:t>Republics</a:t>
            </a:r>
            <a:endParaRPr lang="ru-RU" sz="4000">
              <a:ea typeface="Meiryo"/>
            </a:endParaRPr>
          </a:p>
        </p:txBody>
      </p:sp>
      <p:sp>
        <p:nvSpPr>
          <p:cNvPr id="3" name="Подзаголовок 2"/>
          <p:cNvSpPr>
            <a:spLocks noGrp="1"/>
          </p:cNvSpPr>
          <p:nvPr>
            <p:ph type="subTitle" idx="1"/>
          </p:nvPr>
        </p:nvSpPr>
        <p:spPr>
          <a:xfrm>
            <a:off x="5983480" y="5138738"/>
            <a:ext cx="5617794" cy="1150937"/>
          </a:xfrm>
        </p:spPr>
        <p:txBody>
          <a:bodyPr vert="horz" lIns="91440" tIns="45720" rIns="91440" bIns="45720" rtlCol="0" anchor="t">
            <a:normAutofit/>
          </a:bodyPr>
          <a:lstStyle/>
          <a:p>
            <a:pPr algn="ctr">
              <a:lnSpc>
                <a:spcPct val="120000"/>
              </a:lnSpc>
            </a:pPr>
            <a:r>
              <a:rPr lang="ru-RU" sz="2000" dirty="0" err="1">
                <a:cs typeface="Calibri"/>
              </a:rPr>
              <a:t>Amir</a:t>
            </a:r>
            <a:r>
              <a:rPr lang="ru-RU" sz="2000" dirty="0">
                <a:cs typeface="Calibri"/>
              </a:rPr>
              <a:t> </a:t>
            </a:r>
            <a:r>
              <a:rPr lang="ru-RU" sz="2000" dirty="0" err="1">
                <a:ea typeface="+mn-lt"/>
                <a:cs typeface="+mn-lt"/>
              </a:rPr>
              <a:t>Abdulkhaev</a:t>
            </a:r>
            <a:r>
              <a:rPr lang="ru-RU" sz="2000" dirty="0">
                <a:cs typeface="Calibri"/>
              </a:rPr>
              <a:t>, 23/02/2023, </a:t>
            </a:r>
            <a:r>
              <a:rPr lang="ru-RU" sz="2000" dirty="0" err="1"/>
              <a:t>Topics</a:t>
            </a:r>
            <a:r>
              <a:rPr lang="ru-RU" sz="2000" dirty="0"/>
              <a:t> </a:t>
            </a:r>
            <a:r>
              <a:rPr lang="ru-RU" sz="2000" dirty="0" err="1"/>
              <a:t>in</a:t>
            </a:r>
            <a:r>
              <a:rPr lang="ru-RU" sz="2000" dirty="0"/>
              <a:t> </a:t>
            </a:r>
            <a:r>
              <a:rPr lang="ru-RU" sz="2000" dirty="0" err="1"/>
              <a:t>Soviet</a:t>
            </a:r>
            <a:r>
              <a:rPr lang="ru-RU" sz="2000" dirty="0"/>
              <a:t> </a:t>
            </a:r>
            <a:r>
              <a:rPr lang="ru-RU" sz="2000" dirty="0" err="1"/>
              <a:t>Intellectual</a:t>
            </a:r>
            <a:r>
              <a:rPr lang="ru-RU" sz="2000" dirty="0"/>
              <a:t> </a:t>
            </a:r>
            <a:r>
              <a:rPr lang="ru-RU" sz="2000" dirty="0" err="1"/>
              <a:t>History</a:t>
            </a:r>
            <a:endParaRPr lang="ru-RU" sz="2000" dirty="0" err="1">
              <a:ea typeface="Meiryo"/>
              <a:cs typeface="Calibri"/>
            </a:endParaRPr>
          </a:p>
        </p:txBody>
      </p:sp>
      <p:sp>
        <p:nvSpPr>
          <p:cNvPr id="21" name="Freeform: Shape 20">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387E97B4-BF6C-FF9C-6913-B08D51CE839F}"/>
              </a:ext>
            </a:extLst>
          </p:cNvPr>
          <p:cNvPicPr>
            <a:picLocks noChangeAspect="1"/>
          </p:cNvPicPr>
          <p:nvPr/>
        </p:nvPicPr>
        <p:blipFill rotWithShape="1">
          <a:blip r:embed="rId2"/>
          <a:srcRect l="588" r="4716"/>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25" name="Freeform: Shape 24">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35165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Заголовок 1">
            <a:extLst>
              <a:ext uri="{FF2B5EF4-FFF2-40B4-BE49-F238E27FC236}">
                <a16:creationId xmlns:a16="http://schemas.microsoft.com/office/drawing/2014/main" id="{94B846B6-A69A-793E-ECB4-374C4BB68E39}"/>
              </a:ext>
            </a:extLst>
          </p:cNvPr>
          <p:cNvSpPr>
            <a:spLocks noGrp="1"/>
          </p:cNvSpPr>
          <p:nvPr>
            <p:ph type="title"/>
          </p:nvPr>
        </p:nvSpPr>
        <p:spPr>
          <a:xfrm>
            <a:off x="398118" y="1236936"/>
            <a:ext cx="3850804" cy="4277802"/>
          </a:xfrm>
        </p:spPr>
        <p:txBody>
          <a:bodyPr anchor="ctr">
            <a:normAutofit/>
          </a:bodyPr>
          <a:lstStyle/>
          <a:p>
            <a:pPr>
              <a:lnSpc>
                <a:spcPct val="120000"/>
              </a:lnSpc>
            </a:pPr>
            <a:r>
              <a:rPr lang="en-US" sz="2700" dirty="0" err="1">
                <a:ea typeface="+mj-lt"/>
                <a:cs typeface="+mj-lt"/>
              </a:rPr>
              <a:t>Мукан</a:t>
            </a:r>
            <a:r>
              <a:rPr lang="en-US" sz="2700" dirty="0">
                <a:ea typeface="+mj-lt"/>
                <a:cs typeface="+mj-lt"/>
              </a:rPr>
              <a:t> </a:t>
            </a:r>
            <a:r>
              <a:rPr lang="en-US" sz="2700" dirty="0" err="1">
                <a:ea typeface="+mj-lt"/>
                <a:cs typeface="+mj-lt"/>
              </a:rPr>
              <a:t>Тулебаев</a:t>
            </a:r>
            <a:r>
              <a:rPr lang="en-US" sz="2700" dirty="0">
                <a:ea typeface="+mj-lt"/>
                <a:cs typeface="+mj-lt"/>
              </a:rPr>
              <a:t> (Mukan </a:t>
            </a:r>
            <a:r>
              <a:rPr lang="en-US" sz="2700" dirty="0" err="1">
                <a:ea typeface="+mj-lt"/>
                <a:cs typeface="+mj-lt"/>
              </a:rPr>
              <a:t>Tulebaev</a:t>
            </a:r>
            <a:r>
              <a:rPr lang="en-US" sz="2700" dirty="0">
                <a:ea typeface="+mj-lt"/>
                <a:cs typeface="+mj-lt"/>
              </a:rPr>
              <a:t>)</a:t>
            </a:r>
            <a:br>
              <a:rPr lang="en-US" sz="2700" dirty="0">
                <a:ea typeface="+mj-lt"/>
                <a:cs typeface="+mj-lt"/>
              </a:rPr>
            </a:br>
            <a:br>
              <a:rPr lang="en-US" sz="2700" dirty="0">
                <a:ea typeface="+mj-lt"/>
                <a:cs typeface="+mj-lt"/>
              </a:rPr>
            </a:br>
            <a:r>
              <a:rPr lang="en-US" sz="2700" dirty="0" err="1">
                <a:ea typeface="+mj-lt"/>
                <a:cs typeface="+mj-lt"/>
              </a:rPr>
              <a:t>Біржан</a:t>
            </a:r>
            <a:r>
              <a:rPr lang="en-US" sz="2700" dirty="0">
                <a:ea typeface="+mj-lt"/>
                <a:cs typeface="+mj-lt"/>
              </a:rPr>
              <a:t> — </a:t>
            </a:r>
            <a:r>
              <a:rPr lang="en-US" sz="2700" dirty="0" err="1">
                <a:ea typeface="+mj-lt"/>
                <a:cs typeface="+mj-lt"/>
              </a:rPr>
              <a:t>Сара</a:t>
            </a:r>
            <a:r>
              <a:rPr lang="en-US" sz="2700" dirty="0">
                <a:ea typeface="+mj-lt"/>
                <a:cs typeface="+mj-lt"/>
              </a:rPr>
              <a:t> / </a:t>
            </a:r>
            <a:r>
              <a:rPr lang="en-US" sz="2700" dirty="0" err="1">
                <a:ea typeface="+mj-lt"/>
                <a:cs typeface="+mj-lt"/>
              </a:rPr>
              <a:t>Биржан</a:t>
            </a:r>
            <a:r>
              <a:rPr lang="en-US" sz="2700" dirty="0">
                <a:ea typeface="+mj-lt"/>
                <a:cs typeface="+mj-lt"/>
              </a:rPr>
              <a:t> и </a:t>
            </a:r>
            <a:r>
              <a:rPr lang="en-US" sz="2700" dirty="0" err="1">
                <a:ea typeface="+mj-lt"/>
                <a:cs typeface="+mj-lt"/>
              </a:rPr>
              <a:t>Сара</a:t>
            </a:r>
            <a:r>
              <a:rPr lang="en-US" sz="2700" dirty="0">
                <a:ea typeface="+mj-lt"/>
                <a:cs typeface="+mj-lt"/>
              </a:rPr>
              <a:t> / Birzhan and Sara</a:t>
            </a:r>
            <a:endParaRPr lang="ru-RU" sz="2700" dirty="0">
              <a:ea typeface="+mj-lt"/>
              <a:cs typeface="+mj-lt"/>
            </a:endParaRPr>
          </a:p>
        </p:txBody>
      </p:sp>
      <p:grpSp>
        <p:nvGrpSpPr>
          <p:cNvPr id="25" name="Group 9">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11" name="Freeform: Shape 10">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1">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4" name="Тулебаев">
            <a:hlinkClick r:id="" action="ppaction://media"/>
            <a:extLst>
              <a:ext uri="{FF2B5EF4-FFF2-40B4-BE49-F238E27FC236}">
                <a16:creationId xmlns:a16="http://schemas.microsoft.com/office/drawing/2014/main" id="{E097FAA8-9474-2FC7-62F9-88E881F718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54202" y="1743523"/>
            <a:ext cx="5993828" cy="3370954"/>
          </a:xfrm>
        </p:spPr>
      </p:pic>
    </p:spTree>
    <p:extLst>
      <p:ext uri="{BB962C8B-B14F-4D97-AF65-F5344CB8AC3E}">
        <p14:creationId xmlns:p14="http://schemas.microsoft.com/office/powerpoint/2010/main" val="4268050306"/>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Заголовок 1">
            <a:extLst>
              <a:ext uri="{FF2B5EF4-FFF2-40B4-BE49-F238E27FC236}">
                <a16:creationId xmlns:a16="http://schemas.microsoft.com/office/drawing/2014/main" id="{94B846B6-A69A-793E-ECB4-374C4BB68E39}"/>
              </a:ext>
            </a:extLst>
          </p:cNvPr>
          <p:cNvSpPr>
            <a:spLocks noGrp="1"/>
          </p:cNvSpPr>
          <p:nvPr>
            <p:ph type="title"/>
          </p:nvPr>
        </p:nvSpPr>
        <p:spPr>
          <a:xfrm>
            <a:off x="407525" y="1227528"/>
            <a:ext cx="4622210" cy="4277802"/>
          </a:xfrm>
        </p:spPr>
        <p:txBody>
          <a:bodyPr anchor="ctr">
            <a:normAutofit/>
          </a:bodyPr>
          <a:lstStyle/>
          <a:p>
            <a:pPr>
              <a:lnSpc>
                <a:spcPct val="120000"/>
              </a:lnSpc>
            </a:pPr>
            <a:r>
              <a:rPr lang="ru-RU" sz="2700" dirty="0">
                <a:ea typeface="+mj-lt"/>
                <a:cs typeface="+mj-lt"/>
              </a:rPr>
              <a:t>Узеир Гаджибеков </a:t>
            </a:r>
            <a:br>
              <a:rPr lang="ru-RU" sz="2700" dirty="0">
                <a:ea typeface="+mj-lt"/>
                <a:cs typeface="+mj-lt"/>
              </a:rPr>
            </a:br>
            <a:r>
              <a:rPr lang="ru-RU" sz="2700" dirty="0">
                <a:ea typeface="+mj-lt"/>
                <a:cs typeface="+mj-lt"/>
              </a:rPr>
              <a:t>(</a:t>
            </a:r>
            <a:r>
              <a:rPr lang="ru-RU" sz="2700" dirty="0" err="1">
                <a:ea typeface="+mj-lt"/>
                <a:cs typeface="+mj-lt"/>
              </a:rPr>
              <a:t>Uzeyir</a:t>
            </a:r>
            <a:r>
              <a:rPr lang="ru-RU" sz="2700" dirty="0">
                <a:ea typeface="+mj-lt"/>
                <a:cs typeface="+mj-lt"/>
              </a:rPr>
              <a:t> </a:t>
            </a:r>
            <a:r>
              <a:rPr lang="ru-RU" sz="2700" dirty="0" err="1">
                <a:ea typeface="+mj-lt"/>
                <a:cs typeface="+mj-lt"/>
              </a:rPr>
              <a:t>Hajibeyov</a:t>
            </a:r>
            <a:r>
              <a:rPr lang="ru-RU" sz="2700" dirty="0">
                <a:ea typeface="+mj-lt"/>
                <a:cs typeface="+mj-lt"/>
              </a:rPr>
              <a:t>)</a:t>
            </a:r>
            <a:br>
              <a:rPr lang="en-US" sz="2700" dirty="0">
                <a:ea typeface="+mj-lt"/>
                <a:cs typeface="+mj-lt"/>
              </a:rPr>
            </a:br>
            <a:br>
              <a:rPr lang="en-US" sz="2700" dirty="0">
                <a:ea typeface="+mj-lt"/>
                <a:cs typeface="+mj-lt"/>
              </a:rPr>
            </a:br>
            <a:r>
              <a:rPr lang="en-US" sz="2700" dirty="0" err="1">
                <a:ea typeface="+mj-lt"/>
                <a:cs typeface="+mj-lt"/>
              </a:rPr>
              <a:t>Koroğlu</a:t>
            </a:r>
            <a:r>
              <a:rPr lang="en-US" sz="2700" dirty="0">
                <a:ea typeface="+mj-lt"/>
                <a:cs typeface="+mj-lt"/>
              </a:rPr>
              <a:t> / </a:t>
            </a:r>
            <a:br>
              <a:rPr lang="en-US" sz="2700" dirty="0">
                <a:ea typeface="+mj-lt"/>
                <a:cs typeface="+mj-lt"/>
              </a:rPr>
            </a:br>
            <a:r>
              <a:rPr lang="en-US" sz="2700" dirty="0" err="1">
                <a:ea typeface="+mj-lt"/>
                <a:cs typeface="+mj-lt"/>
              </a:rPr>
              <a:t>Кёроглы</a:t>
            </a:r>
            <a:r>
              <a:rPr lang="en-US" sz="2700" dirty="0">
                <a:ea typeface="+mj-lt"/>
                <a:cs typeface="+mj-lt"/>
              </a:rPr>
              <a:t> / </a:t>
            </a:r>
            <a:br>
              <a:rPr lang="en-US" sz="2700" dirty="0">
                <a:ea typeface="+mj-lt"/>
                <a:cs typeface="+mj-lt"/>
              </a:rPr>
            </a:br>
            <a:r>
              <a:rPr lang="en-US" sz="2700" dirty="0">
                <a:ea typeface="+mj-lt"/>
                <a:cs typeface="+mj-lt"/>
              </a:rPr>
              <a:t>A Blind Man's Son</a:t>
            </a:r>
            <a:endParaRPr lang="ru-RU" sz="2700" dirty="0">
              <a:ea typeface="+mj-lt"/>
              <a:cs typeface="+mj-lt"/>
            </a:endParaRPr>
          </a:p>
        </p:txBody>
      </p:sp>
      <p:grpSp>
        <p:nvGrpSpPr>
          <p:cNvPr id="10" name="Group 9">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11" name="Freeform: Shape 10">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4" name="Гаджибеков">
            <a:hlinkClick r:id="" action="ppaction://media"/>
            <a:extLst>
              <a:ext uri="{FF2B5EF4-FFF2-40B4-BE49-F238E27FC236}">
                <a16:creationId xmlns:a16="http://schemas.microsoft.com/office/drawing/2014/main" id="{310195BA-6791-4987-1CA8-0B7E51AD5C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35193" y="1759428"/>
            <a:ext cx="6042580" cy="3339143"/>
          </a:xfrm>
        </p:spPr>
      </p:pic>
    </p:spTree>
    <p:extLst>
      <p:ext uri="{BB962C8B-B14F-4D97-AF65-F5344CB8AC3E}">
        <p14:creationId xmlns:p14="http://schemas.microsoft.com/office/powerpoint/2010/main" val="3937472706"/>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Заголовок 1">
            <a:extLst>
              <a:ext uri="{FF2B5EF4-FFF2-40B4-BE49-F238E27FC236}">
                <a16:creationId xmlns:a16="http://schemas.microsoft.com/office/drawing/2014/main" id="{4F3BD174-3E07-8872-8F1F-66EB34184829}"/>
              </a:ext>
            </a:extLst>
          </p:cNvPr>
          <p:cNvSpPr>
            <a:spLocks noGrp="1"/>
          </p:cNvSpPr>
          <p:nvPr>
            <p:ph type="title"/>
          </p:nvPr>
        </p:nvSpPr>
        <p:spPr>
          <a:xfrm>
            <a:off x="2217562" y="250829"/>
            <a:ext cx="8220798" cy="763718"/>
          </a:xfrm>
        </p:spPr>
        <p:txBody>
          <a:bodyPr vert="horz" lIns="109728" tIns="109728" rIns="109728" bIns="91440" rtlCol="0" anchor="b">
            <a:normAutofit/>
          </a:bodyPr>
          <a:lstStyle/>
          <a:p>
            <a:pPr algn="ctr">
              <a:lnSpc>
                <a:spcPct val="120000"/>
              </a:lnSpc>
            </a:pPr>
            <a:r>
              <a:rPr lang="en-US" sz="3000" dirty="0">
                <a:ea typeface="+mj-lt"/>
                <a:cs typeface="+mj-lt"/>
              </a:rPr>
              <a:t>Some (problematic) conclusions</a:t>
            </a:r>
            <a:endParaRPr lang="ru-RU" sz="3000" dirty="0">
              <a:ea typeface="Meiryo"/>
            </a:endParaRPr>
          </a:p>
        </p:txBody>
      </p:sp>
      <p:sp>
        <p:nvSpPr>
          <p:cNvPr id="3" name="Объект 2">
            <a:extLst>
              <a:ext uri="{FF2B5EF4-FFF2-40B4-BE49-F238E27FC236}">
                <a16:creationId xmlns:a16="http://schemas.microsoft.com/office/drawing/2014/main" id="{6C0DE293-7319-CE66-F71F-AA269A77036B}"/>
              </a:ext>
            </a:extLst>
          </p:cNvPr>
          <p:cNvSpPr>
            <a:spLocks noGrp="1"/>
          </p:cNvSpPr>
          <p:nvPr>
            <p:ph idx="1"/>
          </p:nvPr>
        </p:nvSpPr>
        <p:spPr>
          <a:xfrm>
            <a:off x="206188" y="1400029"/>
            <a:ext cx="11815483" cy="5015058"/>
          </a:xfrm>
        </p:spPr>
        <p:txBody>
          <a:bodyPr vert="horz" lIns="109728" tIns="109728" rIns="109728" bIns="91440" rtlCol="0" anchor="t">
            <a:noAutofit/>
          </a:bodyPr>
          <a:lstStyle/>
          <a:p>
            <a:r>
              <a:rPr lang="en-US" sz="1900" dirty="0">
                <a:ea typeface="+mn-lt"/>
                <a:cs typeface="+mn-lt"/>
              </a:rPr>
              <a:t>The musical culture of each republic </a:t>
            </a:r>
            <a:r>
              <a:rPr lang="en-US" sz="1900" b="1" dirty="0">
                <a:ea typeface="+mn-lt"/>
                <a:cs typeface="+mn-lt"/>
              </a:rPr>
              <a:t>developed according to Moscow's directives</a:t>
            </a:r>
            <a:r>
              <a:rPr lang="en-US" sz="1900" dirty="0">
                <a:ea typeface="+mn-lt"/>
                <a:cs typeface="+mn-lt"/>
              </a:rPr>
              <a:t>. </a:t>
            </a:r>
          </a:p>
          <a:p>
            <a:r>
              <a:rPr lang="en-US" sz="1900" dirty="0">
                <a:ea typeface="+mn-lt"/>
                <a:cs typeface="+mn-lt"/>
              </a:rPr>
              <a:t>These cultural imports were consistently </a:t>
            </a:r>
            <a:r>
              <a:rPr lang="en-US" sz="1900" b="1" dirty="0">
                <a:ea typeface="+mn-lt"/>
                <a:cs typeface="+mn-lt"/>
              </a:rPr>
              <a:t>presented as authentic indigenous developments</a:t>
            </a:r>
            <a:r>
              <a:rPr lang="en-US" sz="1900" dirty="0">
                <a:ea typeface="+mn-lt"/>
                <a:cs typeface="+mn-lt"/>
              </a:rPr>
              <a:t>. </a:t>
            </a:r>
          </a:p>
          <a:p>
            <a:r>
              <a:rPr lang="en-US" sz="1900" dirty="0">
                <a:ea typeface="+mn-lt"/>
                <a:cs typeface="+mn-lt"/>
              </a:rPr>
              <a:t>The </a:t>
            </a:r>
            <a:r>
              <a:rPr lang="en-US" sz="1900" b="1" dirty="0">
                <a:ea typeface="+mn-lt"/>
                <a:cs typeface="+mn-lt"/>
              </a:rPr>
              <a:t>intelligentsia</a:t>
            </a:r>
            <a:r>
              <a:rPr lang="en-US" sz="1900" dirty="0">
                <a:ea typeface="+mn-lt"/>
                <a:cs typeface="+mn-lt"/>
              </a:rPr>
              <a:t> of each republic identified with these cultural developments and </a:t>
            </a:r>
            <a:r>
              <a:rPr lang="en-US" sz="1900" b="1" dirty="0">
                <a:ea typeface="+mn-lt"/>
                <a:cs typeface="+mn-lt"/>
              </a:rPr>
              <a:t>made their contributions within the boundaries </a:t>
            </a:r>
            <a:r>
              <a:rPr lang="en-US" sz="1900" dirty="0">
                <a:ea typeface="+mn-lt"/>
                <a:cs typeface="+mn-lt"/>
              </a:rPr>
              <a:t>set by Moscow.</a:t>
            </a:r>
          </a:p>
          <a:p>
            <a:r>
              <a:rPr lang="en-US" sz="1900" dirty="0">
                <a:ea typeface="+mn-lt"/>
                <a:cs typeface="+mn-lt"/>
              </a:rPr>
              <a:t>National music was </a:t>
            </a:r>
            <a:r>
              <a:rPr lang="en-US" sz="1900" b="1" dirty="0">
                <a:ea typeface="+mn-lt"/>
                <a:cs typeface="+mn-lt"/>
              </a:rPr>
              <a:t>weaker than its Russian prototype </a:t>
            </a:r>
            <a:r>
              <a:rPr lang="en-US" sz="1900" dirty="0">
                <a:ea typeface="+mn-lt"/>
                <a:cs typeface="+mn-lt"/>
              </a:rPr>
              <a:t>being the </a:t>
            </a:r>
            <a:r>
              <a:rPr lang="en-US" sz="1900" b="1" dirty="0">
                <a:ea typeface="+mn-lt"/>
                <a:cs typeface="+mn-lt"/>
              </a:rPr>
              <a:t>hurried cultivation</a:t>
            </a:r>
            <a:r>
              <a:rPr lang="en-US" sz="1900" dirty="0">
                <a:ea typeface="+mn-lt"/>
                <a:cs typeface="+mn-lt"/>
              </a:rPr>
              <a:t> of externally formulated nationalism.</a:t>
            </a:r>
          </a:p>
          <a:p>
            <a:r>
              <a:rPr lang="en-US" sz="1900" dirty="0">
                <a:ea typeface="+mn-lt"/>
                <a:cs typeface="+mn-lt"/>
              </a:rPr>
              <a:t>All national music was </a:t>
            </a:r>
            <a:r>
              <a:rPr lang="en-US" sz="1900" b="1" dirty="0">
                <a:ea typeface="+mn-lt"/>
                <a:cs typeface="+mn-lt"/>
              </a:rPr>
              <a:t>assessed through comparison </a:t>
            </a:r>
            <a:r>
              <a:rPr lang="en-US" sz="1900" dirty="0">
                <a:ea typeface="+mn-lt"/>
                <a:cs typeface="+mn-lt"/>
              </a:rPr>
              <a:t>to outstanding classical Russian music and </a:t>
            </a:r>
            <a:r>
              <a:rPr lang="en-US" sz="1900" b="1" dirty="0">
                <a:ea typeface="+mn-lt"/>
                <a:cs typeface="+mn-lt"/>
              </a:rPr>
              <a:t>was deprived of its own importance </a:t>
            </a:r>
            <a:r>
              <a:rPr lang="en-US" sz="1900" dirty="0">
                <a:ea typeface="+mn-lt"/>
                <a:cs typeface="+mn-lt"/>
              </a:rPr>
              <a:t>per se.</a:t>
            </a:r>
            <a:endParaRPr lang="ru-RU" sz="1900" dirty="0">
              <a:ea typeface="+mn-lt"/>
              <a:cs typeface="+mn-lt"/>
            </a:endParaRPr>
          </a:p>
        </p:txBody>
      </p:sp>
    </p:spTree>
    <p:extLst>
      <p:ext uri="{BB962C8B-B14F-4D97-AF65-F5344CB8AC3E}">
        <p14:creationId xmlns:p14="http://schemas.microsoft.com/office/powerpoint/2010/main" val="328502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DC310F6C-D8CB-4984-9F9B-BA18C17192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079" y="1033741"/>
            <a:ext cx="4908132" cy="4613915"/>
            <a:chOff x="659679" y="950330"/>
            <a:chExt cx="4908132" cy="4613915"/>
          </a:xfrm>
        </p:grpSpPr>
        <p:sp>
          <p:nvSpPr>
            <p:cNvPr id="12" name="Freeform: Shape 11">
              <a:extLst>
                <a:ext uri="{FF2B5EF4-FFF2-40B4-BE49-F238E27FC236}">
                  <a16:creationId xmlns:a16="http://schemas.microsoft.com/office/drawing/2014/main" id="{6750E550-BE93-4743-8659-1531F86CB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16216" y="1107426"/>
              <a:ext cx="4619072" cy="43421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BE626DC7-F0FE-49A7-AA4C-A8DB1F7EB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64593" y="1253260"/>
              <a:ext cx="4488025" cy="407467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EBB781F-78E5-4C66-811C-9FF8B5D50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300000" flipH="1">
              <a:off x="659679" y="950330"/>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Заголовок 1">
            <a:extLst>
              <a:ext uri="{FF2B5EF4-FFF2-40B4-BE49-F238E27FC236}">
                <a16:creationId xmlns:a16="http://schemas.microsoft.com/office/drawing/2014/main" id="{BDC123F4-2177-EE9A-4011-E41DBE3EB8F2}"/>
              </a:ext>
            </a:extLst>
          </p:cNvPr>
          <p:cNvSpPr>
            <a:spLocks noGrp="1"/>
          </p:cNvSpPr>
          <p:nvPr>
            <p:ph type="title"/>
          </p:nvPr>
        </p:nvSpPr>
        <p:spPr>
          <a:xfrm>
            <a:off x="1829849" y="1899904"/>
            <a:ext cx="3312116" cy="2934031"/>
          </a:xfrm>
        </p:spPr>
        <p:txBody>
          <a:bodyPr anchor="ctr">
            <a:normAutofit/>
          </a:bodyPr>
          <a:lstStyle/>
          <a:p>
            <a:r>
              <a:rPr lang="ru-RU" b="0" dirty="0" err="1">
                <a:ea typeface="+mj-lt"/>
                <a:cs typeface="+mj-lt"/>
              </a:rPr>
              <a:t>Why</a:t>
            </a:r>
            <a:r>
              <a:rPr lang="ru-RU" b="0" dirty="0">
                <a:ea typeface="+mj-lt"/>
                <a:cs typeface="+mj-lt"/>
              </a:rPr>
              <a:t> </a:t>
            </a:r>
            <a:r>
              <a:rPr lang="ru-RU" b="0" dirty="0" err="1">
                <a:ea typeface="+mj-lt"/>
                <a:cs typeface="+mj-lt"/>
              </a:rPr>
              <a:t>is</a:t>
            </a:r>
            <a:r>
              <a:rPr lang="ru-RU" b="0" dirty="0">
                <a:ea typeface="+mj-lt"/>
                <a:cs typeface="+mj-lt"/>
              </a:rPr>
              <a:t> </a:t>
            </a:r>
            <a:r>
              <a:rPr lang="ru-RU" b="0" dirty="0" err="1">
                <a:ea typeface="+mj-lt"/>
                <a:cs typeface="+mj-lt"/>
              </a:rPr>
              <a:t>this</a:t>
            </a:r>
            <a:r>
              <a:rPr lang="ru-RU" b="0" dirty="0">
                <a:ea typeface="+mj-lt"/>
                <a:cs typeface="+mj-lt"/>
              </a:rPr>
              <a:t> </a:t>
            </a:r>
            <a:r>
              <a:rPr lang="ru-RU" b="0" dirty="0" err="1">
                <a:ea typeface="+mj-lt"/>
                <a:cs typeface="+mj-lt"/>
              </a:rPr>
              <a:t>topic</a:t>
            </a:r>
            <a:r>
              <a:rPr lang="ru-RU" b="0" dirty="0">
                <a:ea typeface="+mj-lt"/>
                <a:cs typeface="+mj-lt"/>
              </a:rPr>
              <a:t> </a:t>
            </a:r>
            <a:r>
              <a:rPr lang="ru-RU" b="0" dirty="0" err="1">
                <a:ea typeface="+mj-lt"/>
                <a:cs typeface="+mj-lt"/>
              </a:rPr>
              <a:t>important</a:t>
            </a:r>
            <a:r>
              <a:rPr lang="ru-RU" b="0" dirty="0">
                <a:ea typeface="+mj-lt"/>
                <a:cs typeface="+mj-lt"/>
              </a:rPr>
              <a:t>?</a:t>
            </a:r>
            <a:endParaRPr lang="ru-RU" dirty="0"/>
          </a:p>
        </p:txBody>
      </p:sp>
      <p:graphicFrame>
        <p:nvGraphicFramePr>
          <p:cNvPr id="5" name="Объект 2">
            <a:extLst>
              <a:ext uri="{FF2B5EF4-FFF2-40B4-BE49-F238E27FC236}">
                <a16:creationId xmlns:a16="http://schemas.microsoft.com/office/drawing/2014/main" id="{6B5AD328-17A5-9112-11C7-28F26462169B}"/>
              </a:ext>
            </a:extLst>
          </p:cNvPr>
          <p:cNvGraphicFramePr>
            <a:graphicFrameLocks noGrp="1"/>
          </p:cNvGraphicFramePr>
          <p:nvPr>
            <p:ph idx="1"/>
            <p:extLst>
              <p:ext uri="{D42A27DB-BD31-4B8C-83A1-F6EECF244321}">
                <p14:modId xmlns:p14="http://schemas.microsoft.com/office/powerpoint/2010/main" val="717303306"/>
              </p:ext>
            </p:extLst>
          </p:nvPr>
        </p:nvGraphicFramePr>
        <p:xfrm>
          <a:off x="6048962" y="460330"/>
          <a:ext cx="5876455" cy="6209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3719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Заголовок 1">
            <a:extLst>
              <a:ext uri="{FF2B5EF4-FFF2-40B4-BE49-F238E27FC236}">
                <a16:creationId xmlns:a16="http://schemas.microsoft.com/office/drawing/2014/main" id="{4F3BD174-3E07-8872-8F1F-66EB34184829}"/>
              </a:ext>
            </a:extLst>
          </p:cNvPr>
          <p:cNvSpPr>
            <a:spLocks noGrp="1"/>
          </p:cNvSpPr>
          <p:nvPr>
            <p:ph type="title"/>
          </p:nvPr>
        </p:nvSpPr>
        <p:spPr>
          <a:xfrm>
            <a:off x="1920875" y="442913"/>
            <a:ext cx="6857365" cy="1344612"/>
          </a:xfrm>
        </p:spPr>
        <p:txBody>
          <a:bodyPr vert="horz" lIns="109728" tIns="109728" rIns="109728" bIns="91440" rtlCol="0" anchor="b">
            <a:normAutofit/>
          </a:bodyPr>
          <a:lstStyle/>
          <a:p>
            <a:pPr algn="ctr">
              <a:lnSpc>
                <a:spcPct val="120000"/>
              </a:lnSpc>
            </a:pPr>
            <a:r>
              <a:rPr lang="ru-RU" sz="3000" dirty="0">
                <a:ea typeface="+mj-lt"/>
                <a:cs typeface="+mj-lt"/>
              </a:rPr>
              <a:t>National Music </a:t>
            </a:r>
            <a:r>
              <a:rPr lang="ru-RU" sz="3000" dirty="0" err="1">
                <a:ea typeface="+mj-lt"/>
                <a:cs typeface="+mj-lt"/>
              </a:rPr>
              <a:t>is</a:t>
            </a:r>
            <a:r>
              <a:rPr lang="ru-RU" sz="3000" dirty="0">
                <a:ea typeface="+mj-lt"/>
                <a:cs typeface="+mj-lt"/>
              </a:rPr>
              <a:t> </a:t>
            </a:r>
            <a:r>
              <a:rPr lang="ru-RU" sz="3000" dirty="0" err="1">
                <a:ea typeface="+mj-lt"/>
                <a:cs typeface="+mj-lt"/>
              </a:rPr>
              <a:t>no</a:t>
            </a:r>
            <a:r>
              <a:rPr lang="ru-RU" sz="3000" dirty="0">
                <a:ea typeface="+mj-lt"/>
                <a:cs typeface="+mj-lt"/>
              </a:rPr>
              <a:t> Match </a:t>
            </a:r>
            <a:r>
              <a:rPr lang="ru-RU" sz="3000" dirty="0" err="1">
                <a:ea typeface="+mj-lt"/>
                <a:cs typeface="+mj-lt"/>
              </a:rPr>
              <a:t>for</a:t>
            </a:r>
            <a:r>
              <a:rPr lang="ru-RU" sz="3000" dirty="0">
                <a:ea typeface="+mj-lt"/>
                <a:cs typeface="+mj-lt"/>
              </a:rPr>
              <a:t> </a:t>
            </a:r>
            <a:r>
              <a:rPr lang="ru-RU" sz="3000" dirty="0" err="1">
                <a:ea typeface="+mj-lt"/>
                <a:cs typeface="+mj-lt"/>
              </a:rPr>
              <a:t>the</a:t>
            </a:r>
            <a:r>
              <a:rPr lang="ru-RU" sz="3000" dirty="0">
                <a:ea typeface="+mj-lt"/>
                <a:cs typeface="+mj-lt"/>
              </a:rPr>
              <a:t> </a:t>
            </a:r>
            <a:r>
              <a:rPr lang="ru-RU" sz="3000" dirty="0" err="1">
                <a:ea typeface="+mj-lt"/>
                <a:cs typeface="+mj-lt"/>
              </a:rPr>
              <a:t>Proletariat</a:t>
            </a:r>
            <a:endParaRPr lang="ru-RU" sz="3000">
              <a:ea typeface="Meiryo"/>
            </a:endParaRPr>
          </a:p>
        </p:txBody>
      </p:sp>
      <p:sp>
        <p:nvSpPr>
          <p:cNvPr id="3" name="Объект 2">
            <a:extLst>
              <a:ext uri="{FF2B5EF4-FFF2-40B4-BE49-F238E27FC236}">
                <a16:creationId xmlns:a16="http://schemas.microsoft.com/office/drawing/2014/main" id="{6C0DE293-7319-CE66-F71F-AA269A77036B}"/>
              </a:ext>
            </a:extLst>
          </p:cNvPr>
          <p:cNvSpPr>
            <a:spLocks noGrp="1"/>
          </p:cNvSpPr>
          <p:nvPr>
            <p:ph idx="1"/>
          </p:nvPr>
        </p:nvSpPr>
        <p:spPr>
          <a:xfrm>
            <a:off x="519172" y="2312988"/>
            <a:ext cx="9039882" cy="4102805"/>
          </a:xfrm>
        </p:spPr>
        <p:txBody>
          <a:bodyPr vert="horz" lIns="109728" tIns="109728" rIns="109728" bIns="91440" rtlCol="0" anchor="t">
            <a:noAutofit/>
          </a:bodyPr>
          <a:lstStyle/>
          <a:p>
            <a:r>
              <a:rPr lang="ru-RU" sz="2400" dirty="0">
                <a:ea typeface="+mn-lt"/>
                <a:cs typeface="+mn-lt"/>
              </a:rPr>
              <a:t>For </a:t>
            </a:r>
            <a:r>
              <a:rPr lang="ru-RU" sz="2400" dirty="0" err="1">
                <a:ea typeface="+mn-lt"/>
                <a:cs typeface="+mn-lt"/>
              </a:rPr>
              <a:t>the</a:t>
            </a:r>
            <a:r>
              <a:rPr lang="ru-RU" sz="2400" dirty="0">
                <a:ea typeface="+mn-lt"/>
                <a:cs typeface="+mn-lt"/>
              </a:rPr>
              <a:t> </a:t>
            </a:r>
            <a:r>
              <a:rPr lang="ru-RU" sz="2400" dirty="0" err="1">
                <a:ea typeface="+mn-lt"/>
                <a:cs typeface="+mn-lt"/>
              </a:rPr>
              <a:t>first</a:t>
            </a:r>
            <a:r>
              <a:rPr lang="ru-RU" sz="2400" dirty="0">
                <a:ea typeface="+mn-lt"/>
                <a:cs typeface="+mn-lt"/>
              </a:rPr>
              <a:t> </a:t>
            </a:r>
            <a:r>
              <a:rPr lang="ru-RU" sz="2400" dirty="0" err="1">
                <a:ea typeface="+mn-lt"/>
                <a:cs typeface="+mn-lt"/>
              </a:rPr>
              <a:t>years</a:t>
            </a:r>
            <a:r>
              <a:rPr lang="ru-RU" sz="2400" dirty="0">
                <a:ea typeface="+mn-lt"/>
                <a:cs typeface="+mn-lt"/>
              </a:rPr>
              <a:t> </a:t>
            </a:r>
            <a:r>
              <a:rPr lang="ru-RU" sz="2400" dirty="0" err="1">
                <a:ea typeface="+mn-lt"/>
                <a:cs typeface="+mn-lt"/>
              </a:rPr>
              <a:t>of</a:t>
            </a:r>
            <a:r>
              <a:rPr lang="ru-RU" sz="2400" dirty="0">
                <a:ea typeface="+mn-lt"/>
                <a:cs typeface="+mn-lt"/>
              </a:rPr>
              <a:t> </a:t>
            </a:r>
            <a:r>
              <a:rPr lang="ru-RU" sz="2400" dirty="0" err="1">
                <a:ea typeface="+mn-lt"/>
                <a:cs typeface="+mn-lt"/>
              </a:rPr>
              <a:t>the</a:t>
            </a:r>
            <a:r>
              <a:rPr lang="ru-RU" sz="2400" dirty="0">
                <a:ea typeface="+mn-lt"/>
                <a:cs typeface="+mn-lt"/>
              </a:rPr>
              <a:t> </a:t>
            </a:r>
            <a:r>
              <a:rPr lang="ru-RU" sz="2400" dirty="0" err="1">
                <a:ea typeface="+mn-lt"/>
                <a:cs typeface="+mn-lt"/>
              </a:rPr>
              <a:t>Bolshevik</a:t>
            </a:r>
            <a:r>
              <a:rPr lang="ru-RU" sz="2400" dirty="0">
                <a:ea typeface="+mn-lt"/>
                <a:cs typeface="+mn-lt"/>
              </a:rPr>
              <a:t> </a:t>
            </a:r>
            <a:r>
              <a:rPr lang="ru-RU" sz="2400" dirty="0" err="1">
                <a:ea typeface="+mn-lt"/>
                <a:cs typeface="+mn-lt"/>
              </a:rPr>
              <a:t>state</a:t>
            </a:r>
            <a:r>
              <a:rPr lang="ru-RU" sz="2400" dirty="0">
                <a:ea typeface="+mn-lt"/>
                <a:cs typeface="+mn-lt"/>
              </a:rPr>
              <a:t>, </a:t>
            </a:r>
            <a:r>
              <a:rPr lang="ru-RU" sz="2400" dirty="0" err="1">
                <a:ea typeface="+mn-lt"/>
                <a:cs typeface="+mn-lt"/>
              </a:rPr>
              <a:t>musical</a:t>
            </a:r>
            <a:r>
              <a:rPr lang="ru-RU" sz="2400" dirty="0">
                <a:ea typeface="+mn-lt"/>
                <a:cs typeface="+mn-lt"/>
              </a:rPr>
              <a:t> </a:t>
            </a:r>
            <a:r>
              <a:rPr lang="ru-RU" sz="2400" dirty="0" err="1">
                <a:ea typeface="+mn-lt"/>
                <a:cs typeface="+mn-lt"/>
              </a:rPr>
              <a:t>nationalism</a:t>
            </a:r>
            <a:r>
              <a:rPr lang="ru-RU" sz="2400" dirty="0">
                <a:ea typeface="+mn-lt"/>
                <a:cs typeface="+mn-lt"/>
              </a:rPr>
              <a:t> </a:t>
            </a:r>
            <a:r>
              <a:rPr lang="ru-RU" sz="2400" dirty="0" err="1">
                <a:ea typeface="+mn-lt"/>
                <a:cs typeface="+mn-lt"/>
              </a:rPr>
              <a:t>was</a:t>
            </a:r>
            <a:r>
              <a:rPr lang="ru-RU" sz="2400" dirty="0">
                <a:ea typeface="+mn-lt"/>
                <a:cs typeface="+mn-lt"/>
              </a:rPr>
              <a:t> </a:t>
            </a:r>
            <a:r>
              <a:rPr lang="ru-RU" sz="2400" dirty="0" err="1">
                <a:ea typeface="+mn-lt"/>
                <a:cs typeface="+mn-lt"/>
              </a:rPr>
              <a:t>out</a:t>
            </a:r>
            <a:r>
              <a:rPr lang="ru-RU" sz="2400" dirty="0">
                <a:ea typeface="+mn-lt"/>
                <a:cs typeface="+mn-lt"/>
              </a:rPr>
              <a:t> </a:t>
            </a:r>
            <a:r>
              <a:rPr lang="ru-RU" sz="2400" dirty="0" err="1">
                <a:ea typeface="+mn-lt"/>
                <a:cs typeface="+mn-lt"/>
              </a:rPr>
              <a:t>of</a:t>
            </a:r>
            <a:r>
              <a:rPr lang="ru-RU" sz="2400" dirty="0">
                <a:ea typeface="+mn-lt"/>
                <a:cs typeface="+mn-lt"/>
              </a:rPr>
              <a:t> </a:t>
            </a:r>
            <a:r>
              <a:rPr lang="ru-RU" sz="2400" dirty="0" err="1">
                <a:ea typeface="+mn-lt"/>
                <a:cs typeface="+mn-lt"/>
              </a:rPr>
              <a:t>favor</a:t>
            </a:r>
            <a:r>
              <a:rPr lang="ru-RU" sz="2400" dirty="0">
                <a:ea typeface="+mn-lt"/>
                <a:cs typeface="+mn-lt"/>
              </a:rPr>
              <a:t>. </a:t>
            </a:r>
          </a:p>
          <a:p>
            <a:endParaRPr lang="ru-RU" sz="1000" dirty="0">
              <a:ea typeface="+mn-lt"/>
              <a:cs typeface="+mn-lt"/>
            </a:endParaRPr>
          </a:p>
          <a:p>
            <a:r>
              <a:rPr lang="ru-RU" sz="2400" dirty="0">
                <a:ea typeface="+mn-lt"/>
                <a:cs typeface="+mn-lt"/>
              </a:rPr>
              <a:t>The </a:t>
            </a:r>
            <a:r>
              <a:rPr lang="ru-RU" sz="2400" dirty="0" err="1">
                <a:ea typeface="+mn-lt"/>
                <a:cs typeface="+mn-lt"/>
              </a:rPr>
              <a:t>cosmopolitanism</a:t>
            </a:r>
            <a:r>
              <a:rPr lang="ru-RU" sz="2400" dirty="0">
                <a:ea typeface="+mn-lt"/>
                <a:cs typeface="+mn-lt"/>
              </a:rPr>
              <a:t> </a:t>
            </a:r>
            <a:r>
              <a:rPr lang="ru-RU" sz="2400" dirty="0" err="1">
                <a:ea typeface="+mn-lt"/>
                <a:cs typeface="+mn-lt"/>
              </a:rPr>
              <a:t>and</a:t>
            </a:r>
            <a:r>
              <a:rPr lang="ru-RU" sz="2400" dirty="0">
                <a:ea typeface="+mn-lt"/>
                <a:cs typeface="+mn-lt"/>
              </a:rPr>
              <a:t> </a:t>
            </a:r>
            <a:r>
              <a:rPr lang="ru-RU" sz="2400" dirty="0" err="1">
                <a:ea typeface="+mn-lt"/>
                <a:cs typeface="+mn-lt"/>
              </a:rPr>
              <a:t>avant-gardism</a:t>
            </a:r>
            <a:r>
              <a:rPr lang="ru-RU" sz="2400" dirty="0">
                <a:ea typeface="+mn-lt"/>
                <a:cs typeface="+mn-lt"/>
              </a:rPr>
              <a:t> </a:t>
            </a:r>
            <a:r>
              <a:rPr lang="ru-RU" sz="2400" dirty="0" err="1">
                <a:ea typeface="+mn-lt"/>
                <a:cs typeface="+mn-lt"/>
              </a:rPr>
              <a:t>of</a:t>
            </a:r>
            <a:r>
              <a:rPr lang="ru-RU" sz="2400" dirty="0">
                <a:ea typeface="+mn-lt"/>
                <a:cs typeface="+mn-lt"/>
              </a:rPr>
              <a:t> </a:t>
            </a:r>
            <a:r>
              <a:rPr lang="ru-RU" sz="2400" dirty="0" err="1">
                <a:ea typeface="+mn-lt"/>
                <a:cs typeface="+mn-lt"/>
              </a:rPr>
              <a:t>the</a:t>
            </a:r>
            <a:r>
              <a:rPr lang="ru-RU" sz="2400" dirty="0">
                <a:ea typeface="+mn-lt"/>
                <a:cs typeface="+mn-lt"/>
              </a:rPr>
              <a:t> </a:t>
            </a:r>
            <a:r>
              <a:rPr lang="ru-RU" sz="2400" dirty="0" err="1">
                <a:ea typeface="+mn-lt"/>
                <a:cs typeface="+mn-lt"/>
              </a:rPr>
              <a:t>pre-revolutionary</a:t>
            </a:r>
            <a:r>
              <a:rPr lang="ru-RU" sz="2400" dirty="0">
                <a:ea typeface="+mn-lt"/>
                <a:cs typeface="+mn-lt"/>
              </a:rPr>
              <a:t> </a:t>
            </a:r>
            <a:r>
              <a:rPr lang="ru-RU" sz="2400" dirty="0" err="1">
                <a:ea typeface="+mn-lt"/>
                <a:cs typeface="+mn-lt"/>
              </a:rPr>
              <a:t>years</a:t>
            </a:r>
            <a:r>
              <a:rPr lang="ru-RU" sz="2400" dirty="0">
                <a:ea typeface="+mn-lt"/>
                <a:cs typeface="+mn-lt"/>
              </a:rPr>
              <a:t> </a:t>
            </a:r>
            <a:r>
              <a:rPr lang="ru-RU" sz="2400" dirty="0" err="1">
                <a:ea typeface="+mn-lt"/>
                <a:cs typeface="+mn-lt"/>
              </a:rPr>
              <a:t>largely</a:t>
            </a:r>
            <a:r>
              <a:rPr lang="ru-RU" sz="2400" dirty="0">
                <a:ea typeface="+mn-lt"/>
                <a:cs typeface="+mn-lt"/>
              </a:rPr>
              <a:t> </a:t>
            </a:r>
            <a:r>
              <a:rPr lang="ru-RU" sz="2400" dirty="0" err="1">
                <a:ea typeface="+mn-lt"/>
                <a:cs typeface="+mn-lt"/>
              </a:rPr>
              <a:t>ousted</a:t>
            </a:r>
            <a:r>
              <a:rPr lang="ru-RU" sz="2400" dirty="0">
                <a:ea typeface="+mn-lt"/>
                <a:cs typeface="+mn-lt"/>
              </a:rPr>
              <a:t> </a:t>
            </a:r>
            <a:r>
              <a:rPr lang="ru-RU" sz="2400" dirty="0" err="1">
                <a:ea typeface="+mn-lt"/>
                <a:cs typeface="+mn-lt"/>
              </a:rPr>
              <a:t>nationalism</a:t>
            </a:r>
            <a:r>
              <a:rPr lang="ru-RU" sz="2400" dirty="0">
                <a:ea typeface="+mn-lt"/>
                <a:cs typeface="+mn-lt"/>
              </a:rPr>
              <a:t>.</a:t>
            </a:r>
            <a:endParaRPr lang="ru-RU" sz="2400" dirty="0">
              <a:ea typeface="Meiryo"/>
            </a:endParaRPr>
          </a:p>
          <a:p>
            <a:endParaRPr lang="ru-RU" sz="1000" dirty="0">
              <a:ea typeface="+mn-lt"/>
              <a:cs typeface="+mn-lt"/>
            </a:endParaRPr>
          </a:p>
          <a:p>
            <a:r>
              <a:rPr lang="ru-RU" sz="2400" dirty="0" err="1">
                <a:ea typeface="+mn-lt"/>
                <a:cs typeface="+mn-lt"/>
              </a:rPr>
              <a:t>Folk</a:t>
            </a:r>
            <a:r>
              <a:rPr lang="ru-RU" sz="2400" dirty="0">
                <a:ea typeface="+mn-lt"/>
                <a:cs typeface="+mn-lt"/>
              </a:rPr>
              <a:t> </a:t>
            </a:r>
            <a:r>
              <a:rPr lang="ru-RU" sz="2400" dirty="0" err="1">
                <a:ea typeface="+mn-lt"/>
                <a:cs typeface="+mn-lt"/>
              </a:rPr>
              <a:t>music</a:t>
            </a:r>
            <a:r>
              <a:rPr lang="ru-RU" sz="2400" dirty="0">
                <a:ea typeface="+mn-lt"/>
                <a:cs typeface="+mn-lt"/>
              </a:rPr>
              <a:t> </a:t>
            </a:r>
            <a:r>
              <a:rPr lang="ru-RU" sz="2400" dirty="0" err="1">
                <a:ea typeface="+mn-lt"/>
                <a:cs typeface="+mn-lt"/>
              </a:rPr>
              <a:t>was</a:t>
            </a:r>
            <a:r>
              <a:rPr lang="ru-RU" sz="2400" dirty="0">
                <a:ea typeface="+mn-lt"/>
                <a:cs typeface="+mn-lt"/>
              </a:rPr>
              <a:t> </a:t>
            </a:r>
            <a:r>
              <a:rPr lang="ru-RU" sz="2400" dirty="0" err="1">
                <a:ea typeface="+mn-lt"/>
                <a:cs typeface="+mn-lt"/>
              </a:rPr>
              <a:t>ignored</a:t>
            </a:r>
            <a:r>
              <a:rPr lang="ru-RU" sz="2400" dirty="0">
                <a:ea typeface="+mn-lt"/>
                <a:cs typeface="+mn-lt"/>
              </a:rPr>
              <a:t> </a:t>
            </a:r>
            <a:r>
              <a:rPr lang="ru-RU" sz="2400" dirty="0" err="1">
                <a:ea typeface="+mn-lt"/>
                <a:cs typeface="+mn-lt"/>
              </a:rPr>
              <a:t>in</a:t>
            </a:r>
            <a:r>
              <a:rPr lang="ru-RU" sz="2400" dirty="0">
                <a:ea typeface="+mn-lt"/>
                <a:cs typeface="+mn-lt"/>
              </a:rPr>
              <a:t> </a:t>
            </a:r>
            <a:r>
              <a:rPr lang="ru-RU" sz="2400" dirty="0" err="1">
                <a:ea typeface="+mn-lt"/>
                <a:cs typeface="+mn-lt"/>
              </a:rPr>
              <a:t>favour</a:t>
            </a:r>
            <a:r>
              <a:rPr lang="ru-RU" sz="2400" dirty="0">
                <a:ea typeface="+mn-lt"/>
                <a:cs typeface="+mn-lt"/>
              </a:rPr>
              <a:t> </a:t>
            </a:r>
            <a:r>
              <a:rPr lang="ru-RU" sz="2400" dirty="0" err="1">
                <a:ea typeface="+mn-lt"/>
                <a:cs typeface="+mn-lt"/>
              </a:rPr>
              <a:t>of</a:t>
            </a:r>
            <a:r>
              <a:rPr lang="ru-RU" sz="2400" dirty="0">
                <a:ea typeface="+mn-lt"/>
                <a:cs typeface="+mn-lt"/>
              </a:rPr>
              <a:t> </a:t>
            </a:r>
            <a:r>
              <a:rPr lang="ru-RU" sz="2400" dirty="0" err="1">
                <a:ea typeface="+mn-lt"/>
                <a:cs typeface="+mn-lt"/>
              </a:rPr>
              <a:t>urban</a:t>
            </a:r>
            <a:r>
              <a:rPr lang="ru-RU" sz="2400" dirty="0">
                <a:ea typeface="+mn-lt"/>
                <a:cs typeface="+mn-lt"/>
              </a:rPr>
              <a:t> </a:t>
            </a:r>
            <a:r>
              <a:rPr lang="ru-RU" sz="2400" dirty="0" err="1">
                <a:ea typeface="+mn-lt"/>
                <a:cs typeface="+mn-lt"/>
              </a:rPr>
              <a:t>proletarian</a:t>
            </a:r>
            <a:r>
              <a:rPr lang="ru-RU" sz="2400" dirty="0">
                <a:ea typeface="+mn-lt"/>
                <a:cs typeface="+mn-lt"/>
              </a:rPr>
              <a:t> </a:t>
            </a:r>
            <a:r>
              <a:rPr lang="ru-RU" sz="2400" dirty="0" err="1">
                <a:ea typeface="+mn-lt"/>
                <a:cs typeface="+mn-lt"/>
              </a:rPr>
              <a:t>music</a:t>
            </a:r>
            <a:r>
              <a:rPr lang="ru-RU" sz="2400" dirty="0">
                <a:ea typeface="+mn-lt"/>
                <a:cs typeface="+mn-lt"/>
              </a:rPr>
              <a:t> </a:t>
            </a:r>
            <a:r>
              <a:rPr lang="ru-RU" sz="2400" dirty="0" err="1">
                <a:ea typeface="+mn-lt"/>
                <a:cs typeface="+mn-lt"/>
              </a:rPr>
              <a:t>culture</a:t>
            </a:r>
            <a:endParaRPr lang="ru-RU" sz="2400" dirty="0">
              <a:ea typeface="+mn-lt"/>
              <a:cs typeface="+mn-lt"/>
            </a:endParaRPr>
          </a:p>
          <a:p>
            <a:endParaRPr lang="ru-RU" sz="2400" dirty="0">
              <a:ea typeface="Meiryo"/>
            </a:endParaRPr>
          </a:p>
        </p:txBody>
      </p:sp>
    </p:spTree>
    <p:extLst>
      <p:ext uri="{BB962C8B-B14F-4D97-AF65-F5344CB8AC3E}">
        <p14:creationId xmlns:p14="http://schemas.microsoft.com/office/powerpoint/2010/main" val="966605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Заголовок 1">
            <a:extLst>
              <a:ext uri="{FF2B5EF4-FFF2-40B4-BE49-F238E27FC236}">
                <a16:creationId xmlns:a16="http://schemas.microsoft.com/office/drawing/2014/main" id="{05EA4CF1-E7AE-A64E-0E29-C5BF624176B7}"/>
              </a:ext>
            </a:extLst>
          </p:cNvPr>
          <p:cNvSpPr>
            <a:spLocks noGrp="1"/>
          </p:cNvSpPr>
          <p:nvPr>
            <p:ph type="title"/>
          </p:nvPr>
        </p:nvSpPr>
        <p:spPr>
          <a:xfrm>
            <a:off x="2377440" y="442220"/>
            <a:ext cx="8397987" cy="1345269"/>
          </a:xfrm>
        </p:spPr>
        <p:txBody>
          <a:bodyPr anchor="b">
            <a:normAutofit/>
          </a:bodyPr>
          <a:lstStyle/>
          <a:p>
            <a:pPr algn="ctr">
              <a:lnSpc>
                <a:spcPct val="120000"/>
              </a:lnSpc>
            </a:pPr>
            <a:r>
              <a:rPr lang="ru-RU" sz="3000" dirty="0">
                <a:ea typeface="Meiryo"/>
              </a:rPr>
              <a:t>The </a:t>
            </a:r>
            <a:r>
              <a:rPr lang="ru-RU" sz="3000" dirty="0" err="1">
                <a:ea typeface="Meiryo"/>
              </a:rPr>
              <a:t>Emergence</a:t>
            </a:r>
            <a:r>
              <a:rPr lang="ru-RU" sz="3000" dirty="0">
                <a:ea typeface="Meiryo"/>
              </a:rPr>
              <a:t> </a:t>
            </a:r>
            <a:r>
              <a:rPr lang="ru-RU" sz="3000" dirty="0" err="1">
                <a:ea typeface="Meiryo"/>
              </a:rPr>
              <a:t>of</a:t>
            </a:r>
            <a:r>
              <a:rPr lang="ru-RU" sz="3000" dirty="0">
                <a:ea typeface="Meiryo"/>
              </a:rPr>
              <a:t> </a:t>
            </a:r>
            <a:r>
              <a:rPr lang="ru-RU" sz="3000" dirty="0" err="1">
                <a:ea typeface="Meiryo"/>
              </a:rPr>
              <a:t>the</a:t>
            </a:r>
            <a:r>
              <a:rPr lang="ru-RU" sz="3000" dirty="0">
                <a:ea typeface="Meiryo"/>
              </a:rPr>
              <a:t> National Music </a:t>
            </a:r>
            <a:r>
              <a:rPr lang="ru-RU" sz="3000" dirty="0" err="1">
                <a:ea typeface="Meiryo"/>
              </a:rPr>
              <a:t>in</a:t>
            </a:r>
            <a:r>
              <a:rPr lang="ru-RU" sz="3000" dirty="0">
                <a:ea typeface="Meiryo"/>
              </a:rPr>
              <a:t> </a:t>
            </a:r>
            <a:r>
              <a:rPr lang="ru-RU" sz="3000" dirty="0" err="1">
                <a:ea typeface="Meiryo"/>
              </a:rPr>
              <a:t>the</a:t>
            </a:r>
            <a:r>
              <a:rPr lang="ru-RU" sz="3000" dirty="0">
                <a:ea typeface="Meiryo"/>
              </a:rPr>
              <a:t> </a:t>
            </a:r>
            <a:r>
              <a:rPr lang="ru-RU" sz="3000" dirty="0" err="1">
                <a:ea typeface="Meiryo"/>
              </a:rPr>
              <a:t>Soviet</a:t>
            </a:r>
            <a:r>
              <a:rPr lang="ru-RU" sz="3000" dirty="0">
                <a:ea typeface="Meiryo"/>
              </a:rPr>
              <a:t> Union</a:t>
            </a:r>
            <a:endParaRPr lang="ru-RU" dirty="0"/>
          </a:p>
        </p:txBody>
      </p:sp>
      <p:graphicFrame>
        <p:nvGraphicFramePr>
          <p:cNvPr id="5" name="Объект 2">
            <a:extLst>
              <a:ext uri="{FF2B5EF4-FFF2-40B4-BE49-F238E27FC236}">
                <a16:creationId xmlns:a16="http://schemas.microsoft.com/office/drawing/2014/main" id="{30B6E7BD-BC7B-EB18-6CFA-0C6AD6D605B0}"/>
              </a:ext>
            </a:extLst>
          </p:cNvPr>
          <p:cNvGraphicFramePr>
            <a:graphicFrameLocks noGrp="1"/>
          </p:cNvGraphicFramePr>
          <p:nvPr>
            <p:ph idx="1"/>
            <p:extLst>
              <p:ext uri="{D42A27DB-BD31-4B8C-83A1-F6EECF244321}">
                <p14:modId xmlns:p14="http://schemas.microsoft.com/office/powerpoint/2010/main" val="3884137453"/>
              </p:ext>
            </p:extLst>
          </p:nvPr>
        </p:nvGraphicFramePr>
        <p:xfrm>
          <a:off x="1718921" y="2284767"/>
          <a:ext cx="9902636" cy="4305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4359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Заголовок 1">
            <a:extLst>
              <a:ext uri="{FF2B5EF4-FFF2-40B4-BE49-F238E27FC236}">
                <a16:creationId xmlns:a16="http://schemas.microsoft.com/office/drawing/2014/main" id="{2890222C-33CD-D5AA-A601-5D9CF1944BC4}"/>
              </a:ext>
            </a:extLst>
          </p:cNvPr>
          <p:cNvSpPr>
            <a:spLocks noGrp="1"/>
          </p:cNvSpPr>
          <p:nvPr>
            <p:ph type="title"/>
          </p:nvPr>
        </p:nvSpPr>
        <p:spPr>
          <a:xfrm>
            <a:off x="1829777" y="320616"/>
            <a:ext cx="4384357" cy="877888"/>
          </a:xfrm>
        </p:spPr>
        <p:txBody>
          <a:bodyPr vert="horz" lIns="109728" tIns="109728" rIns="109728" bIns="91440" rtlCol="0" anchor="b">
            <a:normAutofit/>
          </a:bodyPr>
          <a:lstStyle/>
          <a:p>
            <a:r>
              <a:rPr lang="en-US"/>
              <a:t>Form vs. Content</a:t>
            </a:r>
          </a:p>
        </p:txBody>
      </p:sp>
      <p:sp>
        <p:nvSpPr>
          <p:cNvPr id="6" name="TextBox 5">
            <a:extLst>
              <a:ext uri="{FF2B5EF4-FFF2-40B4-BE49-F238E27FC236}">
                <a16:creationId xmlns:a16="http://schemas.microsoft.com/office/drawing/2014/main" id="{E5E58D02-4B8C-5332-B770-12F642B2BBCA}"/>
              </a:ext>
            </a:extLst>
          </p:cNvPr>
          <p:cNvSpPr txBox="1"/>
          <p:nvPr/>
        </p:nvSpPr>
        <p:spPr>
          <a:xfrm>
            <a:off x="221112" y="1456914"/>
            <a:ext cx="6642133" cy="5081175"/>
          </a:xfrm>
          <a:prstGeom prst="rect">
            <a:avLst/>
          </a:prstGeom>
        </p:spPr>
        <p:txBody>
          <a:bodyPr rot="0" spcFirstLastPara="0" vertOverflow="overflow" horzOverflow="overflow" vert="horz" lIns="109728" tIns="109728" rIns="109728" bIns="91440" numCol="1" spcCol="0" rtlCol="0" fromWordArt="0" anchorCtr="0" forceAA="0" compatLnSpc="1">
            <a:prstTxWarp prst="textNoShape">
              <a:avLst/>
            </a:prstTxWarp>
            <a:noAutofit/>
          </a:bodyPr>
          <a:lstStyle/>
          <a:p>
            <a:pPr>
              <a:lnSpc>
                <a:spcPct val="130000"/>
              </a:lnSpc>
              <a:spcBef>
                <a:spcPts val="930"/>
              </a:spcBef>
              <a:buFont typeface="Corbel" panose="020B0503020204020204" pitchFamily="34" charset="0"/>
            </a:pPr>
            <a:r>
              <a:rPr lang="en-US" sz="2000" spc="150" dirty="0">
                <a:solidFill>
                  <a:schemeClr val="tx1">
                    <a:lumMod val="75000"/>
                    <a:lumOff val="25000"/>
                  </a:schemeClr>
                </a:solidFill>
                <a:ea typeface="+mn-lt"/>
                <a:cs typeface="+mn-lt"/>
              </a:rPr>
              <a:t>Soviet musicians had to ensure that their music was not "national in content," for </a:t>
            </a:r>
            <a:r>
              <a:rPr lang="en-US" sz="2000" b="1" spc="150" dirty="0">
                <a:solidFill>
                  <a:schemeClr val="tx1">
                    <a:lumMod val="75000"/>
                    <a:lumOff val="25000"/>
                  </a:schemeClr>
                </a:solidFill>
                <a:ea typeface="+mn-lt"/>
                <a:cs typeface="+mn-lt"/>
              </a:rPr>
              <a:t>that would be bourgeois nationalistic art</a:t>
            </a:r>
            <a:r>
              <a:rPr lang="en-US" sz="2000" spc="150" dirty="0">
                <a:solidFill>
                  <a:schemeClr val="tx1">
                    <a:lumMod val="75000"/>
                    <a:lumOff val="25000"/>
                  </a:schemeClr>
                </a:solidFill>
                <a:ea typeface="+mn-lt"/>
                <a:cs typeface="+mn-lt"/>
              </a:rPr>
              <a:t>. </a:t>
            </a:r>
            <a:endParaRPr lang="ru-RU" sz="2000">
              <a:solidFill>
                <a:schemeClr val="tx1">
                  <a:lumMod val="75000"/>
                  <a:lumOff val="25000"/>
                </a:schemeClr>
              </a:solidFill>
              <a:ea typeface="Meiryo"/>
            </a:endParaRPr>
          </a:p>
          <a:p>
            <a:pPr>
              <a:lnSpc>
                <a:spcPct val="130000"/>
              </a:lnSpc>
              <a:spcBef>
                <a:spcPts val="930"/>
              </a:spcBef>
              <a:buFont typeface="Corbel" panose="020B0503020204020204" pitchFamily="34" charset="0"/>
            </a:pPr>
            <a:r>
              <a:rPr lang="en-US" sz="2000" spc="150" dirty="0">
                <a:solidFill>
                  <a:schemeClr val="tx1">
                    <a:lumMod val="75000"/>
                    <a:lumOff val="25000"/>
                  </a:schemeClr>
                </a:solidFill>
                <a:ea typeface="+mn-lt"/>
                <a:cs typeface="+mn-lt"/>
              </a:rPr>
              <a:t>Only the outward forms, the technical means of expression, might </a:t>
            </a:r>
            <a:r>
              <a:rPr lang="en-US" sz="2000" b="1" spc="150" dirty="0">
                <a:solidFill>
                  <a:schemeClr val="tx1">
                    <a:lumMod val="75000"/>
                    <a:lumOff val="25000"/>
                  </a:schemeClr>
                </a:solidFill>
                <a:ea typeface="+mn-lt"/>
                <a:cs typeface="+mn-lt"/>
              </a:rPr>
              <a:t>reflect the nationality of each republic.</a:t>
            </a:r>
            <a:endParaRPr lang="en-US" sz="2000">
              <a:solidFill>
                <a:schemeClr val="tx1">
                  <a:lumMod val="75000"/>
                  <a:lumOff val="25000"/>
                </a:schemeClr>
              </a:solidFill>
              <a:ea typeface="+mn-lt"/>
              <a:cs typeface="+mn-lt"/>
            </a:endParaRPr>
          </a:p>
          <a:p>
            <a:pPr>
              <a:lnSpc>
                <a:spcPct val="130000"/>
              </a:lnSpc>
              <a:spcBef>
                <a:spcPts val="930"/>
              </a:spcBef>
              <a:buFont typeface="Corbel" panose="020B0503020204020204" pitchFamily="34" charset="0"/>
            </a:pPr>
            <a:r>
              <a:rPr lang="en-US" sz="2000" spc="150" dirty="0">
                <a:solidFill>
                  <a:schemeClr val="tx1">
                    <a:lumMod val="75000"/>
                    <a:lumOff val="25000"/>
                  </a:schemeClr>
                </a:solidFill>
                <a:ea typeface="+mn-lt"/>
                <a:cs typeface="+mn-lt"/>
              </a:rPr>
              <a:t>Even this was meant as a temporary concession, until all the national tributaries could merge into a single </a:t>
            </a:r>
            <a:r>
              <a:rPr lang="en-US" sz="2000" b="1" spc="150" dirty="0">
                <a:solidFill>
                  <a:schemeClr val="tx1">
                    <a:lumMod val="75000"/>
                    <a:lumOff val="25000"/>
                  </a:schemeClr>
                </a:solidFill>
                <a:ea typeface="+mn-lt"/>
                <a:cs typeface="+mn-lt"/>
              </a:rPr>
              <a:t>Soviet culture, socialist in both form and content.</a:t>
            </a:r>
            <a:endParaRPr lang="en-US" sz="2000" b="1">
              <a:solidFill>
                <a:schemeClr val="tx1">
                  <a:lumMod val="75000"/>
                  <a:lumOff val="25000"/>
                </a:schemeClr>
              </a:solidFill>
              <a:ea typeface="Meiryo"/>
            </a:endParaRPr>
          </a:p>
        </p:txBody>
      </p:sp>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0577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9069"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Рисунок 4" descr="Изображение выглядит как текст, внутренний, струнный смычковый инструмент&#10;&#10;Автоматически созданное описание">
            <a:extLst>
              <a:ext uri="{FF2B5EF4-FFF2-40B4-BE49-F238E27FC236}">
                <a16:creationId xmlns:a16="http://schemas.microsoft.com/office/drawing/2014/main" id="{7009168B-CAA8-DD2B-E8AF-9D48DB231759}"/>
              </a:ext>
            </a:extLst>
          </p:cNvPr>
          <p:cNvPicPr>
            <a:picLocks noGrp="1" noChangeAspect="1"/>
          </p:cNvPicPr>
          <p:nvPr>
            <p:ph idx="1"/>
          </p:nvPr>
        </p:nvPicPr>
        <p:blipFill>
          <a:blip r:embed="rId2"/>
          <a:stretch>
            <a:fillRect/>
          </a:stretch>
        </p:blipFill>
        <p:spPr>
          <a:xfrm>
            <a:off x="8398904" y="813711"/>
            <a:ext cx="3423251" cy="4722577"/>
          </a:xfrm>
          <a:prstGeom prst="rect">
            <a:avLst/>
          </a:prstGeom>
        </p:spPr>
      </p:pic>
      <p:sp>
        <p:nvSpPr>
          <p:cNvPr id="5" name="TextBox 4">
            <a:extLst>
              <a:ext uri="{FF2B5EF4-FFF2-40B4-BE49-F238E27FC236}">
                <a16:creationId xmlns:a16="http://schemas.microsoft.com/office/drawing/2014/main" id="{A7A9E20A-B20B-88AB-FAE3-FA2AB85C7D07}"/>
              </a:ext>
            </a:extLst>
          </p:cNvPr>
          <p:cNvSpPr txBox="1"/>
          <p:nvPr/>
        </p:nvSpPr>
        <p:spPr>
          <a:xfrm>
            <a:off x="9258769" y="5740398"/>
            <a:ext cx="236690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spc="150" dirty="0">
                <a:solidFill>
                  <a:schemeClr val="tx1">
                    <a:lumMod val="75000"/>
                    <a:lumOff val="25000"/>
                  </a:schemeClr>
                </a:solidFill>
                <a:ea typeface="+mn-lt"/>
                <a:cs typeface="+mn-lt"/>
              </a:rPr>
              <a:t>The peoples of the Soviet Union to the heights of world culture!</a:t>
            </a:r>
          </a:p>
          <a:p>
            <a:endParaRPr lang="en-US" sz="2400" spc="150" dirty="0">
              <a:solidFill>
                <a:schemeClr val="tx1">
                  <a:lumMod val="75000"/>
                  <a:lumOff val="25000"/>
                </a:schemeClr>
              </a:solidFill>
              <a:ea typeface="+mn-lt"/>
              <a:cs typeface="+mn-lt"/>
            </a:endParaRPr>
          </a:p>
        </p:txBody>
      </p:sp>
    </p:spTree>
    <p:extLst>
      <p:ext uri="{BB962C8B-B14F-4D97-AF65-F5344CB8AC3E}">
        <p14:creationId xmlns:p14="http://schemas.microsoft.com/office/powerpoint/2010/main" val="777482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Заголовок 1">
            <a:extLst>
              <a:ext uri="{FF2B5EF4-FFF2-40B4-BE49-F238E27FC236}">
                <a16:creationId xmlns:a16="http://schemas.microsoft.com/office/drawing/2014/main" id="{D7C788F1-A767-8DB8-CF8D-B09B977838EA}"/>
              </a:ext>
            </a:extLst>
          </p:cNvPr>
          <p:cNvSpPr>
            <a:spLocks noGrp="1"/>
          </p:cNvSpPr>
          <p:nvPr>
            <p:ph type="title"/>
          </p:nvPr>
        </p:nvSpPr>
        <p:spPr>
          <a:xfrm>
            <a:off x="992518" y="536986"/>
            <a:ext cx="5271804" cy="605074"/>
          </a:xfrm>
        </p:spPr>
        <p:txBody>
          <a:bodyPr anchor="b">
            <a:normAutofit fontScale="90000"/>
          </a:bodyPr>
          <a:lstStyle/>
          <a:p>
            <a:pPr algn="ctr"/>
            <a:r>
              <a:rPr lang="ru-RU" dirty="0" err="1">
                <a:ea typeface="Meiryo"/>
              </a:rPr>
              <a:t>External</a:t>
            </a:r>
            <a:r>
              <a:rPr lang="ru-RU" dirty="0">
                <a:ea typeface="Meiryo"/>
              </a:rPr>
              <a:t> Help</a:t>
            </a:r>
            <a:endParaRPr lang="ru-RU">
              <a:ea typeface="Meiryo"/>
            </a:endParaRPr>
          </a:p>
        </p:txBody>
      </p:sp>
      <p:sp>
        <p:nvSpPr>
          <p:cNvPr id="15" name="Freeform: Shape 14">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Рисунок 4" descr="Изображение выглядит как текст, танцор&#10;&#10;Автоматически созданное описание">
            <a:extLst>
              <a:ext uri="{FF2B5EF4-FFF2-40B4-BE49-F238E27FC236}">
                <a16:creationId xmlns:a16="http://schemas.microsoft.com/office/drawing/2014/main" id="{54EA4252-3550-B6F1-EC60-7CAB5706A051}"/>
              </a:ext>
            </a:extLst>
          </p:cNvPr>
          <p:cNvPicPr>
            <a:picLocks noGrp="1" noChangeAspect="1"/>
          </p:cNvPicPr>
          <p:nvPr>
            <p:ph idx="1"/>
          </p:nvPr>
        </p:nvPicPr>
        <p:blipFill rotWithShape="1">
          <a:blip r:embed="rId2"/>
          <a:srcRect l="27500" r="27404" b="-1"/>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5" name="TextBox 4">
            <a:extLst>
              <a:ext uri="{FF2B5EF4-FFF2-40B4-BE49-F238E27FC236}">
                <a16:creationId xmlns:a16="http://schemas.microsoft.com/office/drawing/2014/main" id="{6C89B2DB-EB52-6043-F54E-C09219BEA0DF}"/>
              </a:ext>
            </a:extLst>
          </p:cNvPr>
          <p:cNvSpPr txBox="1"/>
          <p:nvPr/>
        </p:nvSpPr>
        <p:spPr>
          <a:xfrm>
            <a:off x="491067" y="5495807"/>
            <a:ext cx="4888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Meiryo"/>
            </a:endParaRPr>
          </a:p>
        </p:txBody>
      </p:sp>
      <p:graphicFrame>
        <p:nvGraphicFramePr>
          <p:cNvPr id="8" name="TextBox 5">
            <a:extLst>
              <a:ext uri="{FF2B5EF4-FFF2-40B4-BE49-F238E27FC236}">
                <a16:creationId xmlns:a16="http://schemas.microsoft.com/office/drawing/2014/main" id="{C991F5A3-79B1-214C-6DAC-D7B59C05F4A4}"/>
              </a:ext>
            </a:extLst>
          </p:cNvPr>
          <p:cNvGraphicFramePr/>
          <p:nvPr>
            <p:extLst>
              <p:ext uri="{D42A27DB-BD31-4B8C-83A1-F6EECF244321}">
                <p14:modId xmlns:p14="http://schemas.microsoft.com/office/powerpoint/2010/main" val="456598998"/>
              </p:ext>
            </p:extLst>
          </p:nvPr>
        </p:nvGraphicFramePr>
        <p:xfrm>
          <a:off x="286965" y="1362841"/>
          <a:ext cx="6475951" cy="504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751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4302F-E955-47D0-A56B-D1D1A6953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72E366A-B6DD-4F06-A42A-FF634FDE1B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8839" y="970769"/>
            <a:ext cx="4936895" cy="4669465"/>
            <a:chOff x="648839" y="970769"/>
            <a:chExt cx="4936895" cy="4669465"/>
          </a:xfrm>
        </p:grpSpPr>
        <p:sp>
          <p:nvSpPr>
            <p:cNvPr id="11" name="Freeform: Shape 10">
              <a:extLst>
                <a:ext uri="{FF2B5EF4-FFF2-40B4-BE49-F238E27FC236}">
                  <a16:creationId xmlns:a16="http://schemas.microsoft.com/office/drawing/2014/main" id="{6750E550-BE93-4743-8659-1531F86CB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43803" y="1124162"/>
              <a:ext cx="4691485" cy="43421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BE626DC7-F0FE-49A7-AA4C-A8DB1F7EB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64592" y="1290468"/>
              <a:ext cx="4389795" cy="407467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1EBB781F-78E5-4C66-811C-9FF8B5D50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300000" flipH="1">
              <a:off x="648839" y="970769"/>
              <a:ext cx="4936895" cy="466946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Заголовок 1">
            <a:extLst>
              <a:ext uri="{FF2B5EF4-FFF2-40B4-BE49-F238E27FC236}">
                <a16:creationId xmlns:a16="http://schemas.microsoft.com/office/drawing/2014/main" id="{F412315B-D3A8-29D1-8E67-A4563AC9968D}"/>
              </a:ext>
            </a:extLst>
          </p:cNvPr>
          <p:cNvSpPr>
            <a:spLocks noGrp="1"/>
          </p:cNvSpPr>
          <p:nvPr>
            <p:ph type="title"/>
          </p:nvPr>
        </p:nvSpPr>
        <p:spPr>
          <a:xfrm>
            <a:off x="1506617" y="2200118"/>
            <a:ext cx="3228948" cy="1748698"/>
          </a:xfrm>
        </p:spPr>
        <p:txBody>
          <a:bodyPr anchor="ctr">
            <a:normAutofit/>
          </a:bodyPr>
          <a:lstStyle/>
          <a:p>
            <a:r>
              <a:rPr lang="ru-RU" dirty="0" err="1">
                <a:ea typeface="Meiryo"/>
              </a:rPr>
              <a:t>Sources</a:t>
            </a:r>
            <a:r>
              <a:rPr lang="ru-RU" dirty="0">
                <a:ea typeface="Meiryo"/>
              </a:rPr>
              <a:t> </a:t>
            </a:r>
            <a:r>
              <a:rPr lang="ru-RU" dirty="0" err="1">
                <a:ea typeface="Meiryo"/>
              </a:rPr>
              <a:t>of</a:t>
            </a:r>
            <a:r>
              <a:rPr lang="ru-RU" dirty="0">
                <a:ea typeface="Meiryo"/>
              </a:rPr>
              <a:t> </a:t>
            </a:r>
            <a:r>
              <a:rPr lang="ru-RU" dirty="0" err="1">
                <a:ea typeface="Meiryo"/>
              </a:rPr>
              <a:t>operas</a:t>
            </a:r>
            <a:r>
              <a:rPr lang="ru-RU" dirty="0">
                <a:ea typeface="Meiryo"/>
              </a:rPr>
              <a:t>?</a:t>
            </a:r>
            <a:endParaRPr lang="ru-RU" dirty="0"/>
          </a:p>
        </p:txBody>
      </p:sp>
      <p:sp>
        <p:nvSpPr>
          <p:cNvPr id="3" name="Объект 2">
            <a:extLst>
              <a:ext uri="{FF2B5EF4-FFF2-40B4-BE49-F238E27FC236}">
                <a16:creationId xmlns:a16="http://schemas.microsoft.com/office/drawing/2014/main" id="{AB1A87B5-2D27-06EB-0413-DF06E962D0ED}"/>
              </a:ext>
            </a:extLst>
          </p:cNvPr>
          <p:cNvSpPr>
            <a:spLocks noGrp="1"/>
          </p:cNvSpPr>
          <p:nvPr>
            <p:ph idx="1"/>
          </p:nvPr>
        </p:nvSpPr>
        <p:spPr>
          <a:xfrm>
            <a:off x="5968959" y="550268"/>
            <a:ext cx="5549882" cy="5513361"/>
          </a:xfrm>
        </p:spPr>
        <p:txBody>
          <a:bodyPr vert="horz" lIns="109728" tIns="109728" rIns="109728" bIns="91440" rtlCol="0" anchor="ctr">
            <a:normAutofit lnSpcReduction="10000"/>
          </a:bodyPr>
          <a:lstStyle/>
          <a:p>
            <a:r>
              <a:rPr lang="ru-RU" sz="2400" dirty="0">
                <a:ea typeface="+mn-lt"/>
                <a:cs typeface="+mn-lt"/>
              </a:rPr>
              <a:t>It </a:t>
            </a:r>
            <a:r>
              <a:rPr lang="ru-RU" sz="2400" dirty="0" err="1">
                <a:ea typeface="+mn-lt"/>
                <a:cs typeface="+mn-lt"/>
              </a:rPr>
              <a:t>was</a:t>
            </a:r>
            <a:r>
              <a:rPr lang="ru-RU" sz="2400" dirty="0">
                <a:ea typeface="+mn-lt"/>
                <a:cs typeface="+mn-lt"/>
              </a:rPr>
              <a:t> </a:t>
            </a:r>
            <a:r>
              <a:rPr lang="ru-RU" sz="2400" dirty="0" err="1">
                <a:ea typeface="+mn-lt"/>
                <a:cs typeface="+mn-lt"/>
              </a:rPr>
              <a:t>expected</a:t>
            </a:r>
            <a:r>
              <a:rPr lang="ru-RU" sz="2400" dirty="0">
                <a:ea typeface="+mn-lt"/>
                <a:cs typeface="+mn-lt"/>
              </a:rPr>
              <a:t> </a:t>
            </a:r>
            <a:r>
              <a:rPr lang="ru-RU" sz="2400" dirty="0" err="1">
                <a:ea typeface="+mn-lt"/>
                <a:cs typeface="+mn-lt"/>
              </a:rPr>
              <a:t>that</a:t>
            </a:r>
            <a:r>
              <a:rPr lang="ru-RU" sz="2400" dirty="0">
                <a:ea typeface="+mn-lt"/>
                <a:cs typeface="+mn-lt"/>
              </a:rPr>
              <a:t> </a:t>
            </a:r>
            <a:r>
              <a:rPr lang="ru-RU" sz="2400" dirty="0" err="1">
                <a:ea typeface="+mn-lt"/>
                <a:cs typeface="+mn-lt"/>
              </a:rPr>
              <a:t>national</a:t>
            </a:r>
            <a:r>
              <a:rPr lang="ru-RU" sz="2400" dirty="0">
                <a:ea typeface="+mn-lt"/>
                <a:cs typeface="+mn-lt"/>
              </a:rPr>
              <a:t> </a:t>
            </a:r>
            <a:r>
              <a:rPr lang="ru-RU" sz="2400" dirty="0" err="1">
                <a:ea typeface="+mn-lt"/>
                <a:cs typeface="+mn-lt"/>
              </a:rPr>
              <a:t>operas</a:t>
            </a:r>
            <a:r>
              <a:rPr lang="ru-RU" sz="2400" dirty="0">
                <a:ea typeface="+mn-lt"/>
                <a:cs typeface="+mn-lt"/>
              </a:rPr>
              <a:t> </a:t>
            </a:r>
            <a:r>
              <a:rPr lang="ru-RU" sz="2400" dirty="0" err="1">
                <a:ea typeface="+mn-lt"/>
                <a:cs typeface="+mn-lt"/>
              </a:rPr>
              <a:t>would</a:t>
            </a:r>
            <a:r>
              <a:rPr lang="ru-RU" sz="2400" dirty="0">
                <a:ea typeface="+mn-lt"/>
                <a:cs typeface="+mn-lt"/>
              </a:rPr>
              <a:t> </a:t>
            </a:r>
            <a:r>
              <a:rPr lang="ru-RU" sz="2400" dirty="0" err="1">
                <a:ea typeface="+mn-lt"/>
                <a:cs typeface="+mn-lt"/>
              </a:rPr>
              <a:t>take</a:t>
            </a:r>
            <a:r>
              <a:rPr lang="ru-RU" sz="2400" dirty="0">
                <a:ea typeface="+mn-lt"/>
                <a:cs typeface="+mn-lt"/>
              </a:rPr>
              <a:t> </a:t>
            </a:r>
            <a:r>
              <a:rPr lang="ru-RU" sz="2400" dirty="0" err="1">
                <a:ea typeface="+mn-lt"/>
                <a:cs typeface="+mn-lt"/>
              </a:rPr>
              <a:t>one</a:t>
            </a:r>
            <a:r>
              <a:rPr lang="ru-RU" sz="2400" dirty="0">
                <a:ea typeface="+mn-lt"/>
                <a:cs typeface="+mn-lt"/>
              </a:rPr>
              <a:t> </a:t>
            </a:r>
            <a:r>
              <a:rPr lang="ru-RU" sz="2400" dirty="0" err="1">
                <a:ea typeface="+mn-lt"/>
                <a:cs typeface="+mn-lt"/>
              </a:rPr>
              <a:t>or</a:t>
            </a:r>
            <a:r>
              <a:rPr lang="ru-RU" sz="2400" dirty="0">
                <a:ea typeface="+mn-lt"/>
                <a:cs typeface="+mn-lt"/>
              </a:rPr>
              <a:t> </a:t>
            </a:r>
            <a:r>
              <a:rPr lang="ru-RU" sz="2400" dirty="0" err="1">
                <a:ea typeface="+mn-lt"/>
                <a:cs typeface="+mn-lt"/>
              </a:rPr>
              <a:t>even</a:t>
            </a:r>
            <a:r>
              <a:rPr lang="ru-RU" sz="2400" dirty="0">
                <a:ea typeface="+mn-lt"/>
                <a:cs typeface="+mn-lt"/>
              </a:rPr>
              <a:t> </a:t>
            </a:r>
            <a:r>
              <a:rPr lang="ru-RU" sz="2400" dirty="0" err="1">
                <a:ea typeface="+mn-lt"/>
                <a:cs typeface="+mn-lt"/>
              </a:rPr>
              <a:t>two</a:t>
            </a:r>
            <a:r>
              <a:rPr lang="ru-RU" sz="2400" dirty="0">
                <a:ea typeface="+mn-lt"/>
                <a:cs typeface="+mn-lt"/>
              </a:rPr>
              <a:t> </a:t>
            </a:r>
            <a:r>
              <a:rPr lang="ru-RU" sz="2400" b="1" dirty="0" err="1">
                <a:ea typeface="+mn-lt"/>
                <a:cs typeface="+mn-lt"/>
              </a:rPr>
              <a:t>genres</a:t>
            </a:r>
            <a:r>
              <a:rPr lang="ru-RU" sz="2400" b="1" dirty="0">
                <a:ea typeface="+mn-lt"/>
                <a:cs typeface="+mn-lt"/>
              </a:rPr>
              <a:t> </a:t>
            </a:r>
            <a:r>
              <a:rPr lang="ru-RU" sz="2400" b="1" dirty="0" err="1">
                <a:ea typeface="+mn-lt"/>
                <a:cs typeface="+mn-lt"/>
              </a:rPr>
              <a:t>derived</a:t>
            </a:r>
            <a:r>
              <a:rPr lang="ru-RU" sz="2400" b="1" dirty="0">
                <a:ea typeface="+mn-lt"/>
                <a:cs typeface="+mn-lt"/>
              </a:rPr>
              <a:t> </a:t>
            </a:r>
            <a:r>
              <a:rPr lang="ru-RU" sz="2400" b="1" dirty="0" err="1">
                <a:ea typeface="+mn-lt"/>
                <a:cs typeface="+mn-lt"/>
              </a:rPr>
              <a:t>from</a:t>
            </a:r>
            <a:r>
              <a:rPr lang="ru-RU" sz="2400" b="1" dirty="0">
                <a:ea typeface="+mn-lt"/>
                <a:cs typeface="+mn-lt"/>
              </a:rPr>
              <a:t> </a:t>
            </a:r>
            <a:r>
              <a:rPr lang="ru-RU" sz="2400" b="1" dirty="0" err="1">
                <a:ea typeface="+mn-lt"/>
                <a:cs typeface="+mn-lt"/>
              </a:rPr>
              <a:t>Mikhail</a:t>
            </a:r>
            <a:r>
              <a:rPr lang="ru-RU" sz="2400" b="1" dirty="0">
                <a:ea typeface="+mn-lt"/>
                <a:cs typeface="+mn-lt"/>
              </a:rPr>
              <a:t> </a:t>
            </a:r>
            <a:r>
              <a:rPr lang="ru-RU" sz="2400" b="1" dirty="0" err="1">
                <a:ea typeface="+mn-lt"/>
                <a:cs typeface="+mn-lt"/>
              </a:rPr>
              <a:t>Glinka</a:t>
            </a:r>
            <a:r>
              <a:rPr lang="ru-RU" sz="2400" dirty="0">
                <a:ea typeface="+mn-lt"/>
                <a:cs typeface="+mn-lt"/>
              </a:rPr>
              <a:t>. The </a:t>
            </a:r>
            <a:r>
              <a:rPr lang="ru-RU" sz="2400" dirty="0" err="1">
                <a:ea typeface="+mn-lt"/>
                <a:cs typeface="+mn-lt"/>
              </a:rPr>
              <a:t>first</a:t>
            </a:r>
            <a:r>
              <a:rPr lang="ru-RU" sz="2400" dirty="0">
                <a:ea typeface="+mn-lt"/>
                <a:cs typeface="+mn-lt"/>
              </a:rPr>
              <a:t>, </a:t>
            </a:r>
            <a:r>
              <a:rPr lang="ru-RU" sz="2400" dirty="0" err="1">
                <a:ea typeface="+mn-lt"/>
                <a:cs typeface="+mn-lt"/>
              </a:rPr>
              <a:t>in</a:t>
            </a:r>
            <a:r>
              <a:rPr lang="ru-RU" sz="2400" dirty="0">
                <a:ea typeface="+mn-lt"/>
                <a:cs typeface="+mn-lt"/>
              </a:rPr>
              <a:t> </a:t>
            </a:r>
            <a:r>
              <a:rPr lang="ru-RU" sz="2400" dirty="0" err="1">
                <a:ea typeface="+mn-lt"/>
                <a:cs typeface="+mn-lt"/>
              </a:rPr>
              <a:t>which</a:t>
            </a:r>
            <a:r>
              <a:rPr lang="ru-RU" sz="2400" dirty="0">
                <a:ea typeface="+mn-lt"/>
                <a:cs typeface="+mn-lt"/>
              </a:rPr>
              <a:t> </a:t>
            </a:r>
            <a:r>
              <a:rPr lang="ru-RU" sz="2400" dirty="0" err="1">
                <a:ea typeface="+mn-lt"/>
                <a:cs typeface="+mn-lt"/>
              </a:rPr>
              <a:t>the</a:t>
            </a:r>
            <a:r>
              <a:rPr lang="ru-RU" sz="2400" dirty="0">
                <a:ea typeface="+mn-lt"/>
                <a:cs typeface="+mn-lt"/>
              </a:rPr>
              <a:t> </a:t>
            </a:r>
            <a:r>
              <a:rPr lang="ru-RU" sz="2400" dirty="0" err="1">
                <a:ea typeface="+mn-lt"/>
                <a:cs typeface="+mn-lt"/>
              </a:rPr>
              <a:t>top-class</a:t>
            </a:r>
            <a:r>
              <a:rPr lang="ru-RU" sz="2400" dirty="0">
                <a:ea typeface="+mn-lt"/>
                <a:cs typeface="+mn-lt"/>
              </a:rPr>
              <a:t> </a:t>
            </a:r>
            <a:r>
              <a:rPr lang="ru-RU" sz="2400" dirty="0" err="1">
                <a:ea typeface="+mn-lt"/>
                <a:cs typeface="+mn-lt"/>
              </a:rPr>
              <a:t>struggle</a:t>
            </a:r>
            <a:r>
              <a:rPr lang="ru-RU" sz="2400" dirty="0">
                <a:ea typeface="+mn-lt"/>
                <a:cs typeface="+mn-lt"/>
              </a:rPr>
              <a:t> </a:t>
            </a:r>
            <a:r>
              <a:rPr lang="ru-RU" sz="2400" dirty="0" err="1">
                <a:ea typeface="+mn-lt"/>
                <a:cs typeface="+mn-lt"/>
              </a:rPr>
              <a:t>was</a:t>
            </a:r>
            <a:r>
              <a:rPr lang="ru-RU" sz="2400" dirty="0">
                <a:ea typeface="+mn-lt"/>
                <a:cs typeface="+mn-lt"/>
              </a:rPr>
              <a:t> </a:t>
            </a:r>
            <a:r>
              <a:rPr lang="ru-RU" sz="2400" dirty="0" err="1">
                <a:ea typeface="+mn-lt"/>
                <a:cs typeface="+mn-lt"/>
              </a:rPr>
              <a:t>particularly</a:t>
            </a:r>
            <a:r>
              <a:rPr lang="ru-RU" sz="2400" dirty="0">
                <a:ea typeface="+mn-lt"/>
                <a:cs typeface="+mn-lt"/>
              </a:rPr>
              <a:t> </a:t>
            </a:r>
            <a:r>
              <a:rPr lang="ru-RU" sz="2400" dirty="0" err="1">
                <a:ea typeface="+mn-lt"/>
                <a:cs typeface="+mn-lt"/>
              </a:rPr>
              <a:t>encouraged</a:t>
            </a:r>
            <a:r>
              <a:rPr lang="ru-RU" sz="2400" dirty="0">
                <a:ea typeface="+mn-lt"/>
                <a:cs typeface="+mn-lt"/>
              </a:rPr>
              <a:t>, </a:t>
            </a:r>
            <a:r>
              <a:rPr lang="ru-RU" sz="2400" dirty="0" err="1">
                <a:ea typeface="+mn-lt"/>
                <a:cs typeface="+mn-lt"/>
              </a:rPr>
              <a:t>was</a:t>
            </a:r>
            <a:r>
              <a:rPr lang="ru-RU" sz="2400" dirty="0">
                <a:ea typeface="+mn-lt"/>
                <a:cs typeface="+mn-lt"/>
              </a:rPr>
              <a:t> </a:t>
            </a:r>
            <a:r>
              <a:rPr lang="ru-RU" sz="2400" dirty="0" err="1">
                <a:ea typeface="+mn-lt"/>
                <a:cs typeface="+mn-lt"/>
              </a:rPr>
              <a:t>the</a:t>
            </a:r>
            <a:r>
              <a:rPr lang="ru-RU" sz="2400" dirty="0">
                <a:ea typeface="+mn-lt"/>
                <a:cs typeface="+mn-lt"/>
              </a:rPr>
              <a:t> "</a:t>
            </a:r>
            <a:r>
              <a:rPr lang="ru-RU" sz="2400" b="1" dirty="0" err="1">
                <a:ea typeface="+mn-lt"/>
                <a:cs typeface="+mn-lt"/>
              </a:rPr>
              <a:t>heroic</a:t>
            </a:r>
            <a:r>
              <a:rPr lang="ru-RU" sz="2400" b="1" dirty="0">
                <a:ea typeface="+mn-lt"/>
                <a:cs typeface="+mn-lt"/>
              </a:rPr>
              <a:t> </a:t>
            </a:r>
            <a:r>
              <a:rPr lang="ru-RU" sz="2400" b="1" dirty="0" err="1">
                <a:ea typeface="+mn-lt"/>
                <a:cs typeface="+mn-lt"/>
              </a:rPr>
              <a:t>drama</a:t>
            </a:r>
            <a:r>
              <a:rPr lang="ru-RU" sz="2400" b="1" dirty="0">
                <a:ea typeface="+mn-lt"/>
                <a:cs typeface="+mn-lt"/>
              </a:rPr>
              <a:t> </a:t>
            </a:r>
            <a:r>
              <a:rPr lang="ru-RU" sz="2400" b="1" dirty="0" err="1">
                <a:ea typeface="+mn-lt"/>
                <a:cs typeface="+mn-lt"/>
              </a:rPr>
              <a:t>of</a:t>
            </a:r>
            <a:r>
              <a:rPr lang="ru-RU" sz="2400" b="1" dirty="0">
                <a:ea typeface="+mn-lt"/>
                <a:cs typeface="+mn-lt"/>
              </a:rPr>
              <a:t> </a:t>
            </a:r>
            <a:r>
              <a:rPr lang="ru-RU" sz="2400" b="1" dirty="0" err="1">
                <a:ea typeface="+mn-lt"/>
                <a:cs typeface="+mn-lt"/>
              </a:rPr>
              <a:t>people</a:t>
            </a:r>
            <a:r>
              <a:rPr lang="ru-RU" sz="2400" dirty="0">
                <a:ea typeface="+mn-lt"/>
                <a:cs typeface="+mn-lt"/>
              </a:rPr>
              <a:t>" (</a:t>
            </a:r>
            <a:r>
              <a:rPr lang="ru-RU" sz="2400" dirty="0" err="1">
                <a:ea typeface="+mn-lt"/>
                <a:cs typeface="+mn-lt"/>
              </a:rPr>
              <a:t>Ivan</a:t>
            </a:r>
            <a:r>
              <a:rPr lang="ru-RU" sz="2400" dirty="0">
                <a:ea typeface="+mn-lt"/>
                <a:cs typeface="+mn-lt"/>
              </a:rPr>
              <a:t> </a:t>
            </a:r>
            <a:r>
              <a:rPr lang="ru-RU" sz="2400" dirty="0" err="1">
                <a:ea typeface="+mn-lt"/>
                <a:cs typeface="+mn-lt"/>
              </a:rPr>
              <a:t>Susanin</a:t>
            </a:r>
            <a:r>
              <a:rPr lang="ru-RU" sz="2400" dirty="0">
                <a:ea typeface="+mn-lt"/>
                <a:cs typeface="+mn-lt"/>
              </a:rPr>
              <a:t>). The </a:t>
            </a:r>
            <a:r>
              <a:rPr lang="ru-RU" sz="2400" dirty="0" err="1">
                <a:ea typeface="+mn-lt"/>
                <a:cs typeface="+mn-lt"/>
              </a:rPr>
              <a:t>second</a:t>
            </a:r>
            <a:r>
              <a:rPr lang="ru-RU" sz="2400" dirty="0">
                <a:ea typeface="+mn-lt"/>
                <a:cs typeface="+mn-lt"/>
              </a:rPr>
              <a:t> </a:t>
            </a:r>
            <a:r>
              <a:rPr lang="ru-RU" sz="2400" dirty="0" err="1">
                <a:ea typeface="+mn-lt"/>
                <a:cs typeface="+mn-lt"/>
              </a:rPr>
              <a:t>was</a:t>
            </a:r>
            <a:r>
              <a:rPr lang="ru-RU" sz="2400" dirty="0">
                <a:ea typeface="+mn-lt"/>
                <a:cs typeface="+mn-lt"/>
              </a:rPr>
              <a:t> </a:t>
            </a:r>
            <a:r>
              <a:rPr lang="ru-RU" sz="2400" dirty="0" err="1">
                <a:ea typeface="+mn-lt"/>
                <a:cs typeface="+mn-lt"/>
              </a:rPr>
              <a:t>the</a:t>
            </a:r>
            <a:r>
              <a:rPr lang="ru-RU" sz="2400" dirty="0">
                <a:ea typeface="+mn-lt"/>
                <a:cs typeface="+mn-lt"/>
              </a:rPr>
              <a:t> </a:t>
            </a:r>
            <a:r>
              <a:rPr lang="ru-RU" sz="2400" b="1" dirty="0" err="1">
                <a:ea typeface="+mn-lt"/>
                <a:cs typeface="+mn-lt"/>
              </a:rPr>
              <a:t>national</a:t>
            </a:r>
            <a:r>
              <a:rPr lang="ru-RU" sz="2400" b="1" dirty="0">
                <a:ea typeface="+mn-lt"/>
                <a:cs typeface="+mn-lt"/>
              </a:rPr>
              <a:t> </a:t>
            </a:r>
            <a:r>
              <a:rPr lang="ru-RU" sz="2400" b="1" dirty="0" err="1">
                <a:ea typeface="+mn-lt"/>
                <a:cs typeface="+mn-lt"/>
              </a:rPr>
              <a:t>epic</a:t>
            </a:r>
            <a:r>
              <a:rPr lang="ru-RU" sz="2400" dirty="0">
                <a:ea typeface="+mn-lt"/>
                <a:cs typeface="+mn-lt"/>
              </a:rPr>
              <a:t>, </a:t>
            </a:r>
            <a:r>
              <a:rPr lang="ru-RU" sz="2400" dirty="0" err="1">
                <a:ea typeface="+mn-lt"/>
                <a:cs typeface="+mn-lt"/>
              </a:rPr>
              <a:t>written</a:t>
            </a:r>
            <a:r>
              <a:rPr lang="ru-RU" sz="2400" dirty="0">
                <a:ea typeface="+mn-lt"/>
                <a:cs typeface="+mn-lt"/>
              </a:rPr>
              <a:t> </a:t>
            </a:r>
            <a:r>
              <a:rPr lang="ru-RU" sz="2400" dirty="0" err="1">
                <a:ea typeface="+mn-lt"/>
                <a:cs typeface="+mn-lt"/>
              </a:rPr>
              <a:t>in</a:t>
            </a:r>
            <a:r>
              <a:rPr lang="ru-RU" sz="2400" dirty="0">
                <a:ea typeface="+mn-lt"/>
                <a:cs typeface="+mn-lt"/>
              </a:rPr>
              <a:t> </a:t>
            </a:r>
            <a:r>
              <a:rPr lang="ru-RU" sz="2400" dirty="0" err="1">
                <a:ea typeface="+mn-lt"/>
                <a:cs typeface="+mn-lt"/>
              </a:rPr>
              <a:t>the</a:t>
            </a:r>
            <a:r>
              <a:rPr lang="ru-RU" sz="2400" dirty="0">
                <a:ea typeface="+mn-lt"/>
                <a:cs typeface="+mn-lt"/>
              </a:rPr>
              <a:t> </a:t>
            </a:r>
            <a:r>
              <a:rPr lang="ru-RU" sz="2400" dirty="0" err="1">
                <a:ea typeface="+mn-lt"/>
                <a:cs typeface="+mn-lt"/>
              </a:rPr>
              <a:t>manner</a:t>
            </a:r>
            <a:r>
              <a:rPr lang="ru-RU" sz="2400" dirty="0">
                <a:ea typeface="+mn-lt"/>
                <a:cs typeface="+mn-lt"/>
              </a:rPr>
              <a:t> </a:t>
            </a:r>
            <a:r>
              <a:rPr lang="ru-RU" sz="2400" dirty="0" err="1">
                <a:ea typeface="+mn-lt"/>
                <a:cs typeface="+mn-lt"/>
              </a:rPr>
              <a:t>of</a:t>
            </a:r>
            <a:r>
              <a:rPr lang="ru-RU" sz="2400" dirty="0">
                <a:ea typeface="+mn-lt"/>
                <a:cs typeface="+mn-lt"/>
              </a:rPr>
              <a:t> </a:t>
            </a:r>
            <a:r>
              <a:rPr lang="ru-RU" sz="2400" dirty="0" err="1">
                <a:ea typeface="+mn-lt"/>
                <a:cs typeface="+mn-lt"/>
              </a:rPr>
              <a:t>Ruslan</a:t>
            </a:r>
            <a:r>
              <a:rPr lang="ru-RU" sz="2400" dirty="0">
                <a:ea typeface="+mn-lt"/>
                <a:cs typeface="+mn-lt"/>
              </a:rPr>
              <a:t> </a:t>
            </a:r>
            <a:r>
              <a:rPr lang="ru-RU" sz="2400" dirty="0" err="1">
                <a:ea typeface="+mn-lt"/>
                <a:cs typeface="+mn-lt"/>
              </a:rPr>
              <a:t>and</a:t>
            </a:r>
            <a:r>
              <a:rPr lang="ru-RU" sz="2400" dirty="0">
                <a:ea typeface="+mn-lt"/>
                <a:cs typeface="+mn-lt"/>
              </a:rPr>
              <a:t> </a:t>
            </a:r>
            <a:r>
              <a:rPr lang="ru-RU" sz="2400" dirty="0" err="1">
                <a:ea typeface="+mn-lt"/>
                <a:cs typeface="+mn-lt"/>
              </a:rPr>
              <a:t>Lyudmila</a:t>
            </a:r>
            <a:endParaRPr lang="ru-RU" sz="2400" dirty="0">
              <a:ea typeface="+mn-lt"/>
              <a:cs typeface="+mn-lt"/>
            </a:endParaRPr>
          </a:p>
        </p:txBody>
      </p:sp>
    </p:spTree>
    <p:extLst>
      <p:ext uri="{BB962C8B-B14F-4D97-AF65-F5344CB8AC3E}">
        <p14:creationId xmlns:p14="http://schemas.microsoft.com/office/powerpoint/2010/main" val="55270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5" name="Rectangle 24">
            <a:extLst>
              <a:ext uri="{FF2B5EF4-FFF2-40B4-BE49-F238E27FC236}">
                <a16:creationId xmlns:a16="http://schemas.microsoft.com/office/drawing/2014/main" id="{E217F32C-75AA-4B97-ADFB-5E2C3C7EC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кот, сидит, домашняя кошка, млекопитающее&#10;&#10;Автоматически созданное описание">
            <a:extLst>
              <a:ext uri="{FF2B5EF4-FFF2-40B4-BE49-F238E27FC236}">
                <a16:creationId xmlns:a16="http://schemas.microsoft.com/office/drawing/2014/main" id="{48806971-211A-AC5E-316E-C82A1EA9BF03}"/>
              </a:ext>
            </a:extLst>
          </p:cNvPr>
          <p:cNvPicPr>
            <a:picLocks noGrp="1" noChangeAspect="1"/>
          </p:cNvPicPr>
          <p:nvPr>
            <p:ph idx="1"/>
          </p:nvPr>
        </p:nvPicPr>
        <p:blipFill rotWithShape="1">
          <a:blip r:embed="rId2"/>
          <a:srcRect t="1294" b="6870"/>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4D76AAEA-AF3A-4616-9F99-E9AA131A5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36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F1B6909-8421-8199-5C3F-38188358AEC4}"/>
              </a:ext>
            </a:extLst>
          </p:cNvPr>
          <p:cNvSpPr>
            <a:spLocks noGrp="1"/>
          </p:cNvSpPr>
          <p:nvPr>
            <p:ph type="title"/>
          </p:nvPr>
        </p:nvSpPr>
        <p:spPr>
          <a:xfrm>
            <a:off x="583259" y="1788416"/>
            <a:ext cx="4583617" cy="3285207"/>
          </a:xfrm>
        </p:spPr>
        <p:txBody>
          <a:bodyPr vert="horz" lIns="109728" tIns="109728" rIns="109728" bIns="91440" rtlCol="0" anchor="b">
            <a:normAutofit/>
          </a:bodyPr>
          <a:lstStyle/>
          <a:p>
            <a:pPr>
              <a:lnSpc>
                <a:spcPct val="120000"/>
              </a:lnSpc>
            </a:pPr>
            <a:r>
              <a:rPr lang="en-US" sz="5400">
                <a:solidFill>
                  <a:schemeClr val="bg1"/>
                </a:solidFill>
              </a:rPr>
              <a:t>Moving on to specific examples</a:t>
            </a:r>
          </a:p>
        </p:txBody>
      </p:sp>
    </p:spTree>
    <p:extLst>
      <p:ext uri="{BB962C8B-B14F-4D97-AF65-F5344CB8AC3E}">
        <p14:creationId xmlns:p14="http://schemas.microsoft.com/office/powerpoint/2010/main" val="2045477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Заголовок 1">
            <a:extLst>
              <a:ext uri="{FF2B5EF4-FFF2-40B4-BE49-F238E27FC236}">
                <a16:creationId xmlns:a16="http://schemas.microsoft.com/office/drawing/2014/main" id="{94B846B6-A69A-793E-ECB4-374C4BB68E39}"/>
              </a:ext>
            </a:extLst>
          </p:cNvPr>
          <p:cNvSpPr>
            <a:spLocks noGrp="1"/>
          </p:cNvSpPr>
          <p:nvPr>
            <p:ph type="title"/>
          </p:nvPr>
        </p:nvSpPr>
        <p:spPr>
          <a:xfrm>
            <a:off x="369896" y="1218121"/>
            <a:ext cx="3709693" cy="4277802"/>
          </a:xfrm>
        </p:spPr>
        <p:txBody>
          <a:bodyPr anchor="ctr">
            <a:normAutofit/>
          </a:bodyPr>
          <a:lstStyle/>
          <a:p>
            <a:pPr>
              <a:lnSpc>
                <a:spcPct val="120000"/>
              </a:lnSpc>
            </a:pPr>
            <a:r>
              <a:rPr lang="ru-RU" sz="2700" err="1">
                <a:ea typeface="+mj-lt"/>
                <a:cs typeface="+mj-lt"/>
              </a:rPr>
              <a:t>Назиб</a:t>
            </a:r>
            <a:r>
              <a:rPr lang="ru-RU" sz="2700">
                <a:ea typeface="+mj-lt"/>
                <a:cs typeface="+mj-lt"/>
              </a:rPr>
              <a:t> Жиганов (</a:t>
            </a:r>
            <a:r>
              <a:rPr lang="ru-RU" sz="2700" err="1">
                <a:ea typeface="+mj-lt"/>
                <a:cs typeface="+mj-lt"/>
              </a:rPr>
              <a:t>Nazib</a:t>
            </a:r>
            <a:r>
              <a:rPr lang="ru-RU" sz="2700">
                <a:ea typeface="+mj-lt"/>
                <a:cs typeface="+mj-lt"/>
              </a:rPr>
              <a:t> </a:t>
            </a:r>
            <a:r>
              <a:rPr lang="ru-RU" sz="2700" err="1">
                <a:ea typeface="+mj-lt"/>
                <a:cs typeface="+mj-lt"/>
              </a:rPr>
              <a:t>Zhiganov</a:t>
            </a:r>
            <a:r>
              <a:rPr lang="ru-RU" sz="2700">
                <a:ea typeface="+mj-lt"/>
                <a:cs typeface="+mj-lt"/>
              </a:rPr>
              <a:t>)</a:t>
            </a:r>
            <a:br>
              <a:rPr lang="en-US" sz="2700"/>
            </a:br>
            <a:br>
              <a:rPr lang="en-US" sz="2700"/>
            </a:br>
            <a:r>
              <a:rPr lang="en-US" sz="2700" err="1">
                <a:ea typeface="+mj-lt"/>
                <a:cs typeface="+mj-lt"/>
              </a:rPr>
              <a:t>Алтынчәч</a:t>
            </a:r>
            <a:r>
              <a:rPr lang="en-US" sz="2700">
                <a:ea typeface="+mj-lt"/>
                <a:cs typeface="+mj-lt"/>
              </a:rPr>
              <a:t> / </a:t>
            </a:r>
            <a:r>
              <a:rPr lang="en-US" sz="2700" err="1">
                <a:ea typeface="+mj-lt"/>
                <a:cs typeface="+mj-lt"/>
              </a:rPr>
              <a:t>Златовласка</a:t>
            </a:r>
            <a:r>
              <a:rPr lang="en-US" sz="2700">
                <a:ea typeface="+mj-lt"/>
                <a:cs typeface="+mj-lt"/>
              </a:rPr>
              <a:t> / Goldilocks</a:t>
            </a:r>
            <a:endParaRPr lang="ru-RU" sz="2700">
              <a:ea typeface="Meiryo"/>
            </a:endParaRPr>
          </a:p>
        </p:txBody>
      </p:sp>
      <p:grpSp>
        <p:nvGrpSpPr>
          <p:cNvPr id="10" name="Group 9">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11" name="Freeform: Shape 10">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4" name="Жиганов">
            <a:hlinkClick r:id="" action="ppaction://media"/>
            <a:extLst>
              <a:ext uri="{FF2B5EF4-FFF2-40B4-BE49-F238E27FC236}">
                <a16:creationId xmlns:a16="http://schemas.microsoft.com/office/drawing/2014/main" id="{9B45BD69-0CD6-D077-F178-DFA93A34BF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17923" y="1740612"/>
            <a:ext cx="6004181" cy="3376776"/>
          </a:xfrm>
        </p:spPr>
      </p:pic>
    </p:spTree>
    <p:extLst>
      <p:ext uri="{BB962C8B-B14F-4D97-AF65-F5344CB8AC3E}">
        <p14:creationId xmlns:p14="http://schemas.microsoft.com/office/powerpoint/2010/main" val="486161355"/>
      </p:ext>
    </p:extLst>
  </p:cSld>
  <p:clrMapOvr>
    <a:masterClrMapping/>
  </p:clrMapOvr>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theme/theme1.xml><?xml version="1.0" encoding="utf-8"?>
<a:theme xmlns:a="http://schemas.openxmlformats.org/drawingml/2006/main" name="SketchLinesVTI">
  <a:themeElements>
    <a:clrScheme name="AnalogousFromLightSeedLeftStep">
      <a:dk1>
        <a:srgbClr val="000000"/>
      </a:dk1>
      <a:lt1>
        <a:srgbClr val="FFFFFF"/>
      </a:lt1>
      <a:dk2>
        <a:srgbClr val="332441"/>
      </a:dk2>
      <a:lt2>
        <a:srgbClr val="E2E8E7"/>
      </a:lt2>
      <a:accent1>
        <a:srgbClr val="EE6E8A"/>
      </a:accent1>
      <a:accent2>
        <a:srgbClr val="EB4EB2"/>
      </a:accent2>
      <a:accent3>
        <a:srgbClr val="E86EEE"/>
      </a:accent3>
      <a:accent4>
        <a:srgbClr val="A14EEB"/>
      </a:accent4>
      <a:accent5>
        <a:srgbClr val="7D6EEE"/>
      </a:accent5>
      <a:accent6>
        <a:srgbClr val="4E7DEB"/>
      </a:accent6>
      <a:hlink>
        <a:srgbClr val="568E82"/>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34</TotalTime>
  <Words>593</Words>
  <Application>Microsoft Office PowerPoint</Application>
  <PresentationFormat>Widescreen</PresentationFormat>
  <Paragraphs>37</Paragraphs>
  <Slides>12</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Meiryo</vt:lpstr>
      <vt:lpstr>Corbel</vt:lpstr>
      <vt:lpstr>SketchLinesVTI</vt:lpstr>
      <vt:lpstr>National in Form, Socialist in Content: Music in the Soviet Republics</vt:lpstr>
      <vt:lpstr>Why is this topic important?</vt:lpstr>
      <vt:lpstr>National Music is no Match for the Proletariat</vt:lpstr>
      <vt:lpstr>The Emergence of the National Music in the Soviet Union</vt:lpstr>
      <vt:lpstr>Form vs. Content</vt:lpstr>
      <vt:lpstr>External Help</vt:lpstr>
      <vt:lpstr>Sources of operas?</vt:lpstr>
      <vt:lpstr>Moving on to specific examples</vt:lpstr>
      <vt:lpstr>Назиб Жиганов (Nazib Zhiganov)  Алтынчәч / Златовласка / Goldilocks</vt:lpstr>
      <vt:lpstr>Мукан Тулебаев (Mukan Tulebaev)  Біржан — Сара / Биржан и Сара / Birzhan and Sara</vt:lpstr>
      <vt:lpstr>Узеир Гаджибеков  (Uzeyir Hajibeyov)  Koroğlu /  Кёроглы /  A Blind Man's Son</vt:lpstr>
      <vt:lpstr>Some (problematic) 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Амир Абдулхаев</cp:lastModifiedBy>
  <cp:revision>226</cp:revision>
  <dcterms:created xsi:type="dcterms:W3CDTF">2023-02-23T12:50:57Z</dcterms:created>
  <dcterms:modified xsi:type="dcterms:W3CDTF">2023-02-23T15:01:03Z</dcterms:modified>
</cp:coreProperties>
</file>