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sldIdLst>
    <p:sldId id="256" r:id="rId2"/>
    <p:sldId id="257" r:id="rId3"/>
    <p:sldId id="258" r:id="rId4"/>
    <p:sldId id="260" r:id="rId5"/>
    <p:sldId id="261" r:id="rId6"/>
    <p:sldId id="259"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5" d="100"/>
          <a:sy n="75" d="100"/>
        </p:scale>
        <p:origin x="883"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661AE3-A35E-403E-A9E0-12583E2312B8}" type="datetimeFigureOut">
              <a:rPr lang="uk-UA" smtClean="0"/>
              <a:t>01.02.2023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2E240F0-DA78-467A-B59D-E0D096FF54FD}" type="slidenum">
              <a:rPr lang="uk-UA" smtClean="0"/>
              <a:t>‹#›</a:t>
            </a:fld>
            <a:endParaRPr lang="uk-UA"/>
          </a:p>
        </p:txBody>
      </p:sp>
    </p:spTree>
    <p:extLst>
      <p:ext uri="{BB962C8B-B14F-4D97-AF65-F5344CB8AC3E}">
        <p14:creationId xmlns:p14="http://schemas.microsoft.com/office/powerpoint/2010/main" val="417971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61AE3-A35E-403E-A9E0-12583E2312B8}" type="datetimeFigureOut">
              <a:rPr lang="uk-UA" smtClean="0"/>
              <a:t>01.02.2023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2E240F0-DA78-467A-B59D-E0D096FF54FD}" type="slidenum">
              <a:rPr lang="uk-UA" smtClean="0"/>
              <a:t>‹#›</a:t>
            </a:fld>
            <a:endParaRPr lang="uk-UA"/>
          </a:p>
        </p:txBody>
      </p:sp>
    </p:spTree>
    <p:extLst>
      <p:ext uri="{BB962C8B-B14F-4D97-AF65-F5344CB8AC3E}">
        <p14:creationId xmlns:p14="http://schemas.microsoft.com/office/powerpoint/2010/main" val="154493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61AE3-A35E-403E-A9E0-12583E2312B8}" type="datetimeFigureOut">
              <a:rPr lang="uk-UA" smtClean="0"/>
              <a:t>01.02.2023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2E240F0-DA78-467A-B59D-E0D096FF54FD}" type="slidenum">
              <a:rPr lang="uk-UA" smtClean="0"/>
              <a:t>‹#›</a:t>
            </a:fld>
            <a:endParaRPr lang="uk-UA"/>
          </a:p>
        </p:txBody>
      </p:sp>
    </p:spTree>
    <p:extLst>
      <p:ext uri="{BB962C8B-B14F-4D97-AF65-F5344CB8AC3E}">
        <p14:creationId xmlns:p14="http://schemas.microsoft.com/office/powerpoint/2010/main" val="233534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61AE3-A35E-403E-A9E0-12583E2312B8}" type="datetimeFigureOut">
              <a:rPr lang="uk-UA" smtClean="0"/>
              <a:t>01.02.2023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2E240F0-DA78-467A-B59D-E0D096FF54FD}" type="slidenum">
              <a:rPr lang="uk-UA" smtClean="0"/>
              <a:t>‹#›</a:t>
            </a:fld>
            <a:endParaRPr lang="uk-UA"/>
          </a:p>
        </p:txBody>
      </p:sp>
    </p:spTree>
    <p:extLst>
      <p:ext uri="{BB962C8B-B14F-4D97-AF65-F5344CB8AC3E}">
        <p14:creationId xmlns:p14="http://schemas.microsoft.com/office/powerpoint/2010/main" val="144142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F661AE3-A35E-403E-A9E0-12583E2312B8}" type="datetimeFigureOut">
              <a:rPr lang="uk-UA" smtClean="0"/>
              <a:t>01.02.2023</a:t>
            </a:fld>
            <a:endParaRPr lang="uk-UA"/>
          </a:p>
        </p:txBody>
      </p:sp>
      <p:sp>
        <p:nvSpPr>
          <p:cNvPr id="5" name="Footer Placeholder 4"/>
          <p:cNvSpPr>
            <a:spLocks noGrp="1"/>
          </p:cNvSpPr>
          <p:nvPr>
            <p:ph type="ftr" sz="quarter" idx="11"/>
          </p:nvPr>
        </p:nvSpPr>
        <p:spPr>
          <a:xfrm>
            <a:off x="2182708" y="6272784"/>
            <a:ext cx="6327648" cy="365125"/>
          </a:xfrm>
        </p:spPr>
        <p:txBody>
          <a:bodyPr/>
          <a:lstStyle/>
          <a:p>
            <a:endParaRPr lang="uk-UA"/>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2E240F0-DA78-467A-B59D-E0D096FF54FD}" type="slidenum">
              <a:rPr lang="uk-UA" smtClean="0"/>
              <a:t>‹#›</a:t>
            </a:fld>
            <a:endParaRPr lang="uk-UA"/>
          </a:p>
        </p:txBody>
      </p:sp>
    </p:spTree>
    <p:extLst>
      <p:ext uri="{BB962C8B-B14F-4D97-AF65-F5344CB8AC3E}">
        <p14:creationId xmlns:p14="http://schemas.microsoft.com/office/powerpoint/2010/main" val="34038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61AE3-A35E-403E-A9E0-12583E2312B8}" type="datetimeFigureOut">
              <a:rPr lang="uk-UA" smtClean="0"/>
              <a:t>01.02.2023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2E240F0-DA78-467A-B59D-E0D096FF54FD}" type="slidenum">
              <a:rPr lang="uk-UA" smtClean="0"/>
              <a:t>‹#›</a:t>
            </a:fld>
            <a:endParaRPr lang="uk-UA"/>
          </a:p>
        </p:txBody>
      </p:sp>
    </p:spTree>
    <p:extLst>
      <p:ext uri="{BB962C8B-B14F-4D97-AF65-F5344CB8AC3E}">
        <p14:creationId xmlns:p14="http://schemas.microsoft.com/office/powerpoint/2010/main" val="357004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61AE3-A35E-403E-A9E0-12583E2312B8}" type="datetimeFigureOut">
              <a:rPr lang="uk-UA" smtClean="0"/>
              <a:t>01.02.2023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2E240F0-DA78-467A-B59D-E0D096FF54FD}" type="slidenum">
              <a:rPr lang="uk-UA" smtClean="0"/>
              <a:t>‹#›</a:t>
            </a:fld>
            <a:endParaRPr lang="uk-UA"/>
          </a:p>
        </p:txBody>
      </p:sp>
    </p:spTree>
    <p:extLst>
      <p:ext uri="{BB962C8B-B14F-4D97-AF65-F5344CB8AC3E}">
        <p14:creationId xmlns:p14="http://schemas.microsoft.com/office/powerpoint/2010/main" val="118566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61AE3-A35E-403E-A9E0-12583E2312B8}" type="datetimeFigureOut">
              <a:rPr lang="uk-UA" smtClean="0"/>
              <a:t>01.02.2023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2E240F0-DA78-467A-B59D-E0D096FF54FD}" type="slidenum">
              <a:rPr lang="uk-UA" smtClean="0"/>
              <a:t>‹#›</a:t>
            </a:fld>
            <a:endParaRPr lang="uk-UA"/>
          </a:p>
        </p:txBody>
      </p:sp>
    </p:spTree>
    <p:extLst>
      <p:ext uri="{BB962C8B-B14F-4D97-AF65-F5344CB8AC3E}">
        <p14:creationId xmlns:p14="http://schemas.microsoft.com/office/powerpoint/2010/main" val="345554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61AE3-A35E-403E-A9E0-12583E2312B8}" type="datetimeFigureOut">
              <a:rPr lang="uk-UA" smtClean="0"/>
              <a:t>01.02.2023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92E240F0-DA78-467A-B59D-E0D096FF54FD}" type="slidenum">
              <a:rPr lang="uk-UA" smtClean="0"/>
              <a:t>‹#›</a:t>
            </a:fld>
            <a:endParaRPr lang="uk-UA"/>
          </a:p>
        </p:txBody>
      </p:sp>
    </p:spTree>
    <p:extLst>
      <p:ext uri="{BB962C8B-B14F-4D97-AF65-F5344CB8AC3E}">
        <p14:creationId xmlns:p14="http://schemas.microsoft.com/office/powerpoint/2010/main" val="232496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661AE3-A35E-403E-A9E0-12583E2312B8}" type="datetimeFigureOut">
              <a:rPr lang="uk-UA" smtClean="0"/>
              <a:t>01.02.2023</a:t>
            </a:fld>
            <a:endParaRPr lang="uk-UA"/>
          </a:p>
        </p:txBody>
      </p:sp>
      <p:sp>
        <p:nvSpPr>
          <p:cNvPr id="6" name="Footer Placeholder 5"/>
          <p:cNvSpPr>
            <a:spLocks noGrp="1"/>
          </p:cNvSpPr>
          <p:nvPr>
            <p:ph type="ftr" sz="quarter" idx="11"/>
          </p:nvPr>
        </p:nvSpPr>
        <p:spPr/>
        <p:txBody>
          <a:bodyPr/>
          <a:lstStyle/>
          <a:p>
            <a:endParaRPr lang="uk-UA"/>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2E240F0-DA78-467A-B59D-E0D096FF54FD}" type="slidenum">
              <a:rPr lang="uk-UA" smtClean="0"/>
              <a:t>‹#›</a:t>
            </a:fld>
            <a:endParaRPr lang="uk-UA"/>
          </a:p>
        </p:txBody>
      </p:sp>
    </p:spTree>
    <p:extLst>
      <p:ext uri="{BB962C8B-B14F-4D97-AF65-F5344CB8AC3E}">
        <p14:creationId xmlns:p14="http://schemas.microsoft.com/office/powerpoint/2010/main" val="266010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661AE3-A35E-403E-A9E0-12583E2312B8}" type="datetimeFigureOut">
              <a:rPr lang="uk-UA" smtClean="0"/>
              <a:t>01.02.2023</a:t>
            </a:fld>
            <a:endParaRPr lang="uk-U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2E240F0-DA78-467A-B59D-E0D096FF54FD}" type="slidenum">
              <a:rPr lang="uk-UA" smtClean="0"/>
              <a:t>‹#›</a:t>
            </a:fld>
            <a:endParaRPr lang="uk-UA"/>
          </a:p>
        </p:txBody>
      </p:sp>
    </p:spTree>
    <p:extLst>
      <p:ext uri="{BB962C8B-B14F-4D97-AF65-F5344CB8AC3E}">
        <p14:creationId xmlns:p14="http://schemas.microsoft.com/office/powerpoint/2010/main" val="145801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F661AE3-A35E-403E-A9E0-12583E2312B8}" type="datetimeFigureOut">
              <a:rPr lang="uk-UA" smtClean="0"/>
              <a:t>01.02.2023</a:t>
            </a:fld>
            <a:endParaRPr lang="uk-U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uk-UA"/>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2E240F0-DA78-467A-B59D-E0D096FF54FD}" type="slidenum">
              <a:rPr lang="uk-UA" smtClean="0"/>
              <a:t>‹#›</a:t>
            </a:fld>
            <a:endParaRPr lang="uk-UA"/>
          </a:p>
        </p:txBody>
      </p:sp>
    </p:spTree>
    <p:extLst>
      <p:ext uri="{BB962C8B-B14F-4D97-AF65-F5344CB8AC3E}">
        <p14:creationId xmlns:p14="http://schemas.microsoft.com/office/powerpoint/2010/main" val="212245454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E61E-812E-68CB-1083-AD0A1574C855}"/>
              </a:ext>
            </a:extLst>
          </p:cNvPr>
          <p:cNvSpPr>
            <a:spLocks noGrp="1"/>
          </p:cNvSpPr>
          <p:nvPr>
            <p:ph type="ctrTitle"/>
          </p:nvPr>
        </p:nvSpPr>
        <p:spPr/>
        <p:txBody>
          <a:bodyPr/>
          <a:lstStyle/>
          <a:p>
            <a:r>
              <a:rPr lang="en-US" dirty="0"/>
              <a:t>Freudianism and its interpretations:</a:t>
            </a:r>
            <a:endParaRPr lang="uk-UA" dirty="0"/>
          </a:p>
        </p:txBody>
      </p:sp>
      <p:sp>
        <p:nvSpPr>
          <p:cNvPr id="3" name="Subtitle 2">
            <a:extLst>
              <a:ext uri="{FF2B5EF4-FFF2-40B4-BE49-F238E27FC236}">
                <a16:creationId xmlns:a16="http://schemas.microsoft.com/office/drawing/2014/main" id="{3B5D5A1A-602C-21E7-6A56-5C508A4D0BAB}"/>
              </a:ext>
            </a:extLst>
          </p:cNvPr>
          <p:cNvSpPr>
            <a:spLocks noGrp="1"/>
          </p:cNvSpPr>
          <p:nvPr>
            <p:ph type="subTitle" idx="1"/>
          </p:nvPr>
        </p:nvSpPr>
        <p:spPr>
          <a:xfrm>
            <a:off x="1051560" y="4622800"/>
            <a:ext cx="9262872" cy="1069848"/>
          </a:xfrm>
        </p:spPr>
        <p:txBody>
          <a:bodyPr>
            <a:normAutofit/>
          </a:bodyPr>
          <a:lstStyle/>
          <a:p>
            <a:r>
              <a:rPr lang="en-US" sz="3000" dirty="0"/>
              <a:t>Curious case of Edmund </a:t>
            </a:r>
            <a:r>
              <a:rPr lang="en-US" sz="3000" dirty="0" err="1"/>
              <a:t>Bergler</a:t>
            </a:r>
            <a:r>
              <a:rPr lang="en-US" sz="3000" dirty="0"/>
              <a:t> and his legacy</a:t>
            </a:r>
            <a:endParaRPr lang="uk-UA" sz="3000" dirty="0"/>
          </a:p>
        </p:txBody>
      </p:sp>
    </p:spTree>
    <p:extLst>
      <p:ext uri="{BB962C8B-B14F-4D97-AF65-F5344CB8AC3E}">
        <p14:creationId xmlns:p14="http://schemas.microsoft.com/office/powerpoint/2010/main" val="276531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F88C-7D92-62D2-E4F5-9BB67BB5E99B}"/>
              </a:ext>
            </a:extLst>
          </p:cNvPr>
          <p:cNvSpPr>
            <a:spLocks noGrp="1"/>
          </p:cNvSpPr>
          <p:nvPr>
            <p:ph type="title"/>
          </p:nvPr>
        </p:nvSpPr>
        <p:spPr/>
        <p:txBody>
          <a:bodyPr/>
          <a:lstStyle/>
          <a:p>
            <a:r>
              <a:rPr lang="en-US" dirty="0"/>
              <a:t>Edmund </a:t>
            </a:r>
            <a:r>
              <a:rPr lang="en-US" dirty="0" err="1"/>
              <a:t>bergler</a:t>
            </a:r>
            <a:r>
              <a:rPr lang="en-US" dirty="0"/>
              <a:t>: short biography</a:t>
            </a:r>
            <a:endParaRPr lang="uk-UA" dirty="0"/>
          </a:p>
        </p:txBody>
      </p:sp>
      <p:sp>
        <p:nvSpPr>
          <p:cNvPr id="7" name="Content Placeholder 6">
            <a:extLst>
              <a:ext uri="{FF2B5EF4-FFF2-40B4-BE49-F238E27FC236}">
                <a16:creationId xmlns:a16="http://schemas.microsoft.com/office/drawing/2014/main" id="{78CE70FD-D70C-DCF7-AFCB-8D5F27DB2BF2}"/>
              </a:ext>
            </a:extLst>
          </p:cNvPr>
          <p:cNvSpPr>
            <a:spLocks noGrp="1"/>
          </p:cNvSpPr>
          <p:nvPr>
            <p:ph idx="1"/>
          </p:nvPr>
        </p:nvSpPr>
        <p:spPr>
          <a:xfrm>
            <a:off x="1069847" y="2121408"/>
            <a:ext cx="5981193" cy="4005072"/>
          </a:xfrm>
        </p:spPr>
        <p:txBody>
          <a:bodyPr>
            <a:normAutofit lnSpcReduction="10000"/>
          </a:bodyPr>
          <a:lstStyle/>
          <a:p>
            <a:r>
              <a:rPr lang="en-US" dirty="0"/>
              <a:t>Born in 1899 in Jewish family. Most sources state simply that he is “Austrian born”, but actually he was born in  </a:t>
            </a:r>
            <a:r>
              <a:rPr lang="en-US" dirty="0" err="1"/>
              <a:t>Kolomyia</a:t>
            </a:r>
            <a:r>
              <a:rPr lang="en-US" dirty="0"/>
              <a:t> (current Ukraine)</a:t>
            </a:r>
          </a:p>
          <a:p>
            <a:r>
              <a:rPr lang="en-US" dirty="0"/>
              <a:t>Family moves to Vienna in 1913, Edmund gets drafted during WW1</a:t>
            </a:r>
          </a:p>
          <a:p>
            <a:r>
              <a:rPr lang="en-US" dirty="0"/>
              <a:t>In 1917, after returning from the war, becomes a medical student in the University of Vienna, in 1926 becomes an intern. </a:t>
            </a:r>
          </a:p>
          <a:p>
            <a:r>
              <a:rPr lang="en-US" dirty="0"/>
              <a:t>1933-35 worked as a leading specialist in the Vienna Psychoanalytic Union hospital</a:t>
            </a:r>
          </a:p>
          <a:p>
            <a:r>
              <a:rPr lang="en-US" dirty="0"/>
              <a:t>In 1938 left </a:t>
            </a:r>
            <a:r>
              <a:rPr lang="en-US" dirty="0" err="1"/>
              <a:t>Ausria</a:t>
            </a:r>
            <a:r>
              <a:rPr lang="en-US" dirty="0"/>
              <a:t> with his wife and </a:t>
            </a:r>
            <a:r>
              <a:rPr lang="en-US" dirty="0" err="1"/>
              <a:t>immigrared</a:t>
            </a:r>
            <a:r>
              <a:rPr lang="en-US" dirty="0"/>
              <a:t> to France and, later, to the US. Got an American citizenship in 1943</a:t>
            </a:r>
          </a:p>
        </p:txBody>
      </p:sp>
      <p:pic>
        <p:nvPicPr>
          <p:cNvPr id="13" name="Picture 12">
            <a:extLst>
              <a:ext uri="{FF2B5EF4-FFF2-40B4-BE49-F238E27FC236}">
                <a16:creationId xmlns:a16="http://schemas.microsoft.com/office/drawing/2014/main" id="{73D709D1-5077-1A32-BF17-9F24912ED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041" y="2121408"/>
            <a:ext cx="4572000" cy="3707027"/>
          </a:xfrm>
          <a:prstGeom prst="rect">
            <a:avLst/>
          </a:prstGeom>
        </p:spPr>
      </p:pic>
    </p:spTree>
    <p:extLst>
      <p:ext uri="{BB962C8B-B14F-4D97-AF65-F5344CB8AC3E}">
        <p14:creationId xmlns:p14="http://schemas.microsoft.com/office/powerpoint/2010/main" val="193082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9C8C-8DDB-3DBD-3E39-7B60714A057F}"/>
              </a:ext>
            </a:extLst>
          </p:cNvPr>
          <p:cNvSpPr>
            <a:spLocks noGrp="1"/>
          </p:cNvSpPr>
          <p:nvPr>
            <p:ph type="title"/>
          </p:nvPr>
        </p:nvSpPr>
        <p:spPr/>
        <p:txBody>
          <a:bodyPr>
            <a:normAutofit/>
          </a:bodyPr>
          <a:lstStyle/>
          <a:p>
            <a:r>
              <a:rPr lang="en-US" sz="4800" dirty="0"/>
              <a:t>“The essence and significance of science of Professor Sigmund Freud” (1924)</a:t>
            </a:r>
            <a:endParaRPr lang="uk-UA" sz="4800" dirty="0"/>
          </a:p>
        </p:txBody>
      </p:sp>
      <p:sp>
        <p:nvSpPr>
          <p:cNvPr id="3" name="Content Placeholder 2">
            <a:extLst>
              <a:ext uri="{FF2B5EF4-FFF2-40B4-BE49-F238E27FC236}">
                <a16:creationId xmlns:a16="http://schemas.microsoft.com/office/drawing/2014/main" id="{131A03C7-39B1-FB6B-FA7A-4BF337D4D1B6}"/>
              </a:ext>
            </a:extLst>
          </p:cNvPr>
          <p:cNvSpPr>
            <a:spLocks noGrp="1"/>
          </p:cNvSpPr>
          <p:nvPr>
            <p:ph idx="1"/>
          </p:nvPr>
        </p:nvSpPr>
        <p:spPr>
          <a:xfrm>
            <a:off x="1069848" y="2395728"/>
            <a:ext cx="6804152" cy="4050792"/>
          </a:xfrm>
        </p:spPr>
        <p:txBody>
          <a:bodyPr/>
          <a:lstStyle/>
          <a:p>
            <a:r>
              <a:rPr lang="en-US" dirty="0"/>
              <a:t>How does this article from a medical student in Vienna ends up in a Soviet periodical, founded in Ukrainian Kharkiv? </a:t>
            </a:r>
          </a:p>
          <a:p>
            <a:r>
              <a:rPr lang="en-US" dirty="0"/>
              <a:t>The answer: frankly, it is still a bit of a mystery from the preliminary research into his biography</a:t>
            </a:r>
          </a:p>
          <a:p>
            <a:r>
              <a:rPr lang="en-US" dirty="0"/>
              <a:t>My own leading theory: </a:t>
            </a:r>
            <a:r>
              <a:rPr lang="en-US" dirty="0" err="1"/>
              <a:t>Bergler</a:t>
            </a:r>
            <a:r>
              <a:rPr lang="en-US" dirty="0"/>
              <a:t> was involved with his local “</a:t>
            </a:r>
            <a:r>
              <a:rPr lang="de-DE" dirty="0"/>
              <a:t>Sozialistische Gesellschaft für Sexualberatung und Sexualforschung</a:t>
            </a:r>
            <a:r>
              <a:rPr lang="en-US" dirty="0"/>
              <a:t>”</a:t>
            </a:r>
            <a:r>
              <a:rPr lang="de-DE" dirty="0"/>
              <a:t> (</a:t>
            </a:r>
            <a:r>
              <a:rPr lang="en-US" dirty="0"/>
              <a:t>Socialist society for sex counseling and sex research</a:t>
            </a:r>
            <a:r>
              <a:rPr lang="de-DE" dirty="0"/>
              <a:t>) </a:t>
            </a:r>
            <a:r>
              <a:rPr lang="de-DE" dirty="0" err="1"/>
              <a:t>starting</a:t>
            </a:r>
            <a:r>
              <a:rPr lang="de-DE" dirty="0"/>
              <a:t> </a:t>
            </a:r>
            <a:r>
              <a:rPr lang="de-DE" dirty="0" err="1"/>
              <a:t>from</a:t>
            </a:r>
            <a:r>
              <a:rPr lang="de-DE" dirty="0"/>
              <a:t> 1928, so </a:t>
            </a:r>
            <a:r>
              <a:rPr lang="en-US" dirty="0"/>
              <a:t>quite possibly the article was published through his socialist connections</a:t>
            </a:r>
          </a:p>
          <a:p>
            <a:endParaRPr lang="uk-UA" dirty="0"/>
          </a:p>
        </p:txBody>
      </p:sp>
      <p:pic>
        <p:nvPicPr>
          <p:cNvPr id="5" name="Picture 4">
            <a:extLst>
              <a:ext uri="{FF2B5EF4-FFF2-40B4-BE49-F238E27FC236}">
                <a16:creationId xmlns:a16="http://schemas.microsoft.com/office/drawing/2014/main" id="{252590AC-EEE7-0B90-1D09-EFC636E46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7318" y="2186076"/>
            <a:ext cx="2975802" cy="4169194"/>
          </a:xfrm>
          <a:prstGeom prst="rect">
            <a:avLst/>
          </a:prstGeom>
        </p:spPr>
      </p:pic>
    </p:spTree>
    <p:extLst>
      <p:ext uri="{BB962C8B-B14F-4D97-AF65-F5344CB8AC3E}">
        <p14:creationId xmlns:p14="http://schemas.microsoft.com/office/powerpoint/2010/main" val="288510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4E3C-BE31-FBEF-AF07-9996BE617393}"/>
              </a:ext>
            </a:extLst>
          </p:cNvPr>
          <p:cNvSpPr>
            <a:spLocks noGrp="1"/>
          </p:cNvSpPr>
          <p:nvPr>
            <p:ph type="title"/>
          </p:nvPr>
        </p:nvSpPr>
        <p:spPr/>
        <p:txBody>
          <a:bodyPr/>
          <a:lstStyle/>
          <a:p>
            <a:r>
              <a:rPr lang="en-US" dirty="0"/>
              <a:t>What is the article about?</a:t>
            </a:r>
            <a:endParaRPr lang="uk-UA" dirty="0"/>
          </a:p>
        </p:txBody>
      </p:sp>
      <p:sp>
        <p:nvSpPr>
          <p:cNvPr id="3" name="Content Placeholder 2">
            <a:extLst>
              <a:ext uri="{FF2B5EF4-FFF2-40B4-BE49-F238E27FC236}">
                <a16:creationId xmlns:a16="http://schemas.microsoft.com/office/drawing/2014/main" id="{0F709D3E-9101-A236-6708-056398F153F2}"/>
              </a:ext>
            </a:extLst>
          </p:cNvPr>
          <p:cNvSpPr>
            <a:spLocks noGrp="1"/>
          </p:cNvSpPr>
          <p:nvPr>
            <p:ph idx="1"/>
          </p:nvPr>
        </p:nvSpPr>
        <p:spPr>
          <a:xfrm>
            <a:off x="1069848" y="2011680"/>
            <a:ext cx="10058400" cy="4160520"/>
          </a:xfrm>
        </p:spPr>
        <p:txBody>
          <a:bodyPr>
            <a:normAutofit fontScale="92500" lnSpcReduction="20000"/>
          </a:bodyPr>
          <a:lstStyle/>
          <a:p>
            <a:r>
              <a:rPr lang="en-US" dirty="0" err="1"/>
              <a:t>Bergler</a:t>
            </a:r>
            <a:r>
              <a:rPr lang="en-US" dirty="0"/>
              <a:t> attempts to systematize and review Freud’s theories and his explanation on how neurosis works, while additionally showcasing that some of the more “scandalous” assumptions have legitimate ground in psychology  </a:t>
            </a:r>
          </a:p>
          <a:p>
            <a:r>
              <a:rPr lang="en-US" dirty="0"/>
              <a:t>He starts out by explaining Freud’s theories on phases of sexual development in children and supplementing them with observations and anecdotes about children getting to understand their bodies and the reproductive system</a:t>
            </a:r>
          </a:p>
          <a:p>
            <a:r>
              <a:rPr lang="en-US" dirty="0" err="1"/>
              <a:t>Bergler</a:t>
            </a:r>
            <a:r>
              <a:rPr lang="en-US" dirty="0"/>
              <a:t> also notes how sadism and masochism as well as various neurosis form as behaviorist habits at different stages get interrupted during the formation of an individual’s sexuality, citing Freud’s Oedipal complex and “penis envy” theory</a:t>
            </a:r>
          </a:p>
          <a:p>
            <a:r>
              <a:rPr lang="en-US" dirty="0"/>
              <a:t>He then moves to a discussion of the unconscious and the meaning of dreams from the psychoanalytical standpoint and how important it is to interpret them correctly</a:t>
            </a:r>
          </a:p>
          <a:p>
            <a:r>
              <a:rPr lang="en-US" dirty="0"/>
              <a:t>Lastly, he discusses Freudian notions of how hysteria is caused by displacement in a person’s life and one should differentiate between a “fear neurosis” and “true neurasthenia” </a:t>
            </a:r>
          </a:p>
          <a:p>
            <a:r>
              <a:rPr lang="en-US" dirty="0"/>
              <a:t>He concludes by saying that Freudian analysis is a necessary tool for any practicing psychoanalyst and researchers should combat attempts to trivialize Freud’s teachings</a:t>
            </a:r>
          </a:p>
          <a:p>
            <a:endParaRPr lang="en-US" dirty="0"/>
          </a:p>
        </p:txBody>
      </p:sp>
    </p:spTree>
    <p:extLst>
      <p:ext uri="{BB962C8B-B14F-4D97-AF65-F5344CB8AC3E}">
        <p14:creationId xmlns:p14="http://schemas.microsoft.com/office/powerpoint/2010/main" val="392233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2A86-5E4D-9FD0-7B3D-2AE19E6E91C3}"/>
              </a:ext>
            </a:extLst>
          </p:cNvPr>
          <p:cNvSpPr>
            <a:spLocks noGrp="1"/>
          </p:cNvSpPr>
          <p:nvPr>
            <p:ph type="title"/>
          </p:nvPr>
        </p:nvSpPr>
        <p:spPr/>
        <p:txBody>
          <a:bodyPr>
            <a:normAutofit/>
          </a:bodyPr>
          <a:lstStyle/>
          <a:p>
            <a:r>
              <a:rPr lang="en-US" sz="4800" dirty="0"/>
              <a:t>An excerpt about the meaning of dreams</a:t>
            </a:r>
            <a:endParaRPr lang="uk-UA" sz="4800" dirty="0"/>
          </a:p>
        </p:txBody>
      </p:sp>
      <p:sp>
        <p:nvSpPr>
          <p:cNvPr id="3" name="Content Placeholder 2">
            <a:extLst>
              <a:ext uri="{FF2B5EF4-FFF2-40B4-BE49-F238E27FC236}">
                <a16:creationId xmlns:a16="http://schemas.microsoft.com/office/drawing/2014/main" id="{0B62D906-3017-3CB3-B225-3BE57576D358}"/>
              </a:ext>
            </a:extLst>
          </p:cNvPr>
          <p:cNvSpPr>
            <a:spLocks noGrp="1"/>
          </p:cNvSpPr>
          <p:nvPr>
            <p:ph idx="1"/>
          </p:nvPr>
        </p:nvSpPr>
        <p:spPr>
          <a:xfrm>
            <a:off x="1069848" y="1869440"/>
            <a:ext cx="9821672" cy="4216400"/>
          </a:xfrm>
        </p:spPr>
        <p:txBody>
          <a:bodyPr>
            <a:normAutofit fontScale="92500" lnSpcReduction="20000"/>
          </a:bodyPr>
          <a:lstStyle/>
          <a:p>
            <a:pPr marL="0" indent="0" algn="just">
              <a:lnSpc>
                <a:spcPct val="150000"/>
              </a:lnSpc>
              <a:buNone/>
            </a:pPr>
            <a:r>
              <a:rPr lang="en-US" dirty="0"/>
              <a:t>“…the king and the queen imitate the sleeping person’s parents, the prince or the princess – the sleeper themself. All the objects that have elongated shapes: sticks, tree trunks, vipers, umbrellas can represent a male member (due to their similarity to an erect one). Boxes, crates, shelves, ovens, carts symbolize the body to the woman. Rooms in the dream are mostly female. (…) A dream in which one walks out of a room fast is a harem dream. Tables, set tables, and desks represent women. All complicated machines and devices represent, perhaps, sexual organs. Landscapes often signify women's sexual organs; the country “where one has been already” symbolizes the body of the mother. Children often signify genitalia, since both men and women, when they are grown, can their private parts “small” </a:t>
            </a:r>
            <a:r>
              <a:rPr lang="en-US" i="1" dirty="0"/>
              <a:t>[ed: here he refers to a Ukrainian word “</a:t>
            </a:r>
            <a:r>
              <a:rPr lang="uk-UA" i="1" dirty="0"/>
              <a:t>малий</a:t>
            </a:r>
            <a:r>
              <a:rPr lang="en-US" i="1" dirty="0"/>
              <a:t>”</a:t>
            </a:r>
            <a:r>
              <a:rPr lang="uk-UA" i="1" dirty="0"/>
              <a:t>, </a:t>
            </a:r>
            <a:r>
              <a:rPr lang="en-US" i="1" dirty="0"/>
              <a:t>which means small, but can also be used to refer to children]…”</a:t>
            </a:r>
            <a:endParaRPr lang="uk-UA" i="1" dirty="0"/>
          </a:p>
        </p:txBody>
      </p:sp>
    </p:spTree>
    <p:extLst>
      <p:ext uri="{BB962C8B-B14F-4D97-AF65-F5344CB8AC3E}">
        <p14:creationId xmlns:p14="http://schemas.microsoft.com/office/powerpoint/2010/main" val="185764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DE65-3B3A-7AC2-6B18-69879CB61C14}"/>
              </a:ext>
            </a:extLst>
          </p:cNvPr>
          <p:cNvSpPr>
            <a:spLocks noGrp="1"/>
          </p:cNvSpPr>
          <p:nvPr>
            <p:ph type="title"/>
          </p:nvPr>
        </p:nvSpPr>
        <p:spPr>
          <a:xfrm>
            <a:off x="1066800" y="277285"/>
            <a:ext cx="10088880" cy="1653115"/>
          </a:xfrm>
        </p:spPr>
        <p:txBody>
          <a:bodyPr>
            <a:normAutofit/>
          </a:bodyPr>
          <a:lstStyle/>
          <a:p>
            <a:r>
              <a:rPr lang="en-US" sz="4800" dirty="0"/>
              <a:t>But what is </a:t>
            </a:r>
            <a:r>
              <a:rPr lang="en-US" sz="4800" dirty="0" err="1"/>
              <a:t>bergler</a:t>
            </a:r>
            <a:r>
              <a:rPr lang="en-US" sz="4800" dirty="0"/>
              <a:t> really famous for?</a:t>
            </a:r>
            <a:endParaRPr lang="uk-UA" sz="4800" dirty="0"/>
          </a:p>
        </p:txBody>
      </p:sp>
      <p:sp>
        <p:nvSpPr>
          <p:cNvPr id="3" name="Content Placeholder 2">
            <a:extLst>
              <a:ext uri="{FF2B5EF4-FFF2-40B4-BE49-F238E27FC236}">
                <a16:creationId xmlns:a16="http://schemas.microsoft.com/office/drawing/2014/main" id="{4B405119-DF82-8CBE-A94C-05D45F60E9B2}"/>
              </a:ext>
            </a:extLst>
          </p:cNvPr>
          <p:cNvSpPr>
            <a:spLocks noGrp="1"/>
          </p:cNvSpPr>
          <p:nvPr>
            <p:ph idx="1"/>
          </p:nvPr>
        </p:nvSpPr>
        <p:spPr>
          <a:xfrm>
            <a:off x="1066800" y="2101088"/>
            <a:ext cx="5503672" cy="4050792"/>
          </a:xfrm>
        </p:spPr>
        <p:txBody>
          <a:bodyPr/>
          <a:lstStyle/>
          <a:p>
            <a:r>
              <a:rPr lang="en-US" dirty="0"/>
              <a:t>Edmund </a:t>
            </a:r>
            <a:r>
              <a:rPr lang="en-US" dirty="0" err="1"/>
              <a:t>Bergler</a:t>
            </a:r>
            <a:r>
              <a:rPr lang="en-US" dirty="0"/>
              <a:t> is considered one of the most loyal students and followers of Freud’s works and Freudianism as such</a:t>
            </a:r>
          </a:p>
          <a:p>
            <a:r>
              <a:rPr lang="en-US" dirty="0"/>
              <a:t>He published 27 books (24 of them in English) and over 300 articles in the course of his academic career</a:t>
            </a:r>
          </a:p>
          <a:p>
            <a:r>
              <a:rPr lang="en-US" dirty="0"/>
              <a:t>His contemporaries considered him one of the most important theorists of homosexuality in the 50s</a:t>
            </a:r>
          </a:p>
          <a:p>
            <a:r>
              <a:rPr lang="en-US" dirty="0" err="1"/>
              <a:t>Bergler’s</a:t>
            </a:r>
            <a:r>
              <a:rPr lang="en-US" dirty="0"/>
              <a:t> work on masochism was also considered noteworthy </a:t>
            </a:r>
          </a:p>
          <a:p>
            <a:r>
              <a:rPr lang="en-US" dirty="0"/>
              <a:t>So why is he now mostly forgotten? </a:t>
            </a:r>
            <a:endParaRPr lang="uk-UA" dirty="0"/>
          </a:p>
        </p:txBody>
      </p:sp>
      <p:pic>
        <p:nvPicPr>
          <p:cNvPr id="4" name="Picture 3">
            <a:extLst>
              <a:ext uri="{FF2B5EF4-FFF2-40B4-BE49-F238E27FC236}">
                <a16:creationId xmlns:a16="http://schemas.microsoft.com/office/drawing/2014/main" id="{B7C4512A-E7D0-2AEE-9E38-794BEEE3C4D7}"/>
              </a:ext>
            </a:extLst>
          </p:cNvPr>
          <p:cNvPicPr>
            <a:picLocks noChangeAspect="1"/>
          </p:cNvPicPr>
          <p:nvPr/>
        </p:nvPicPr>
        <p:blipFill>
          <a:blip r:embed="rId2"/>
          <a:stretch>
            <a:fillRect/>
          </a:stretch>
        </p:blipFill>
        <p:spPr>
          <a:xfrm>
            <a:off x="7355840" y="1635760"/>
            <a:ext cx="3444240" cy="4318000"/>
          </a:xfrm>
          <a:prstGeom prst="rect">
            <a:avLst/>
          </a:prstGeom>
        </p:spPr>
      </p:pic>
    </p:spTree>
    <p:extLst>
      <p:ext uri="{BB962C8B-B14F-4D97-AF65-F5344CB8AC3E}">
        <p14:creationId xmlns:p14="http://schemas.microsoft.com/office/powerpoint/2010/main" val="10580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D451-9A87-325A-EC12-C451A6A0F0E2}"/>
              </a:ext>
            </a:extLst>
          </p:cNvPr>
          <p:cNvSpPr>
            <a:spLocks noGrp="1"/>
          </p:cNvSpPr>
          <p:nvPr>
            <p:ph type="title"/>
          </p:nvPr>
        </p:nvSpPr>
        <p:spPr/>
        <p:txBody>
          <a:bodyPr/>
          <a:lstStyle/>
          <a:p>
            <a:r>
              <a:rPr lang="en-US" dirty="0" err="1"/>
              <a:t>Bergler’s</a:t>
            </a:r>
            <a:r>
              <a:rPr lang="en-US" dirty="0"/>
              <a:t> homophobic legacy </a:t>
            </a:r>
            <a:endParaRPr lang="uk-UA" dirty="0"/>
          </a:p>
        </p:txBody>
      </p:sp>
      <p:sp>
        <p:nvSpPr>
          <p:cNvPr id="3" name="Content Placeholder 2">
            <a:extLst>
              <a:ext uri="{FF2B5EF4-FFF2-40B4-BE49-F238E27FC236}">
                <a16:creationId xmlns:a16="http://schemas.microsoft.com/office/drawing/2014/main" id="{6EC9F708-CC6B-7012-7E78-B8D2DB932239}"/>
              </a:ext>
            </a:extLst>
          </p:cNvPr>
          <p:cNvSpPr>
            <a:spLocks noGrp="1"/>
          </p:cNvSpPr>
          <p:nvPr>
            <p:ph idx="1"/>
          </p:nvPr>
        </p:nvSpPr>
        <p:spPr/>
        <p:txBody>
          <a:bodyPr>
            <a:normAutofit lnSpcReduction="10000"/>
          </a:bodyPr>
          <a:lstStyle/>
          <a:p>
            <a:r>
              <a:rPr lang="en-US" dirty="0" err="1"/>
              <a:t>Bergler</a:t>
            </a:r>
            <a:r>
              <a:rPr lang="en-US" dirty="0"/>
              <a:t>, like Freud, considered homosexuality a disease, although he vehemently disagreed with the latter about the innate bisexual nature of humans and had a well-known feud with Alfred Kinsey and famously rejected his scale</a:t>
            </a:r>
          </a:p>
          <a:p>
            <a:r>
              <a:rPr lang="en-US" dirty="0"/>
              <a:t>Unlike Freud, however, he often described gay people in very negative terms, stating they have a low moral character and are erroneously victimized in contemporary society</a:t>
            </a:r>
          </a:p>
          <a:p>
            <a:r>
              <a:rPr lang="en-US" dirty="0"/>
              <a:t>More importantly, he believed that homosexuality can be “cured completely” by employing and stated that he personally have cured around 100 and consulted over 500 gay people</a:t>
            </a:r>
          </a:p>
          <a:p>
            <a:r>
              <a:rPr lang="en-US" dirty="0"/>
              <a:t>His efforts contributed significantly to the rise of the conversion movement in the United States</a:t>
            </a:r>
          </a:p>
          <a:p>
            <a:r>
              <a:rPr lang="en-US" i="1" dirty="0"/>
              <a:t>“I can say that with some justification that I have no bias against homosexuals; for me they are sick people requiring medical help.”  </a:t>
            </a:r>
            <a:r>
              <a:rPr lang="en-US" dirty="0"/>
              <a:t>But did he really have no bias?</a:t>
            </a:r>
          </a:p>
          <a:p>
            <a:endParaRPr lang="uk-UA" dirty="0"/>
          </a:p>
        </p:txBody>
      </p:sp>
    </p:spTree>
    <p:extLst>
      <p:ext uri="{BB962C8B-B14F-4D97-AF65-F5344CB8AC3E}">
        <p14:creationId xmlns:p14="http://schemas.microsoft.com/office/powerpoint/2010/main" val="414828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6CF7-0307-898D-D831-6C4519537C54}"/>
              </a:ext>
            </a:extLst>
          </p:cNvPr>
          <p:cNvSpPr>
            <a:spLocks noGrp="1"/>
          </p:cNvSpPr>
          <p:nvPr>
            <p:ph type="title"/>
          </p:nvPr>
        </p:nvSpPr>
        <p:spPr/>
        <p:txBody>
          <a:bodyPr/>
          <a:lstStyle/>
          <a:p>
            <a:endParaRPr lang="uk-UA"/>
          </a:p>
        </p:txBody>
      </p:sp>
      <p:pic>
        <p:nvPicPr>
          <p:cNvPr id="5" name="Content Placeholder 4">
            <a:extLst>
              <a:ext uri="{FF2B5EF4-FFF2-40B4-BE49-F238E27FC236}">
                <a16:creationId xmlns:a16="http://schemas.microsoft.com/office/drawing/2014/main" id="{D88D09A8-D682-7DAC-C7E8-FC42A70373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384"/>
            <a:ext cx="5974080" cy="2619375"/>
          </a:xfrm>
        </p:spPr>
      </p:pic>
      <p:pic>
        <p:nvPicPr>
          <p:cNvPr id="11" name="Picture 10">
            <a:extLst>
              <a:ext uri="{FF2B5EF4-FFF2-40B4-BE49-F238E27FC236}">
                <a16:creationId xmlns:a16="http://schemas.microsoft.com/office/drawing/2014/main" id="{B5A05D75-D54C-33CA-8D55-11A9171C6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69241"/>
            <a:ext cx="5821680" cy="2422239"/>
          </a:xfrm>
          <a:prstGeom prst="rect">
            <a:avLst/>
          </a:prstGeom>
        </p:spPr>
      </p:pic>
      <p:pic>
        <p:nvPicPr>
          <p:cNvPr id="15" name="Picture 14">
            <a:extLst>
              <a:ext uri="{FF2B5EF4-FFF2-40B4-BE49-F238E27FC236}">
                <a16:creationId xmlns:a16="http://schemas.microsoft.com/office/drawing/2014/main" id="{85D829B7-E48C-C6F3-8BC4-0AEBEECDC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320" y="484632"/>
            <a:ext cx="6583680" cy="3390900"/>
          </a:xfrm>
          <a:prstGeom prst="rect">
            <a:avLst/>
          </a:prstGeom>
        </p:spPr>
      </p:pic>
      <p:pic>
        <p:nvPicPr>
          <p:cNvPr id="7" name="Picture 6">
            <a:extLst>
              <a:ext uri="{FF2B5EF4-FFF2-40B4-BE49-F238E27FC236}">
                <a16:creationId xmlns:a16="http://schemas.microsoft.com/office/drawing/2014/main" id="{52982CCB-8CEA-2D5D-FAF9-4F0A68B44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5280" y="4124960"/>
            <a:ext cx="6696709" cy="2733040"/>
          </a:xfrm>
          <a:prstGeom prst="rect">
            <a:avLst/>
          </a:prstGeom>
        </p:spPr>
      </p:pic>
    </p:spTree>
    <p:extLst>
      <p:ext uri="{BB962C8B-B14F-4D97-AF65-F5344CB8AC3E}">
        <p14:creationId xmlns:p14="http://schemas.microsoft.com/office/powerpoint/2010/main" val="352967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1111</TotalTime>
  <Words>840</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Cambria</vt:lpstr>
      <vt:lpstr>Rockwell</vt:lpstr>
      <vt:lpstr>Rockwell Condensed</vt:lpstr>
      <vt:lpstr>Wingdings</vt:lpstr>
      <vt:lpstr>Wood Type</vt:lpstr>
      <vt:lpstr>Freudianism and its interpretations:</vt:lpstr>
      <vt:lpstr>Edmund bergler: short biography</vt:lpstr>
      <vt:lpstr>“The essence and significance of science of Professor Sigmund Freud” (1924)</vt:lpstr>
      <vt:lpstr>What is the article about?</vt:lpstr>
      <vt:lpstr>An excerpt about the meaning of dreams</vt:lpstr>
      <vt:lpstr>But what is bergler really famous for?</vt:lpstr>
      <vt:lpstr>Bergler’s homophobic legacy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Freudianism and its interpretations</dc:title>
  <dc:creator>DarinaMandarina</dc:creator>
  <cp:lastModifiedBy>DarinaMandarina</cp:lastModifiedBy>
  <cp:revision>12</cp:revision>
  <dcterms:created xsi:type="dcterms:W3CDTF">2023-02-01T19:16:28Z</dcterms:created>
  <dcterms:modified xsi:type="dcterms:W3CDTF">2023-02-02T13:47:51Z</dcterms:modified>
</cp:coreProperties>
</file>