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56" r:id="rId2"/>
    <p:sldId id="257" r:id="rId3"/>
    <p:sldId id="258" r:id="rId4"/>
    <p:sldId id="267" r:id="rId5"/>
    <p:sldId id="259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518262-A5FC-4814-8E45-664CA5A3C00B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3E1556-D5EC-4BD0-8B0D-1588508FFE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2746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https://archive.org/details/Experime1940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3E1556-D5EC-4BD0-8B0D-1588508FFEFB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8665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C63440-46F2-7767-EE7B-1F9A1172BC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0FF85E4-C3CB-E4AB-06BA-E854000117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556C36D-F353-64E8-E11B-C420A5859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2E8D2-EB5C-46F2-BD28-120395EF9310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3FE3B2-7617-13E8-6019-861C1110E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CA3A862-EC84-8853-2457-97521B09E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92F65-FA4D-4928-A5F6-A4D63E981C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5761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534238-7058-1116-F8CF-AC12BDD54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53F7328-38A2-31CD-5320-4AC33EE7F4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D6640E-9436-7632-6853-7802F425A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2E8D2-EB5C-46F2-BD28-120395EF9310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EC88C3-5D3A-B0CA-9029-1486F8661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50262C-4034-8921-07CC-5D3C43FB8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92F65-FA4D-4928-A5F6-A4D63E981C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1404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A4F14FA-F301-54B3-4CD5-90D6948EEB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77DA38C-8665-3B64-984F-7F6D264AE4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78B4B7-F0BB-2E82-C10F-2050C8D75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2E8D2-EB5C-46F2-BD28-120395EF9310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5EF051B-44E1-01DE-0045-37C9BD3C4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9B08A56-BC33-4102-28E7-2CA34B9ED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92F65-FA4D-4928-A5F6-A4D63E981C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7031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C48E7D-397B-FBA8-75A4-C44D7648F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898DE1-E697-A65B-40F6-438DDC6B97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B94958E-9F13-62E8-1E89-BF0410EC7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2E8D2-EB5C-46F2-BD28-120395EF9310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9D95B8-633F-A2A2-E82F-B79D98479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DE3811-F8CF-BD22-DB7C-F6340F8A0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92F65-FA4D-4928-A5F6-A4D63E981C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381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17B205-7696-9138-F645-9B4AD6FA5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4880DA9-5202-C252-D12F-5ADC3AB3E0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46CF57-329E-058C-99E8-4EDC6643E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2E8D2-EB5C-46F2-BD28-120395EF9310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29A502F-D98C-D0EC-C545-FD85B44C3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CDE3C2E-8AA6-B88E-70BD-65A331A83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92F65-FA4D-4928-A5F6-A4D63E981C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7154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89358C-61B1-049B-5A83-82F4AB162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1D9019B-BE31-0363-09BC-D048ECBBD1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730F3B3-CBAC-4551-9DCB-1F32CADD12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034EAB-5AEF-404C-36CC-0A0D0C4E1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2E8D2-EB5C-46F2-BD28-120395EF9310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864E6AB-AD97-5324-AB3B-BCC79DDEF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892F05F-22E0-E97F-A8D3-D9F4D2EE7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92F65-FA4D-4928-A5F6-A4D63E981C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7762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7644B1-4F8B-3560-E5CB-33A515670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F34D559-8EE3-A8F4-A6D4-A8A29B5F4D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529E5E6-AC1F-9990-37B0-E388BCFCBA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DF6CDC5-5DBE-C614-B3BD-BF41558963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55293C5-82E9-3F16-0E2B-854429B381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BC97AEC-DE0A-ACD5-9370-9A829EA92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2E8D2-EB5C-46F2-BD28-120395EF9310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83DCB51-00CC-A7DC-8F13-C8D807705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8E55ECB-4321-DBCC-1F1D-E928995F4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92F65-FA4D-4928-A5F6-A4D63E981C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4557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615C6E-DEF8-EDBB-58E0-44EB82EA9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A48458C-FE74-AC98-F24F-6A2E3B218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2E8D2-EB5C-46F2-BD28-120395EF9310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9BA0E24-681A-A2C9-3756-45602C018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95056A2-4C2A-5712-AFE8-601E84B22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92F65-FA4D-4928-A5F6-A4D63E981C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420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D6E5BCE-7A58-9F61-5D03-353F4DB8B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2E8D2-EB5C-46F2-BD28-120395EF9310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D9E8380-E392-61FB-E74A-7A152201C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1A7CFA4-C12D-979B-C954-3804F2893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92F65-FA4D-4928-A5F6-A4D63E981C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7624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982E9C-6962-B117-30FB-F3555098C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4B03AB-5A70-2653-05D4-33DEBB4045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FBA9DAE-755D-5F7E-F35D-38E9642084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01AB9A2-669C-4E1B-994A-C526A8E34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2E8D2-EB5C-46F2-BD28-120395EF9310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12778AD-41DA-37B0-3181-F1DE90CEE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27EAE86-8CC1-E21B-FD5D-966585BA6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92F65-FA4D-4928-A5F6-A4D63E981C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034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D64F0F-6DC7-9CE3-ADFD-F0D8853AB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B4F7742-DB6C-2C4B-94D5-4212A103E0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8BAEDD1-AED8-1BEA-7685-12DF078C88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4FD3603-B889-BBC2-94CD-17D66B368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2E8D2-EB5C-46F2-BD28-120395EF9310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C9BA933-B8E3-AE1B-BA94-4494AAF98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6CAE9D3-F156-7F5F-712E-DD1C926AE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92F65-FA4D-4928-A5F6-A4D63E981C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8008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27B0B7-D4E8-D01D-3CE3-B48275F11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13867CB-0B22-78D6-C1BC-B787B31EE8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C68B713-547A-2798-C5CC-612CFF302F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A2E8D2-EB5C-46F2-BD28-120395EF9310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4BB6FB6-8822-858D-4EA2-F7F50633C1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B85EFE8-298E-0466-DEB2-CBEBC10BED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792F65-FA4D-4928-A5F6-A4D63E981C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305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search.ebscohost.com/login.aspx?direct=true&amp;db=nlebk&amp;AN=3120277&amp;site=bsi-live&amp;ebv=EB&amp;ppid=pp_85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5000"/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316A99-34E7-7ECD-A895-3E9D5EC9AC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588963"/>
            <a:ext cx="12192000" cy="1615061"/>
          </a:xfrm>
          <a:solidFill>
            <a:schemeClr val="tx1">
              <a:alpha val="51000"/>
            </a:schemeClr>
          </a:solidFill>
        </p:spPr>
        <p:txBody>
          <a:bodyPr/>
          <a:lstStyle/>
          <a:p>
            <a:r>
              <a:rPr lang="en-US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Soviets lost their heads from experiments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30439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>
            <a:extLst>
              <a:ext uri="{FF2B5EF4-FFF2-40B4-BE49-F238E27FC236}">
                <a16:creationId xmlns:a16="http://schemas.microsoft.com/office/drawing/2014/main" id="{93F9683F-7C3A-92B5-BD16-ACC498B6E6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7260" y="1900053"/>
            <a:ext cx="5934740" cy="4351338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Scientist is the contributor to the industrial  production</a:t>
            </a:r>
          </a:p>
          <a:p>
            <a:pPr marL="0" indent="0" algn="l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“It is difficult now to foresee all the practical consequences to which the development of these experiments may lead. To allow a person, </a:t>
            </a:r>
            <a:r>
              <a:rPr lang="en-US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case of accidents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or in time of illness, to skip over 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death, while it is not yet final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 Make bloodless operations possible?”</a:t>
            </a:r>
          </a:p>
          <a:p>
            <a:pPr marL="0" indent="0" algn="l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4A62807C-74BC-6B2D-3155-66CBD4946960}"/>
              </a:ext>
            </a:extLst>
          </p:cNvPr>
          <p:cNvSpPr txBox="1">
            <a:spLocks/>
          </p:cNvSpPr>
          <p:nvPr/>
        </p:nvSpPr>
        <p:spPr>
          <a:xfrm>
            <a:off x="5686646" y="188751"/>
            <a:ext cx="622181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Public science. Usage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 descr="Изображение выглядит как текст, газета&#10;&#10;Автоматически созданное описание">
            <a:extLst>
              <a:ext uri="{FF2B5EF4-FFF2-40B4-BE49-F238E27FC236}">
                <a16:creationId xmlns:a16="http://schemas.microsoft.com/office/drawing/2014/main" id="{8F496DDF-1CF1-BC79-5282-6F12BF413D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670" y="1151979"/>
            <a:ext cx="2053590" cy="4655820"/>
          </a:xfrm>
          <a:prstGeom prst="rect">
            <a:avLst/>
          </a:prstGeom>
        </p:spPr>
      </p:pic>
      <p:pic>
        <p:nvPicPr>
          <p:cNvPr id="3" name="Рисунок 2" descr="Изображение выглядит как текст, газета&#10;&#10;Автоматически созданное описание">
            <a:extLst>
              <a:ext uri="{FF2B5EF4-FFF2-40B4-BE49-F238E27FC236}">
                <a16:creationId xmlns:a16="http://schemas.microsoft.com/office/drawing/2014/main" id="{273D700F-5E76-A75F-F10F-A86B4EABCC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610" y="1186904"/>
            <a:ext cx="1963420" cy="4888230"/>
          </a:xfrm>
          <a:prstGeom prst="rect">
            <a:avLst/>
          </a:prstGeom>
        </p:spPr>
      </p:pic>
      <p:pic>
        <p:nvPicPr>
          <p:cNvPr id="4" name="Рисунок 3" descr="Изображение выглядит как текст, газета&#10;&#10;Автоматически созданное описание">
            <a:extLst>
              <a:ext uri="{FF2B5EF4-FFF2-40B4-BE49-F238E27FC236}">
                <a16:creationId xmlns:a16="http://schemas.microsoft.com/office/drawing/2014/main" id="{6456431D-09DE-CEEC-0CDA-F2A4E04C57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25" y="1362799"/>
            <a:ext cx="1708785" cy="35782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71330C4-2355-8E53-685C-033661639897}"/>
              </a:ext>
            </a:extLst>
          </p:cNvPr>
          <p:cNvSpPr txBox="1"/>
          <p:nvPr/>
        </p:nvSpPr>
        <p:spPr>
          <a:xfrm>
            <a:off x="138225" y="6124696"/>
            <a:ext cx="4414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F. Danilov, "Artificial blood circulation,“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Izvestiia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(1935)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75054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8C3140-F036-241C-B0BE-7F7C998B8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Bibliography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4E6BD4-A3BD-0338-AD9C-02372F0522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Krementsov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Nikolai. "Off with your heads: Isolated organs in early Soviet science and fiction."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Studies in History and Philosophy of Biological and Biomedical Sciences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40, no. 2 (2009): 87-100.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b="0" i="0" dirty="0" err="1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Krementsov</a:t>
            </a:r>
            <a:r>
              <a:rPr lang="en-US" sz="2400" b="0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Nikolai. “</a:t>
            </a:r>
            <a:r>
              <a:rPr lang="en-US" sz="2400" b="0" i="0" u="none" strike="noStrike" dirty="0">
                <a:solidFill>
                  <a:srgbClr val="00ACD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New sciences, new worlds, and ‘New Men’</a:t>
            </a:r>
            <a:r>
              <a:rPr lang="en-US" sz="2400" b="0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,” in </a:t>
            </a:r>
            <a:r>
              <a:rPr lang="en-US" sz="2400" b="0" i="1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Art and Science of Making the New Man in Early 20th-Century Russia</a:t>
            </a:r>
            <a:r>
              <a:rPr lang="en-US" sz="2400" b="0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edited by Yvonne Howell and Nikolai </a:t>
            </a:r>
            <a:r>
              <a:rPr lang="en-US" sz="2400" b="0" i="0" dirty="0" err="1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Krementsov</a:t>
            </a:r>
            <a:r>
              <a:rPr lang="en-US" sz="2400" b="0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(2021).</a:t>
            </a:r>
          </a:p>
          <a:p>
            <a:pPr marL="0" indent="0">
              <a:buNone/>
            </a:pPr>
            <a:endParaRPr lang="en-US" sz="2400" dirty="0">
              <a:solidFill>
                <a:srgbClr val="2125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Kojevnikov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Alexei, “Space-Time, Death-Resurrection, and the Russian Revolution,” in Science, Technology, Environment, and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Medicine in Russia’s Great War and Revolution, 1914–22,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edited by Anthony J. Heywood, Scott W. Palmer and Julia A.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Lajus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(2022)</a:t>
            </a:r>
            <a:endParaRPr lang="en-US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486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D663F6-076F-D163-19BD-57383C05C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 is “New Man”?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Krementsov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2021)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6E735F-13FB-DF34-B925-135BF2175B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092543" cy="4351338"/>
          </a:xfrm>
        </p:spPr>
        <p:txBody>
          <a:bodyPr/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Final stage in the knowledge operation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production of new knowledge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           translation into accessible language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uses by a variety of interested parties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New Man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B63783-95CE-48FE-E54F-1595AC727D4C}"/>
              </a:ext>
            </a:extLst>
          </p:cNvPr>
          <p:cNvSpPr txBox="1"/>
          <p:nvPr/>
        </p:nvSpPr>
        <p:spPr>
          <a:xfrm>
            <a:off x="3880755" y="5105400"/>
            <a:ext cx="5007429" cy="4616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Fighting broadness with case study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4579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8E325E97-06F2-2582-AAE3-0F928061A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742" y="430440"/>
            <a:ext cx="10537371" cy="1137103"/>
          </a:xfrm>
        </p:spPr>
        <p:txBody>
          <a:bodyPr anchor="t">
            <a:normAutofit fontScale="90000"/>
          </a:bodyPr>
          <a:lstStyle/>
          <a:p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Sergei </a:t>
            </a:r>
            <a:r>
              <a:rPr lang="en-US" sz="4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Bruikhonenko</a:t>
            </a:r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(1890-1960): experiments with dogs 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4" name="Picture 10">
            <a:extLst>
              <a:ext uri="{FF2B5EF4-FFF2-40B4-BE49-F238E27FC236}">
                <a16:creationId xmlns:a16="http://schemas.microsoft.com/office/drawing/2014/main" id="{567F5977-0910-DC9C-1D8E-826154909D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887" y="1605189"/>
            <a:ext cx="4171573" cy="4757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410590EF-D873-CBD1-BAC0-73834B0355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172" y="1297886"/>
            <a:ext cx="4824403" cy="4409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31E8108-05BC-A38A-67C5-70153DAA3FDA}"/>
              </a:ext>
            </a:extLst>
          </p:cNvPr>
          <p:cNvSpPr txBox="1"/>
          <p:nvPr/>
        </p:nvSpPr>
        <p:spPr>
          <a:xfrm>
            <a:off x="5965373" y="5886681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Diagram of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artificial </a:t>
            </a:r>
            <a:r>
              <a:rPr lang="en-US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blood circulation of the dog's brain using an </a:t>
            </a:r>
            <a:r>
              <a:rPr lang="en-US" sz="20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autojector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8428AE-4719-300A-FEC9-CE75BDEA60B1}"/>
              </a:ext>
            </a:extLst>
          </p:cNvPr>
          <p:cNvSpPr txBox="1"/>
          <p:nvPr/>
        </p:nvSpPr>
        <p:spPr>
          <a:xfrm>
            <a:off x="5965372" y="1817914"/>
            <a:ext cx="23295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Autojecor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Cardiopulmonary bypass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33559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B2F6B2-C661-9011-94AD-29B0DFBE9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Sergei </a:t>
            </a:r>
            <a:r>
              <a:rPr lang="en-US" sz="36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Bruikhonenko</a:t>
            </a:r>
            <a:r>
              <a:rPr lang="en-US" sz="3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(1890-1960): experiments with dogs </a:t>
            </a:r>
            <a:endParaRPr lang="ru-RU" sz="3600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B1D52CD-C440-015E-8FC2-6513296488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17524" y="4064223"/>
            <a:ext cx="3441261" cy="2569030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C2ADDF1-1EFE-99F8-EE1F-6D426236AF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5489" y="4064223"/>
            <a:ext cx="3430929" cy="256903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41F66E9-3AFF-4108-C340-8CB62A4FDD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171" y="4064224"/>
            <a:ext cx="3428546" cy="256902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27ABD26-C18B-BD4C-6419-D24C070D64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0025" y="1197428"/>
            <a:ext cx="3430928" cy="256902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DAE91A4-405A-ECEE-B497-5C27A2074D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34444" y="1197429"/>
            <a:ext cx="3431727" cy="2569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1602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41ED83-3E59-74F1-F754-735F9DCD6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7855" y="2870439"/>
            <a:ext cx="5886893" cy="3941061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Substitution of lungs and heart with the machine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Resurrection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” of dogs 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Объект 8" descr="Изображение выглядит как текст, собака&#10;&#10;Автоматически созданное описание">
            <a:extLst>
              <a:ext uri="{FF2B5EF4-FFF2-40B4-BE49-F238E27FC236}">
                <a16:creationId xmlns:a16="http://schemas.microsoft.com/office/drawing/2014/main" id="{E3269E3A-9722-A571-A429-9940B11FDF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91" y="0"/>
            <a:ext cx="3558322" cy="4742121"/>
          </a:xfr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7E88B36-7338-9E56-2864-07E2155682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233" y="4012579"/>
            <a:ext cx="3540250" cy="2834789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7E11D48-711C-1D48-A0FB-F0811F8AD5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7597" y="464787"/>
            <a:ext cx="4572021" cy="345862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3399303-6C0C-3C7E-7165-5830342198E0}"/>
              </a:ext>
            </a:extLst>
          </p:cNvPr>
          <p:cNvSpPr txBox="1"/>
          <p:nvPr/>
        </p:nvSpPr>
        <p:spPr>
          <a:xfrm>
            <a:off x="127591" y="4816549"/>
            <a:ext cx="1552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Cover of the magazine 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Sparks of Science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(May 1928)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7D36D05-5092-89D1-BC51-43A056F70155}"/>
              </a:ext>
            </a:extLst>
          </p:cNvPr>
          <p:cNvSpPr txBox="1"/>
          <p:nvPr/>
        </p:nvSpPr>
        <p:spPr>
          <a:xfrm>
            <a:off x="5386772" y="6165169"/>
            <a:ext cx="4065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Commissar of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Enlightment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Anatolii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Lunacharskii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and Professor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Kuliabko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during an experiment, 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Illustrated Russia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(1929) 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500F925-A414-F2DF-C271-5DDF66E9498D}"/>
              </a:ext>
            </a:extLst>
          </p:cNvPr>
          <p:cNvSpPr txBox="1"/>
          <p:nvPr/>
        </p:nvSpPr>
        <p:spPr>
          <a:xfrm>
            <a:off x="4127597" y="281705"/>
            <a:ext cx="36873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Kremenstov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2009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2861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FC6BA5-0D85-928F-A462-CA727EEB1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955"/>
            <a:ext cx="10515600" cy="1325563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Knowledge production. Motivations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E971AD5-E9F3-90D8-5B62-1B1963306F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8376"/>
            <a:ext cx="10515600" cy="5559624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7000"/>
              </a:lnSpc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2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Collective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personal trauma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(WW1, Civil War, Epidemics)</a:t>
            </a:r>
          </a:p>
          <a:p>
            <a:pPr>
              <a:lnSpc>
                <a:spcPct val="117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à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alternative explanations behind Marxism and religious thinking</a:t>
            </a:r>
          </a:p>
          <a:p>
            <a:pPr>
              <a:lnSpc>
                <a:spcPct val="117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à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“Understand or rationalize the unjustified sufferings” 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(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Kozhevnikov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2022, p. 280)</a:t>
            </a:r>
          </a:p>
          <a:p>
            <a:pPr>
              <a:lnSpc>
                <a:spcPct val="117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à"/>
            </a:pP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7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à"/>
            </a:pP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7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à"/>
            </a:pP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7000"/>
              </a:lnSpc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26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European influence</a:t>
            </a:r>
          </a:p>
          <a:p>
            <a:pPr marL="0" indent="0">
              <a:lnSpc>
                <a:spcPct val="117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“European ideas as either a major inspiration, as an invitation to respond with a substantial commentary, or sometimes simply as a fashionable allusion”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(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Kozhevnikov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2022, p. 277)</a:t>
            </a:r>
          </a:p>
          <a:p>
            <a:pPr marL="0" indent="0">
              <a:lnSpc>
                <a:spcPct val="125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5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à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>
              <a:lnSpc>
                <a:spcPct val="125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à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61F044-43BF-04BB-FF38-A9D9EDEDB4AA}"/>
              </a:ext>
            </a:extLst>
          </p:cNvPr>
          <p:cNvSpPr txBox="1"/>
          <p:nvPr/>
        </p:nvSpPr>
        <p:spPr>
          <a:xfrm>
            <a:off x="5781454" y="3079789"/>
            <a:ext cx="6097772" cy="1746888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Who did own revolutionary experimental thinking?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Did scientists manifest cynical death mindset? </a:t>
            </a:r>
            <a:endParaRPr lang="ru-RU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074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>
            <a:extLst>
              <a:ext uri="{FF2B5EF4-FFF2-40B4-BE49-F238E27FC236}">
                <a16:creationId xmlns:a16="http://schemas.microsoft.com/office/drawing/2014/main" id="{93F9683F-7C3A-92B5-BD16-ACC498B6E6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520" y="2165867"/>
            <a:ext cx="5934740" cy="4351338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Scientific problem or death manipulation?</a:t>
            </a:r>
          </a:p>
          <a:p>
            <a:pPr marL="0" indent="0" algn="l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“Maintaining the life of the head of an animal, completely separated from the body and fed artificially, is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problem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that has long been tried to be solved.”</a:t>
            </a:r>
          </a:p>
          <a:p>
            <a:pPr marL="0" indent="0" algn="l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97AFF82-6CB7-FE93-C817-64E61F8741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4457" y="0"/>
            <a:ext cx="5337543" cy="7096408"/>
          </a:xfrm>
          <a:prstGeom prst="rect">
            <a:avLst/>
          </a:prstGeom>
        </p:spPr>
      </p:pic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4A62807C-74BC-6B2D-3155-66CBD4946960}"/>
              </a:ext>
            </a:extLst>
          </p:cNvPr>
          <p:cNvSpPr txBox="1">
            <a:spLocks/>
          </p:cNvSpPr>
          <p:nvPr/>
        </p:nvSpPr>
        <p:spPr>
          <a:xfrm>
            <a:off x="178981" y="252546"/>
            <a:ext cx="622181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Public science. Dissemination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C11B61C-9B81-2BF7-85C1-36BFEF1C5D0A}"/>
              </a:ext>
            </a:extLst>
          </p:cNvPr>
          <p:cNvSpPr txBox="1"/>
          <p:nvPr/>
        </p:nvSpPr>
        <p:spPr>
          <a:xfrm>
            <a:off x="2440173" y="6194039"/>
            <a:ext cx="4414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Sergei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Brukhoneno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“Artificial life,”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Illustrated Russia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(May 1928)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7468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>
            <a:extLst>
              <a:ext uri="{FF2B5EF4-FFF2-40B4-BE49-F238E27FC236}">
                <a16:creationId xmlns:a16="http://schemas.microsoft.com/office/drawing/2014/main" id="{93F9683F-7C3A-92B5-BD16-ACC498B6E6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520" y="1931950"/>
            <a:ext cx="5934740" cy="4351338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Scientific problem or fight with death?</a:t>
            </a:r>
          </a:p>
          <a:p>
            <a:pPr marL="0" indent="0" algn="l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“The assumption that the isolated head dies obviously determines that up to this moment it has been in a state of life, since anything can die only alive.”</a:t>
            </a:r>
          </a:p>
          <a:p>
            <a:pPr marL="0" indent="0" algn="l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“Another series of facts forces us to </a:t>
            </a:r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our established </a:t>
            </a:r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view of death as a final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irreversible process.”</a:t>
            </a:r>
          </a:p>
          <a:p>
            <a:pPr marL="0" indent="0" algn="l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9905D5E-3BF8-DC28-A5FB-29569A58E0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6863" y="0"/>
            <a:ext cx="5135137" cy="6858000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7B6C1903-E1AF-AE85-0E8B-7D2550FF9F62}"/>
              </a:ext>
            </a:extLst>
          </p:cNvPr>
          <p:cNvSpPr txBox="1">
            <a:spLocks/>
          </p:cNvSpPr>
          <p:nvPr/>
        </p:nvSpPr>
        <p:spPr>
          <a:xfrm>
            <a:off x="178981" y="252546"/>
            <a:ext cx="622181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Public science. Dissemination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C31EF3-EECF-9331-3E62-06349E05FC26}"/>
              </a:ext>
            </a:extLst>
          </p:cNvPr>
          <p:cNvSpPr txBox="1"/>
          <p:nvPr/>
        </p:nvSpPr>
        <p:spPr>
          <a:xfrm>
            <a:off x="8290738" y="3429000"/>
            <a:ext cx="2905346" cy="45878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Who is scientists?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8CF495-A953-B438-AB30-2DC49A9EA2EF}"/>
              </a:ext>
            </a:extLst>
          </p:cNvPr>
          <p:cNvSpPr txBox="1"/>
          <p:nvPr/>
        </p:nvSpPr>
        <p:spPr>
          <a:xfrm>
            <a:off x="2690425" y="6211669"/>
            <a:ext cx="4414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Sergei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Brukhoneno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“Artificial life,”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Illustrated Russia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(May 1928)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1256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2FBFE87-DEEC-D605-F315-B568CBF6BA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00" y="787515"/>
            <a:ext cx="3973566" cy="528296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AB105C2-B7AA-057B-84F5-E82BBCC03F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7324" y="787515"/>
            <a:ext cx="3955780" cy="528296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AE20251-89CD-459E-A2DD-39A4745E4904}"/>
              </a:ext>
            </a:extLst>
          </p:cNvPr>
          <p:cNvSpPr txBox="1"/>
          <p:nvPr/>
        </p:nvSpPr>
        <p:spPr>
          <a:xfrm>
            <a:off x="4115427" y="3199605"/>
            <a:ext cx="3957969" cy="45878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How to represent scientist?</a:t>
            </a:r>
            <a:endParaRPr lang="ru-RU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9B0A087-D66E-F01A-0E32-22192E711F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5001" y="1002392"/>
            <a:ext cx="3692913" cy="4853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06461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206</TotalTime>
  <Words>576</Words>
  <Application>Microsoft Office PowerPoint</Application>
  <PresentationFormat>Широкоэкранный</PresentationFormat>
  <Paragraphs>55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Courier New</vt:lpstr>
      <vt:lpstr>Wingdings</vt:lpstr>
      <vt:lpstr>Тема Office</vt:lpstr>
      <vt:lpstr>How Soviets lost their heads from experiments</vt:lpstr>
      <vt:lpstr>What is “New Man”? (Krementsov 2021)</vt:lpstr>
      <vt:lpstr>Sergei Bruikhonenko (1890-1960): experiments with dogs </vt:lpstr>
      <vt:lpstr>Sergei Bruikhonenko (1890-1960): experiments with dogs </vt:lpstr>
      <vt:lpstr>Substitution of lungs and heart with the machine  “Resurrection” of dogs </vt:lpstr>
      <vt:lpstr>Knowledge production. Motivations</vt:lpstr>
      <vt:lpstr>Презентация PowerPoint</vt:lpstr>
      <vt:lpstr>Презентация PowerPoint</vt:lpstr>
      <vt:lpstr>Презентация PowerPoint</vt:lpstr>
      <vt:lpstr>Презентация PowerPoint</vt:lpstr>
      <vt:lpstr>Bibliography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Iuliia Khabibulina</dc:creator>
  <cp:lastModifiedBy>Iuliia Khabibulina</cp:lastModifiedBy>
  <cp:revision>16</cp:revision>
  <dcterms:created xsi:type="dcterms:W3CDTF">2023-01-26T08:54:39Z</dcterms:created>
  <dcterms:modified xsi:type="dcterms:W3CDTF">2023-01-26T15:07:35Z</dcterms:modified>
</cp:coreProperties>
</file>