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57" r:id="rId3"/>
    <p:sldId id="258" r:id="rId4"/>
    <p:sldId id="264" r:id="rId5"/>
    <p:sldId id="261" r:id="rId6"/>
    <p:sldId id="265"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2"/>
  </p:normalViewPr>
  <p:slideViewPr>
    <p:cSldViewPr snapToGrid="0">
      <p:cViewPr varScale="1">
        <p:scale>
          <a:sx n="90" d="100"/>
          <a:sy n="90" d="100"/>
        </p:scale>
        <p:origin x="232" y="5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C3F42E-FC7B-3C49-8B9F-39A5077F3149}" type="datetimeFigureOut">
              <a:rPr lang="en-US" smtClean="0"/>
              <a:t>1/26/23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440203-BDDA-0742-B75B-8C28F69CBA2C}" type="slidenum">
              <a:rPr lang="en-US" smtClean="0"/>
              <a:t>‹#›</a:t>
            </a:fld>
            <a:endParaRPr lang="en-US" dirty="0"/>
          </a:p>
        </p:txBody>
      </p:sp>
    </p:spTree>
    <p:extLst>
      <p:ext uri="{BB962C8B-B14F-4D97-AF65-F5344CB8AC3E}">
        <p14:creationId xmlns:p14="http://schemas.microsoft.com/office/powerpoint/2010/main" val="2614319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392B8-2EB7-4E62-6BD9-B89710962F2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F0EAAB7-89BA-6DE2-390C-897CE38ED4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2A4F0E2-F618-7EDC-7C65-36D05C5773EE}"/>
              </a:ext>
            </a:extLst>
          </p:cNvPr>
          <p:cNvSpPr>
            <a:spLocks noGrp="1"/>
          </p:cNvSpPr>
          <p:nvPr>
            <p:ph type="dt" sz="half" idx="10"/>
          </p:nvPr>
        </p:nvSpPr>
        <p:spPr/>
        <p:txBody>
          <a:bodyPr/>
          <a:lstStyle/>
          <a:p>
            <a:fld id="{E7657533-4B4A-9D4E-ABC0-494845852CAB}" type="datetimeFigureOut">
              <a:rPr lang="en-US" smtClean="0"/>
              <a:t>1/26/23</a:t>
            </a:fld>
            <a:endParaRPr lang="en-US" dirty="0"/>
          </a:p>
        </p:txBody>
      </p:sp>
      <p:sp>
        <p:nvSpPr>
          <p:cNvPr id="5" name="Footer Placeholder 4">
            <a:extLst>
              <a:ext uri="{FF2B5EF4-FFF2-40B4-BE49-F238E27FC236}">
                <a16:creationId xmlns:a16="http://schemas.microsoft.com/office/drawing/2014/main" id="{B3D5E190-8E99-40B8-A46C-11DD4F2DB24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6E9C752-41E8-3233-E203-5EB67374B9B7}"/>
              </a:ext>
            </a:extLst>
          </p:cNvPr>
          <p:cNvSpPr>
            <a:spLocks noGrp="1"/>
          </p:cNvSpPr>
          <p:nvPr>
            <p:ph type="sldNum" sz="quarter" idx="12"/>
          </p:nvPr>
        </p:nvSpPr>
        <p:spPr/>
        <p:txBody>
          <a:bodyPr/>
          <a:lstStyle/>
          <a:p>
            <a:fld id="{5EB8903C-094C-8E47-92B3-9B680377BF35}" type="slidenum">
              <a:rPr lang="en-US" smtClean="0"/>
              <a:t>‹#›</a:t>
            </a:fld>
            <a:endParaRPr lang="en-US" dirty="0"/>
          </a:p>
        </p:txBody>
      </p:sp>
    </p:spTree>
    <p:extLst>
      <p:ext uri="{BB962C8B-B14F-4D97-AF65-F5344CB8AC3E}">
        <p14:creationId xmlns:p14="http://schemas.microsoft.com/office/powerpoint/2010/main" val="4073055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87E81-43F3-1DB6-3654-8698E81A728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5D3B9CE-4284-156A-11AB-019EDAA2DEE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867C7A-F32F-6F80-7992-185ECE9F4002}"/>
              </a:ext>
            </a:extLst>
          </p:cNvPr>
          <p:cNvSpPr>
            <a:spLocks noGrp="1"/>
          </p:cNvSpPr>
          <p:nvPr>
            <p:ph type="dt" sz="half" idx="10"/>
          </p:nvPr>
        </p:nvSpPr>
        <p:spPr/>
        <p:txBody>
          <a:bodyPr/>
          <a:lstStyle/>
          <a:p>
            <a:fld id="{E7657533-4B4A-9D4E-ABC0-494845852CAB}" type="datetimeFigureOut">
              <a:rPr lang="en-US" smtClean="0"/>
              <a:t>1/26/23</a:t>
            </a:fld>
            <a:endParaRPr lang="en-US" dirty="0"/>
          </a:p>
        </p:txBody>
      </p:sp>
      <p:sp>
        <p:nvSpPr>
          <p:cNvPr id="5" name="Footer Placeholder 4">
            <a:extLst>
              <a:ext uri="{FF2B5EF4-FFF2-40B4-BE49-F238E27FC236}">
                <a16:creationId xmlns:a16="http://schemas.microsoft.com/office/drawing/2014/main" id="{CDF5D131-A73B-7C8A-97D4-DE8AA4D02D6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CE2E236-A3AA-89B0-E18E-BE9EA84A197E}"/>
              </a:ext>
            </a:extLst>
          </p:cNvPr>
          <p:cNvSpPr>
            <a:spLocks noGrp="1"/>
          </p:cNvSpPr>
          <p:nvPr>
            <p:ph type="sldNum" sz="quarter" idx="12"/>
          </p:nvPr>
        </p:nvSpPr>
        <p:spPr/>
        <p:txBody>
          <a:bodyPr/>
          <a:lstStyle/>
          <a:p>
            <a:fld id="{5EB8903C-094C-8E47-92B3-9B680377BF35}" type="slidenum">
              <a:rPr lang="en-US" smtClean="0"/>
              <a:t>‹#›</a:t>
            </a:fld>
            <a:endParaRPr lang="en-US" dirty="0"/>
          </a:p>
        </p:txBody>
      </p:sp>
    </p:spTree>
    <p:extLst>
      <p:ext uri="{BB962C8B-B14F-4D97-AF65-F5344CB8AC3E}">
        <p14:creationId xmlns:p14="http://schemas.microsoft.com/office/powerpoint/2010/main" val="970229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9AF8F4D-C270-CD60-ADEC-01CBA62A322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28F1F2A-E1BF-5ED2-6ABE-9CD8368C2F9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2D53CD-7CE3-716F-F10C-DD35EA688252}"/>
              </a:ext>
            </a:extLst>
          </p:cNvPr>
          <p:cNvSpPr>
            <a:spLocks noGrp="1"/>
          </p:cNvSpPr>
          <p:nvPr>
            <p:ph type="dt" sz="half" idx="10"/>
          </p:nvPr>
        </p:nvSpPr>
        <p:spPr/>
        <p:txBody>
          <a:bodyPr/>
          <a:lstStyle/>
          <a:p>
            <a:fld id="{E7657533-4B4A-9D4E-ABC0-494845852CAB}" type="datetimeFigureOut">
              <a:rPr lang="en-US" smtClean="0"/>
              <a:t>1/26/23</a:t>
            </a:fld>
            <a:endParaRPr lang="en-US" dirty="0"/>
          </a:p>
        </p:txBody>
      </p:sp>
      <p:sp>
        <p:nvSpPr>
          <p:cNvPr id="5" name="Footer Placeholder 4">
            <a:extLst>
              <a:ext uri="{FF2B5EF4-FFF2-40B4-BE49-F238E27FC236}">
                <a16:creationId xmlns:a16="http://schemas.microsoft.com/office/drawing/2014/main" id="{1E0C4A27-2CA5-B0E8-5B16-143F584C2A7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1F7F1E8-30A3-F622-AEBB-B60E22742AB5}"/>
              </a:ext>
            </a:extLst>
          </p:cNvPr>
          <p:cNvSpPr>
            <a:spLocks noGrp="1"/>
          </p:cNvSpPr>
          <p:nvPr>
            <p:ph type="sldNum" sz="quarter" idx="12"/>
          </p:nvPr>
        </p:nvSpPr>
        <p:spPr/>
        <p:txBody>
          <a:bodyPr/>
          <a:lstStyle/>
          <a:p>
            <a:fld id="{5EB8903C-094C-8E47-92B3-9B680377BF35}" type="slidenum">
              <a:rPr lang="en-US" smtClean="0"/>
              <a:t>‹#›</a:t>
            </a:fld>
            <a:endParaRPr lang="en-US" dirty="0"/>
          </a:p>
        </p:txBody>
      </p:sp>
    </p:spTree>
    <p:extLst>
      <p:ext uri="{BB962C8B-B14F-4D97-AF65-F5344CB8AC3E}">
        <p14:creationId xmlns:p14="http://schemas.microsoft.com/office/powerpoint/2010/main" val="1767512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B8ECE-CFDC-9CE6-7CEB-68153F588D7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A42384-AFD1-2A07-4E8A-9FC3D4D55B6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B2E934-9F73-4B31-74F0-A63B0F2CCA83}"/>
              </a:ext>
            </a:extLst>
          </p:cNvPr>
          <p:cNvSpPr>
            <a:spLocks noGrp="1"/>
          </p:cNvSpPr>
          <p:nvPr>
            <p:ph type="dt" sz="half" idx="10"/>
          </p:nvPr>
        </p:nvSpPr>
        <p:spPr/>
        <p:txBody>
          <a:bodyPr/>
          <a:lstStyle/>
          <a:p>
            <a:fld id="{E7657533-4B4A-9D4E-ABC0-494845852CAB}" type="datetimeFigureOut">
              <a:rPr lang="en-US" smtClean="0"/>
              <a:t>1/26/23</a:t>
            </a:fld>
            <a:endParaRPr lang="en-US" dirty="0"/>
          </a:p>
        </p:txBody>
      </p:sp>
      <p:sp>
        <p:nvSpPr>
          <p:cNvPr id="5" name="Footer Placeholder 4">
            <a:extLst>
              <a:ext uri="{FF2B5EF4-FFF2-40B4-BE49-F238E27FC236}">
                <a16:creationId xmlns:a16="http://schemas.microsoft.com/office/drawing/2014/main" id="{B30EC372-DFCC-629A-6406-7FCDCAC35AF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481D2D6-CF10-248D-0D56-441AA78CD6B1}"/>
              </a:ext>
            </a:extLst>
          </p:cNvPr>
          <p:cNvSpPr>
            <a:spLocks noGrp="1"/>
          </p:cNvSpPr>
          <p:nvPr>
            <p:ph type="sldNum" sz="quarter" idx="12"/>
          </p:nvPr>
        </p:nvSpPr>
        <p:spPr/>
        <p:txBody>
          <a:bodyPr/>
          <a:lstStyle/>
          <a:p>
            <a:fld id="{5EB8903C-094C-8E47-92B3-9B680377BF35}" type="slidenum">
              <a:rPr lang="en-US" smtClean="0"/>
              <a:t>‹#›</a:t>
            </a:fld>
            <a:endParaRPr lang="en-US" dirty="0"/>
          </a:p>
        </p:txBody>
      </p:sp>
    </p:spTree>
    <p:extLst>
      <p:ext uri="{BB962C8B-B14F-4D97-AF65-F5344CB8AC3E}">
        <p14:creationId xmlns:p14="http://schemas.microsoft.com/office/powerpoint/2010/main" val="1625110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736E6-97C5-4834-3598-85266A8C7E7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9EE19A-D63C-26CE-E111-A0377253B3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33F737D-AAB0-8FC8-B646-04F669E0129E}"/>
              </a:ext>
            </a:extLst>
          </p:cNvPr>
          <p:cNvSpPr>
            <a:spLocks noGrp="1"/>
          </p:cNvSpPr>
          <p:nvPr>
            <p:ph type="dt" sz="half" idx="10"/>
          </p:nvPr>
        </p:nvSpPr>
        <p:spPr/>
        <p:txBody>
          <a:bodyPr/>
          <a:lstStyle/>
          <a:p>
            <a:fld id="{E7657533-4B4A-9D4E-ABC0-494845852CAB}" type="datetimeFigureOut">
              <a:rPr lang="en-US" smtClean="0"/>
              <a:t>1/26/23</a:t>
            </a:fld>
            <a:endParaRPr lang="en-US" dirty="0"/>
          </a:p>
        </p:txBody>
      </p:sp>
      <p:sp>
        <p:nvSpPr>
          <p:cNvPr id="5" name="Footer Placeholder 4">
            <a:extLst>
              <a:ext uri="{FF2B5EF4-FFF2-40B4-BE49-F238E27FC236}">
                <a16:creationId xmlns:a16="http://schemas.microsoft.com/office/drawing/2014/main" id="{64C72603-29D3-B7BF-265E-D6461FD5646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FFFDF25-089D-637D-4075-7EF438925DB1}"/>
              </a:ext>
            </a:extLst>
          </p:cNvPr>
          <p:cNvSpPr>
            <a:spLocks noGrp="1"/>
          </p:cNvSpPr>
          <p:nvPr>
            <p:ph type="sldNum" sz="quarter" idx="12"/>
          </p:nvPr>
        </p:nvSpPr>
        <p:spPr/>
        <p:txBody>
          <a:bodyPr/>
          <a:lstStyle/>
          <a:p>
            <a:fld id="{5EB8903C-094C-8E47-92B3-9B680377BF35}" type="slidenum">
              <a:rPr lang="en-US" smtClean="0"/>
              <a:t>‹#›</a:t>
            </a:fld>
            <a:endParaRPr lang="en-US" dirty="0"/>
          </a:p>
        </p:txBody>
      </p:sp>
    </p:spTree>
    <p:extLst>
      <p:ext uri="{BB962C8B-B14F-4D97-AF65-F5344CB8AC3E}">
        <p14:creationId xmlns:p14="http://schemas.microsoft.com/office/powerpoint/2010/main" val="1444132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199B0-E3F6-9755-5231-60811B17A6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0BA623-B99B-51BE-052B-10E86E41DF8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16B9BC-ABA0-C11C-6B85-F976E6F7D48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A805517-305E-2708-05FD-52468A64EBB8}"/>
              </a:ext>
            </a:extLst>
          </p:cNvPr>
          <p:cNvSpPr>
            <a:spLocks noGrp="1"/>
          </p:cNvSpPr>
          <p:nvPr>
            <p:ph type="dt" sz="half" idx="10"/>
          </p:nvPr>
        </p:nvSpPr>
        <p:spPr/>
        <p:txBody>
          <a:bodyPr/>
          <a:lstStyle/>
          <a:p>
            <a:fld id="{E7657533-4B4A-9D4E-ABC0-494845852CAB}" type="datetimeFigureOut">
              <a:rPr lang="en-US" smtClean="0"/>
              <a:t>1/26/23</a:t>
            </a:fld>
            <a:endParaRPr lang="en-US" dirty="0"/>
          </a:p>
        </p:txBody>
      </p:sp>
      <p:sp>
        <p:nvSpPr>
          <p:cNvPr id="6" name="Footer Placeholder 5">
            <a:extLst>
              <a:ext uri="{FF2B5EF4-FFF2-40B4-BE49-F238E27FC236}">
                <a16:creationId xmlns:a16="http://schemas.microsoft.com/office/drawing/2014/main" id="{FFC997B1-E2E2-D4DD-8AA0-787DFC8B052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8158DB8-40E1-1596-256F-A5DA6FE466F8}"/>
              </a:ext>
            </a:extLst>
          </p:cNvPr>
          <p:cNvSpPr>
            <a:spLocks noGrp="1"/>
          </p:cNvSpPr>
          <p:nvPr>
            <p:ph type="sldNum" sz="quarter" idx="12"/>
          </p:nvPr>
        </p:nvSpPr>
        <p:spPr/>
        <p:txBody>
          <a:bodyPr/>
          <a:lstStyle/>
          <a:p>
            <a:fld id="{5EB8903C-094C-8E47-92B3-9B680377BF35}" type="slidenum">
              <a:rPr lang="en-US" smtClean="0"/>
              <a:t>‹#›</a:t>
            </a:fld>
            <a:endParaRPr lang="en-US" dirty="0"/>
          </a:p>
        </p:txBody>
      </p:sp>
    </p:spTree>
    <p:extLst>
      <p:ext uri="{BB962C8B-B14F-4D97-AF65-F5344CB8AC3E}">
        <p14:creationId xmlns:p14="http://schemas.microsoft.com/office/powerpoint/2010/main" val="2368188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33134-8654-0CA8-2892-55B960E11C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73561A-C8D9-EB32-A283-1D6AA9889D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A091B36-3893-50B8-8D61-DC717FA26D7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CB6D306-D609-0FE2-155A-60102E139A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0CE07F6-F87D-3160-CB61-B86563AA32B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25C21A2-8D8E-6726-3C0C-73B240BF788B}"/>
              </a:ext>
            </a:extLst>
          </p:cNvPr>
          <p:cNvSpPr>
            <a:spLocks noGrp="1"/>
          </p:cNvSpPr>
          <p:nvPr>
            <p:ph type="dt" sz="half" idx="10"/>
          </p:nvPr>
        </p:nvSpPr>
        <p:spPr/>
        <p:txBody>
          <a:bodyPr/>
          <a:lstStyle/>
          <a:p>
            <a:fld id="{E7657533-4B4A-9D4E-ABC0-494845852CAB}" type="datetimeFigureOut">
              <a:rPr lang="en-US" smtClean="0"/>
              <a:t>1/26/23</a:t>
            </a:fld>
            <a:endParaRPr lang="en-US" dirty="0"/>
          </a:p>
        </p:txBody>
      </p:sp>
      <p:sp>
        <p:nvSpPr>
          <p:cNvPr id="8" name="Footer Placeholder 7">
            <a:extLst>
              <a:ext uri="{FF2B5EF4-FFF2-40B4-BE49-F238E27FC236}">
                <a16:creationId xmlns:a16="http://schemas.microsoft.com/office/drawing/2014/main" id="{434E1516-6CB9-23B2-20C5-D7FAF27147D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29756F2-E5FF-2149-5264-AC533C3627A4}"/>
              </a:ext>
            </a:extLst>
          </p:cNvPr>
          <p:cNvSpPr>
            <a:spLocks noGrp="1"/>
          </p:cNvSpPr>
          <p:nvPr>
            <p:ph type="sldNum" sz="quarter" idx="12"/>
          </p:nvPr>
        </p:nvSpPr>
        <p:spPr/>
        <p:txBody>
          <a:bodyPr/>
          <a:lstStyle/>
          <a:p>
            <a:fld id="{5EB8903C-094C-8E47-92B3-9B680377BF35}" type="slidenum">
              <a:rPr lang="en-US" smtClean="0"/>
              <a:t>‹#›</a:t>
            </a:fld>
            <a:endParaRPr lang="en-US" dirty="0"/>
          </a:p>
        </p:txBody>
      </p:sp>
    </p:spTree>
    <p:extLst>
      <p:ext uri="{BB962C8B-B14F-4D97-AF65-F5344CB8AC3E}">
        <p14:creationId xmlns:p14="http://schemas.microsoft.com/office/powerpoint/2010/main" val="3485994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A4A24-33F2-4302-BC32-F57BE801B28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F2C0905-3A9A-0193-C419-159905DE322F}"/>
              </a:ext>
            </a:extLst>
          </p:cNvPr>
          <p:cNvSpPr>
            <a:spLocks noGrp="1"/>
          </p:cNvSpPr>
          <p:nvPr>
            <p:ph type="dt" sz="half" idx="10"/>
          </p:nvPr>
        </p:nvSpPr>
        <p:spPr/>
        <p:txBody>
          <a:bodyPr/>
          <a:lstStyle/>
          <a:p>
            <a:fld id="{E7657533-4B4A-9D4E-ABC0-494845852CAB}" type="datetimeFigureOut">
              <a:rPr lang="en-US" smtClean="0"/>
              <a:t>1/26/23</a:t>
            </a:fld>
            <a:endParaRPr lang="en-US" dirty="0"/>
          </a:p>
        </p:txBody>
      </p:sp>
      <p:sp>
        <p:nvSpPr>
          <p:cNvPr id="4" name="Footer Placeholder 3">
            <a:extLst>
              <a:ext uri="{FF2B5EF4-FFF2-40B4-BE49-F238E27FC236}">
                <a16:creationId xmlns:a16="http://schemas.microsoft.com/office/drawing/2014/main" id="{28C773E2-8C96-DA6E-3DE3-17F7317CF92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D8C171B-211D-EDF2-4FA3-5827E494F409}"/>
              </a:ext>
            </a:extLst>
          </p:cNvPr>
          <p:cNvSpPr>
            <a:spLocks noGrp="1"/>
          </p:cNvSpPr>
          <p:nvPr>
            <p:ph type="sldNum" sz="quarter" idx="12"/>
          </p:nvPr>
        </p:nvSpPr>
        <p:spPr/>
        <p:txBody>
          <a:bodyPr/>
          <a:lstStyle/>
          <a:p>
            <a:fld id="{5EB8903C-094C-8E47-92B3-9B680377BF35}" type="slidenum">
              <a:rPr lang="en-US" smtClean="0"/>
              <a:t>‹#›</a:t>
            </a:fld>
            <a:endParaRPr lang="en-US" dirty="0"/>
          </a:p>
        </p:txBody>
      </p:sp>
    </p:spTree>
    <p:extLst>
      <p:ext uri="{BB962C8B-B14F-4D97-AF65-F5344CB8AC3E}">
        <p14:creationId xmlns:p14="http://schemas.microsoft.com/office/powerpoint/2010/main" val="3628495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B2FD54-BADF-4158-909C-FE97A6216AF7}"/>
              </a:ext>
            </a:extLst>
          </p:cNvPr>
          <p:cNvSpPr>
            <a:spLocks noGrp="1"/>
          </p:cNvSpPr>
          <p:nvPr>
            <p:ph type="dt" sz="half" idx="10"/>
          </p:nvPr>
        </p:nvSpPr>
        <p:spPr/>
        <p:txBody>
          <a:bodyPr/>
          <a:lstStyle/>
          <a:p>
            <a:fld id="{E7657533-4B4A-9D4E-ABC0-494845852CAB}" type="datetimeFigureOut">
              <a:rPr lang="en-US" smtClean="0"/>
              <a:t>1/26/23</a:t>
            </a:fld>
            <a:endParaRPr lang="en-US" dirty="0"/>
          </a:p>
        </p:txBody>
      </p:sp>
      <p:sp>
        <p:nvSpPr>
          <p:cNvPr id="3" name="Footer Placeholder 2">
            <a:extLst>
              <a:ext uri="{FF2B5EF4-FFF2-40B4-BE49-F238E27FC236}">
                <a16:creationId xmlns:a16="http://schemas.microsoft.com/office/drawing/2014/main" id="{52D0635D-A0DF-E921-2620-C48F3703685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2644AFA3-92B3-A394-E742-271CF7105245}"/>
              </a:ext>
            </a:extLst>
          </p:cNvPr>
          <p:cNvSpPr>
            <a:spLocks noGrp="1"/>
          </p:cNvSpPr>
          <p:nvPr>
            <p:ph type="sldNum" sz="quarter" idx="12"/>
          </p:nvPr>
        </p:nvSpPr>
        <p:spPr/>
        <p:txBody>
          <a:bodyPr/>
          <a:lstStyle/>
          <a:p>
            <a:fld id="{5EB8903C-094C-8E47-92B3-9B680377BF35}" type="slidenum">
              <a:rPr lang="en-US" smtClean="0"/>
              <a:t>‹#›</a:t>
            </a:fld>
            <a:endParaRPr lang="en-US" dirty="0"/>
          </a:p>
        </p:txBody>
      </p:sp>
    </p:spTree>
    <p:extLst>
      <p:ext uri="{BB962C8B-B14F-4D97-AF65-F5344CB8AC3E}">
        <p14:creationId xmlns:p14="http://schemas.microsoft.com/office/powerpoint/2010/main" val="2053069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044B2-1BAA-61B0-6093-134B6792D4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8E9BA7E-4B60-7EBD-8F00-DB0AFC9D7D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27E8269-74C2-6ABE-EAA1-3BCCDBBD1C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48EC52-CA33-B67C-BA96-6D5FA4574189}"/>
              </a:ext>
            </a:extLst>
          </p:cNvPr>
          <p:cNvSpPr>
            <a:spLocks noGrp="1"/>
          </p:cNvSpPr>
          <p:nvPr>
            <p:ph type="dt" sz="half" idx="10"/>
          </p:nvPr>
        </p:nvSpPr>
        <p:spPr/>
        <p:txBody>
          <a:bodyPr/>
          <a:lstStyle/>
          <a:p>
            <a:fld id="{E7657533-4B4A-9D4E-ABC0-494845852CAB}" type="datetimeFigureOut">
              <a:rPr lang="en-US" smtClean="0"/>
              <a:t>1/26/23</a:t>
            </a:fld>
            <a:endParaRPr lang="en-US" dirty="0"/>
          </a:p>
        </p:txBody>
      </p:sp>
      <p:sp>
        <p:nvSpPr>
          <p:cNvPr id="6" name="Footer Placeholder 5">
            <a:extLst>
              <a:ext uri="{FF2B5EF4-FFF2-40B4-BE49-F238E27FC236}">
                <a16:creationId xmlns:a16="http://schemas.microsoft.com/office/drawing/2014/main" id="{F09FEAB0-3B13-7CA8-8EDC-4FDB269343D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6216835-1097-54F6-BA71-5238A05A3FB7}"/>
              </a:ext>
            </a:extLst>
          </p:cNvPr>
          <p:cNvSpPr>
            <a:spLocks noGrp="1"/>
          </p:cNvSpPr>
          <p:nvPr>
            <p:ph type="sldNum" sz="quarter" idx="12"/>
          </p:nvPr>
        </p:nvSpPr>
        <p:spPr/>
        <p:txBody>
          <a:bodyPr/>
          <a:lstStyle/>
          <a:p>
            <a:fld id="{5EB8903C-094C-8E47-92B3-9B680377BF35}" type="slidenum">
              <a:rPr lang="en-US" smtClean="0"/>
              <a:t>‹#›</a:t>
            </a:fld>
            <a:endParaRPr lang="en-US" dirty="0"/>
          </a:p>
        </p:txBody>
      </p:sp>
    </p:spTree>
    <p:extLst>
      <p:ext uri="{BB962C8B-B14F-4D97-AF65-F5344CB8AC3E}">
        <p14:creationId xmlns:p14="http://schemas.microsoft.com/office/powerpoint/2010/main" val="1266016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ACE9B-D88E-255B-BC6C-1EB7239685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E6CE33C-77C6-65BA-60D3-7AA76920F0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DCDB94E-E22D-DACD-0300-F1DCB226ED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56B3C76-02A2-A205-731F-B2776BCA0B2E}"/>
              </a:ext>
            </a:extLst>
          </p:cNvPr>
          <p:cNvSpPr>
            <a:spLocks noGrp="1"/>
          </p:cNvSpPr>
          <p:nvPr>
            <p:ph type="dt" sz="half" idx="10"/>
          </p:nvPr>
        </p:nvSpPr>
        <p:spPr/>
        <p:txBody>
          <a:bodyPr/>
          <a:lstStyle/>
          <a:p>
            <a:fld id="{E7657533-4B4A-9D4E-ABC0-494845852CAB}" type="datetimeFigureOut">
              <a:rPr lang="en-US" smtClean="0"/>
              <a:t>1/26/23</a:t>
            </a:fld>
            <a:endParaRPr lang="en-US" dirty="0"/>
          </a:p>
        </p:txBody>
      </p:sp>
      <p:sp>
        <p:nvSpPr>
          <p:cNvPr id="6" name="Footer Placeholder 5">
            <a:extLst>
              <a:ext uri="{FF2B5EF4-FFF2-40B4-BE49-F238E27FC236}">
                <a16:creationId xmlns:a16="http://schemas.microsoft.com/office/drawing/2014/main" id="{8F0776A0-6EB1-82A2-FD6E-94FA7D908BD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8F25E2F-75B6-F12D-0EBA-464BBA78FC21}"/>
              </a:ext>
            </a:extLst>
          </p:cNvPr>
          <p:cNvSpPr>
            <a:spLocks noGrp="1"/>
          </p:cNvSpPr>
          <p:nvPr>
            <p:ph type="sldNum" sz="quarter" idx="12"/>
          </p:nvPr>
        </p:nvSpPr>
        <p:spPr/>
        <p:txBody>
          <a:bodyPr/>
          <a:lstStyle/>
          <a:p>
            <a:fld id="{5EB8903C-094C-8E47-92B3-9B680377BF35}" type="slidenum">
              <a:rPr lang="en-US" smtClean="0"/>
              <a:t>‹#›</a:t>
            </a:fld>
            <a:endParaRPr lang="en-US" dirty="0"/>
          </a:p>
        </p:txBody>
      </p:sp>
    </p:spTree>
    <p:extLst>
      <p:ext uri="{BB962C8B-B14F-4D97-AF65-F5344CB8AC3E}">
        <p14:creationId xmlns:p14="http://schemas.microsoft.com/office/powerpoint/2010/main" val="2398939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68E4B2-2BA7-9BB4-68DA-E2C10E98CA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5498B10-15F5-1AAF-EF9B-2158777124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378D5E-C304-CA6A-356A-801083973D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657533-4B4A-9D4E-ABC0-494845852CAB}" type="datetimeFigureOut">
              <a:rPr lang="en-US" smtClean="0"/>
              <a:t>1/26/23</a:t>
            </a:fld>
            <a:endParaRPr lang="en-US" dirty="0"/>
          </a:p>
        </p:txBody>
      </p:sp>
      <p:sp>
        <p:nvSpPr>
          <p:cNvPr id="5" name="Footer Placeholder 4">
            <a:extLst>
              <a:ext uri="{FF2B5EF4-FFF2-40B4-BE49-F238E27FC236}">
                <a16:creationId xmlns:a16="http://schemas.microsoft.com/office/drawing/2014/main" id="{537168CA-BA05-2FC4-20A5-A34CC86E2B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BBA74BE-0A4F-7D96-3EB7-23902FBF4E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B8903C-094C-8E47-92B3-9B680377BF35}" type="slidenum">
              <a:rPr lang="en-US" smtClean="0"/>
              <a:t>‹#›</a:t>
            </a:fld>
            <a:endParaRPr lang="en-US" dirty="0"/>
          </a:p>
        </p:txBody>
      </p:sp>
    </p:spTree>
    <p:extLst>
      <p:ext uri="{BB962C8B-B14F-4D97-AF65-F5344CB8AC3E}">
        <p14:creationId xmlns:p14="http://schemas.microsoft.com/office/powerpoint/2010/main" val="823674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doi.org/10.2307/185634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7">
            <a:extLst>
              <a:ext uri="{FF2B5EF4-FFF2-40B4-BE49-F238E27FC236}">
                <a16:creationId xmlns:a16="http://schemas.microsoft.com/office/drawing/2014/main" id="{9095C1F4-AE7F-44E4-8693-40D3D68311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1" name="Group 9">
            <a:extLst>
              <a:ext uri="{FF2B5EF4-FFF2-40B4-BE49-F238E27FC236}">
                <a16:creationId xmlns:a16="http://schemas.microsoft.com/office/drawing/2014/main" id="{8734DDD3-F723-4DD3-8ABE-EC0B2AC87D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522324" y="-15978"/>
            <a:ext cx="7147352" cy="5876916"/>
            <a:chOff x="329184" y="-99107"/>
            <a:chExt cx="524256" cy="5876916"/>
          </a:xfrm>
        </p:grpSpPr>
        <p:cxnSp>
          <p:nvCxnSpPr>
            <p:cNvPr id="11" name="Straight Connector 10">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329184" y="5777809"/>
              <a:ext cx="523824"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32" name="Rectangle 11">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184" y="-99107"/>
              <a:ext cx="524256" cy="56312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Rectangle 13">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1055718"/>
            <a:ext cx="10999072" cy="335834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0B9F35D-9BE7-8BF2-D74F-605DB134E3EF}"/>
              </a:ext>
            </a:extLst>
          </p:cNvPr>
          <p:cNvSpPr>
            <a:spLocks noGrp="1"/>
          </p:cNvSpPr>
          <p:nvPr>
            <p:ph type="ctrTitle"/>
          </p:nvPr>
        </p:nvSpPr>
        <p:spPr>
          <a:xfrm>
            <a:off x="1524000" y="1584683"/>
            <a:ext cx="9144000" cy="2551829"/>
          </a:xfrm>
        </p:spPr>
        <p:txBody>
          <a:bodyPr anchor="ctr">
            <a:normAutofit/>
          </a:bodyPr>
          <a:lstStyle/>
          <a:p>
            <a:r>
              <a:rPr lang="en-US" sz="5600" dirty="0"/>
              <a:t>The Origins of Eugenics in the Soviet Union &amp; Germany around the 1920s</a:t>
            </a:r>
          </a:p>
        </p:txBody>
      </p:sp>
      <p:sp>
        <p:nvSpPr>
          <p:cNvPr id="3" name="Subtitle 2">
            <a:extLst>
              <a:ext uri="{FF2B5EF4-FFF2-40B4-BE49-F238E27FC236}">
                <a16:creationId xmlns:a16="http://schemas.microsoft.com/office/drawing/2014/main" id="{D945B7B6-0E24-C968-FFA4-9B5FA56DB889}"/>
              </a:ext>
            </a:extLst>
          </p:cNvPr>
          <p:cNvSpPr>
            <a:spLocks noGrp="1"/>
          </p:cNvSpPr>
          <p:nvPr>
            <p:ph type="subTitle" idx="1"/>
          </p:nvPr>
        </p:nvSpPr>
        <p:spPr>
          <a:xfrm>
            <a:off x="1524000" y="4631504"/>
            <a:ext cx="9144000" cy="983746"/>
          </a:xfrm>
        </p:spPr>
        <p:txBody>
          <a:bodyPr anchor="ctr">
            <a:normAutofit fontScale="92500" lnSpcReduction="20000"/>
          </a:bodyPr>
          <a:lstStyle/>
          <a:p>
            <a:r>
              <a:rPr lang="en-US" sz="2000" dirty="0"/>
              <a:t>Brooklyn Hortenstine </a:t>
            </a:r>
          </a:p>
          <a:p>
            <a:r>
              <a:rPr lang="en-US" sz="2000" dirty="0"/>
              <a:t>Soviet Intellectuals </a:t>
            </a:r>
          </a:p>
          <a:p>
            <a:r>
              <a:rPr lang="en-US" sz="2000" dirty="0"/>
              <a:t>26 January 2023</a:t>
            </a:r>
          </a:p>
        </p:txBody>
      </p:sp>
    </p:spTree>
    <p:extLst>
      <p:ext uri="{BB962C8B-B14F-4D97-AF65-F5344CB8AC3E}">
        <p14:creationId xmlns:p14="http://schemas.microsoft.com/office/powerpoint/2010/main" val="2854453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8"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9"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965A7D6-B6C2-DD9B-0C3C-B975E6D52C6C}"/>
              </a:ext>
            </a:extLst>
          </p:cNvPr>
          <p:cNvSpPr>
            <a:spLocks noGrp="1"/>
          </p:cNvSpPr>
          <p:nvPr>
            <p:ph type="title"/>
          </p:nvPr>
        </p:nvSpPr>
        <p:spPr>
          <a:xfrm>
            <a:off x="1043631" y="809898"/>
            <a:ext cx="9942716" cy="1554480"/>
          </a:xfrm>
        </p:spPr>
        <p:txBody>
          <a:bodyPr anchor="ctr">
            <a:normAutofit/>
          </a:bodyPr>
          <a:lstStyle/>
          <a:p>
            <a:r>
              <a:rPr lang="en-US" sz="4800" dirty="0"/>
              <a:t>Terms and Distinctions</a:t>
            </a:r>
          </a:p>
        </p:txBody>
      </p:sp>
      <p:sp>
        <p:nvSpPr>
          <p:cNvPr id="3" name="Content Placeholder 2">
            <a:extLst>
              <a:ext uri="{FF2B5EF4-FFF2-40B4-BE49-F238E27FC236}">
                <a16:creationId xmlns:a16="http://schemas.microsoft.com/office/drawing/2014/main" id="{063E1272-EDF5-9DC7-9D54-BA9976239C8D}"/>
              </a:ext>
            </a:extLst>
          </p:cNvPr>
          <p:cNvSpPr>
            <a:spLocks noGrp="1"/>
          </p:cNvSpPr>
          <p:nvPr>
            <p:ph idx="1"/>
          </p:nvPr>
        </p:nvSpPr>
        <p:spPr>
          <a:xfrm>
            <a:off x="1045028" y="3017522"/>
            <a:ext cx="9941319" cy="3124658"/>
          </a:xfrm>
        </p:spPr>
        <p:txBody>
          <a:bodyPr anchor="ctr">
            <a:normAutofit/>
          </a:bodyPr>
          <a:lstStyle/>
          <a:p>
            <a:r>
              <a:rPr lang="en-US" sz="2000" dirty="0"/>
              <a:t>Positive Eugenics: Positive eugenics encourages the healthiest populations to continue having children and passing on traits, without necessarily impacting the ‘unfit’ directly. </a:t>
            </a:r>
          </a:p>
          <a:p>
            <a:r>
              <a:rPr lang="en-US" sz="2000" dirty="0"/>
              <a:t>Negative Eugenics: Negative eugenics focuses on the eradication of the ‘unfit’ through certain measures, most commonly through isolation and/or involuntary sterilization </a:t>
            </a:r>
          </a:p>
          <a:p>
            <a:r>
              <a:rPr lang="en-US" sz="2000" dirty="0"/>
              <a:t>Lamarckism: The belief that inherited characteristics can later be passed down to offspring through genetics. </a:t>
            </a:r>
          </a:p>
          <a:p>
            <a:r>
              <a:rPr lang="en-US" sz="2000" dirty="0"/>
              <a:t>Questioning of </a:t>
            </a:r>
            <a:r>
              <a:rPr lang="en-US" sz="2000" i="1" dirty="0"/>
              <a:t>The Descent of Man</a:t>
            </a:r>
            <a:r>
              <a:rPr lang="en-US" sz="2000" dirty="0"/>
              <a:t>: Should Darwin’s theories be used against humans?</a:t>
            </a:r>
          </a:p>
          <a:p>
            <a:endParaRPr lang="en-US" sz="2000" dirty="0"/>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5972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1">
            <a:extLst>
              <a:ext uri="{FF2B5EF4-FFF2-40B4-BE49-F238E27FC236}">
                <a16:creationId xmlns:a16="http://schemas.microsoft.com/office/drawing/2014/main" id="{26CAED0A-2A45-4C9C-BCDD-21A8A092C5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3EA1219-CEA6-6D27-5DC8-EF3D725EDC8C}"/>
              </a:ext>
            </a:extLst>
          </p:cNvPr>
          <p:cNvSpPr>
            <a:spLocks noGrp="1"/>
          </p:cNvSpPr>
          <p:nvPr>
            <p:ph type="title"/>
          </p:nvPr>
        </p:nvSpPr>
        <p:spPr>
          <a:xfrm>
            <a:off x="793662" y="386930"/>
            <a:ext cx="10066122" cy="1298448"/>
          </a:xfrm>
        </p:spPr>
        <p:txBody>
          <a:bodyPr anchor="b">
            <a:normAutofit/>
          </a:bodyPr>
          <a:lstStyle/>
          <a:p>
            <a:r>
              <a:rPr lang="en-US" sz="4800" dirty="0"/>
              <a:t>German Eugenics </a:t>
            </a:r>
          </a:p>
        </p:txBody>
      </p:sp>
      <p:sp>
        <p:nvSpPr>
          <p:cNvPr id="19" name="Rectangle 13">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C6A0FBC7-5815-8C2C-BA7E-479125F493A2}"/>
              </a:ext>
            </a:extLst>
          </p:cNvPr>
          <p:cNvSpPr>
            <a:spLocks noGrp="1"/>
          </p:cNvSpPr>
          <p:nvPr>
            <p:ph idx="1"/>
          </p:nvPr>
        </p:nvSpPr>
        <p:spPr>
          <a:xfrm>
            <a:off x="793660" y="2599509"/>
            <a:ext cx="4160725" cy="3598989"/>
          </a:xfrm>
        </p:spPr>
        <p:txBody>
          <a:bodyPr anchor="ctr">
            <a:normAutofit/>
          </a:bodyPr>
          <a:lstStyle/>
          <a:p>
            <a:r>
              <a:rPr lang="en-US" sz="1700" dirty="0"/>
              <a:t>Alfred Ploetz and Wilhelm Schallmayer serve as key figures </a:t>
            </a:r>
          </a:p>
          <a:p>
            <a:r>
              <a:rPr lang="de-DE" sz="1700" i="1" dirty="0"/>
              <a:t>Rasse</a:t>
            </a:r>
            <a:r>
              <a:rPr lang="de-DE" sz="1700" b="1" i="1" dirty="0"/>
              <a:t>n</a:t>
            </a:r>
            <a:r>
              <a:rPr lang="de-DE" sz="1700" i="1" dirty="0"/>
              <a:t>hygiene, Rassehygiene, or Eugenik?</a:t>
            </a:r>
          </a:p>
          <a:p>
            <a:r>
              <a:rPr lang="en-US" sz="1700" dirty="0"/>
              <a:t>German eugenics (at this point) remains confined to intellectual circles: </a:t>
            </a:r>
            <a:r>
              <a:rPr lang="de-DE" sz="1700" dirty="0"/>
              <a:t>Gesellschaft für Rassenhygiene</a:t>
            </a:r>
          </a:p>
          <a:p>
            <a:r>
              <a:rPr lang="en-US" sz="1700" dirty="0"/>
              <a:t>Debate on institutionalized eugenics- sterilization, marriage passports, etc. </a:t>
            </a:r>
          </a:p>
          <a:p>
            <a:r>
              <a:rPr lang="en-US" sz="1700" dirty="0"/>
              <a:t>Abortion as a collective concern </a:t>
            </a:r>
          </a:p>
          <a:p>
            <a:r>
              <a:rPr lang="en-US" sz="1700" dirty="0"/>
              <a:t>The superiority of the Nordic Race and antisemitism</a:t>
            </a:r>
            <a:r>
              <a:rPr lang="de-DE" sz="1700" i="1" dirty="0"/>
              <a:t> </a:t>
            </a:r>
          </a:p>
        </p:txBody>
      </p:sp>
      <p:pic>
        <p:nvPicPr>
          <p:cNvPr id="7" name="Picture 6" descr="A person with a mustache&#10;&#10;Description automatically generated with low confidence">
            <a:extLst>
              <a:ext uri="{FF2B5EF4-FFF2-40B4-BE49-F238E27FC236}">
                <a16:creationId xmlns:a16="http://schemas.microsoft.com/office/drawing/2014/main" id="{DF60FBF8-7E23-DECA-1D35-927BA0303DC5}"/>
              </a:ext>
            </a:extLst>
          </p:cNvPr>
          <p:cNvPicPr>
            <a:picLocks noChangeAspect="1"/>
          </p:cNvPicPr>
          <p:nvPr/>
        </p:nvPicPr>
        <p:blipFill rotWithShape="1">
          <a:blip r:embed="rId2"/>
          <a:srcRect l="7953" r="3" b="3"/>
          <a:stretch/>
        </p:blipFill>
        <p:spPr>
          <a:xfrm>
            <a:off x="5418759" y="2559047"/>
            <a:ext cx="2741805" cy="3639451"/>
          </a:xfrm>
          <a:prstGeom prst="rect">
            <a:avLst/>
          </a:prstGeom>
        </p:spPr>
      </p:pic>
      <p:pic>
        <p:nvPicPr>
          <p:cNvPr id="5" name="Picture 4" descr="A person with a beard&#10;&#10;Description automatically generated with medium confidence">
            <a:extLst>
              <a:ext uri="{FF2B5EF4-FFF2-40B4-BE49-F238E27FC236}">
                <a16:creationId xmlns:a16="http://schemas.microsoft.com/office/drawing/2014/main" id="{50558BF0-2733-C167-9BEA-304F4CC03290}"/>
              </a:ext>
            </a:extLst>
          </p:cNvPr>
          <p:cNvPicPr>
            <a:picLocks noChangeAspect="1"/>
          </p:cNvPicPr>
          <p:nvPr/>
        </p:nvPicPr>
        <p:blipFill rotWithShape="1">
          <a:blip r:embed="rId3"/>
          <a:srcRect l="1457" r="4" b="4"/>
          <a:stretch/>
        </p:blipFill>
        <p:spPr>
          <a:xfrm>
            <a:off x="8412616" y="2559047"/>
            <a:ext cx="2743620" cy="3639451"/>
          </a:xfrm>
          <a:prstGeom prst="rect">
            <a:avLst/>
          </a:prstGeom>
        </p:spPr>
      </p:pic>
      <p:sp>
        <p:nvSpPr>
          <p:cNvPr id="18" name="Rectangle 17">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47596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1">
            <a:extLst>
              <a:ext uri="{FF2B5EF4-FFF2-40B4-BE49-F238E27FC236}">
                <a16:creationId xmlns:a16="http://schemas.microsoft.com/office/drawing/2014/main" id="{26CAED0A-2A45-4C9C-BCDD-21A8A092C5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3EA1219-CEA6-6D27-5DC8-EF3D725EDC8C}"/>
              </a:ext>
            </a:extLst>
          </p:cNvPr>
          <p:cNvSpPr>
            <a:spLocks noGrp="1"/>
          </p:cNvSpPr>
          <p:nvPr>
            <p:ph type="title"/>
          </p:nvPr>
        </p:nvSpPr>
        <p:spPr>
          <a:xfrm>
            <a:off x="793662" y="386930"/>
            <a:ext cx="10066122" cy="1298448"/>
          </a:xfrm>
        </p:spPr>
        <p:txBody>
          <a:bodyPr anchor="b">
            <a:normAutofit/>
          </a:bodyPr>
          <a:lstStyle/>
          <a:p>
            <a:r>
              <a:rPr lang="en-US" sz="4800" dirty="0"/>
              <a:t>Bolshevik Eugenics </a:t>
            </a:r>
          </a:p>
        </p:txBody>
      </p:sp>
      <p:sp>
        <p:nvSpPr>
          <p:cNvPr id="19" name="Rectangle 13">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C6A0FBC7-5815-8C2C-BA7E-479125F493A2}"/>
              </a:ext>
            </a:extLst>
          </p:cNvPr>
          <p:cNvSpPr>
            <a:spLocks noGrp="1"/>
          </p:cNvSpPr>
          <p:nvPr>
            <p:ph idx="1"/>
          </p:nvPr>
        </p:nvSpPr>
        <p:spPr>
          <a:xfrm>
            <a:off x="496920" y="2599509"/>
            <a:ext cx="4457466" cy="3598989"/>
          </a:xfrm>
        </p:spPr>
        <p:txBody>
          <a:bodyPr anchor="ctr">
            <a:noAutofit/>
          </a:bodyPr>
          <a:lstStyle/>
          <a:p>
            <a:r>
              <a:rPr lang="en-US" sz="1600" dirty="0"/>
              <a:t>Led by Nikolai  Koltsov and Iurii Filipchenko- creation of the Institute for Experimental Biology</a:t>
            </a:r>
          </a:p>
          <a:p>
            <a:r>
              <a:rPr lang="en-US" sz="1600" dirty="0"/>
              <a:t>Much more focused on propaganda/educating the public</a:t>
            </a:r>
          </a:p>
          <a:p>
            <a:r>
              <a:rPr lang="en-US" sz="1600" dirty="0"/>
              <a:t>Strong connections with negative eugenicists in the West (Charles Davenport), but are hesitant to adopt a full American model</a:t>
            </a:r>
          </a:p>
          <a:p>
            <a:r>
              <a:rPr lang="en-US" sz="1600" dirty="0"/>
              <a:t>1926 Civil Code introduces marriage restrictions and the keeping of genetic records </a:t>
            </a:r>
          </a:p>
          <a:p>
            <a:r>
              <a:rPr lang="en-US" sz="1600" dirty="0"/>
              <a:t>Lamarckian approach preferred, but rejected because the proletariat then have acquired the bad traits of their pre-revolutionary ancestors</a:t>
            </a:r>
          </a:p>
          <a:p>
            <a:r>
              <a:rPr lang="en-US" sz="1600" dirty="0"/>
              <a:t>Embrace of Positive Eugenics through insemination</a:t>
            </a:r>
          </a:p>
        </p:txBody>
      </p:sp>
      <p:sp>
        <p:nvSpPr>
          <p:cNvPr id="18" name="Rectangle 17">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A person in a suit&#10;&#10;Description automatically generated with medium confidence">
            <a:extLst>
              <a:ext uri="{FF2B5EF4-FFF2-40B4-BE49-F238E27FC236}">
                <a16:creationId xmlns:a16="http://schemas.microsoft.com/office/drawing/2014/main" id="{9D01332F-6235-55BE-487F-D2DB54292047}"/>
              </a:ext>
            </a:extLst>
          </p:cNvPr>
          <p:cNvPicPr>
            <a:picLocks noChangeAspect="1"/>
          </p:cNvPicPr>
          <p:nvPr/>
        </p:nvPicPr>
        <p:blipFill>
          <a:blip r:embed="rId2"/>
          <a:stretch>
            <a:fillRect/>
          </a:stretch>
        </p:blipFill>
        <p:spPr>
          <a:xfrm>
            <a:off x="5672138" y="2481359"/>
            <a:ext cx="2652372" cy="3450659"/>
          </a:xfrm>
          <a:prstGeom prst="rect">
            <a:avLst/>
          </a:prstGeom>
        </p:spPr>
      </p:pic>
      <p:pic>
        <p:nvPicPr>
          <p:cNvPr id="9" name="Picture 8" descr="A picture containing wall, person, person, indoor&#10;&#10;Description automatically generated">
            <a:extLst>
              <a:ext uri="{FF2B5EF4-FFF2-40B4-BE49-F238E27FC236}">
                <a16:creationId xmlns:a16="http://schemas.microsoft.com/office/drawing/2014/main" id="{C2B79B3A-640C-AE86-B9BC-EF53410F0529}"/>
              </a:ext>
            </a:extLst>
          </p:cNvPr>
          <p:cNvPicPr>
            <a:picLocks noChangeAspect="1"/>
          </p:cNvPicPr>
          <p:nvPr/>
        </p:nvPicPr>
        <p:blipFill>
          <a:blip r:embed="rId3"/>
          <a:stretch>
            <a:fillRect/>
          </a:stretch>
        </p:blipFill>
        <p:spPr>
          <a:xfrm>
            <a:off x="8378938" y="2481360"/>
            <a:ext cx="2843691" cy="3433666"/>
          </a:xfrm>
          <a:prstGeom prst="rect">
            <a:avLst/>
          </a:prstGeom>
        </p:spPr>
      </p:pic>
    </p:spTree>
    <p:extLst>
      <p:ext uri="{BB962C8B-B14F-4D97-AF65-F5344CB8AC3E}">
        <p14:creationId xmlns:p14="http://schemas.microsoft.com/office/powerpoint/2010/main" val="692771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11F9318-DC2D-0D5D-93D7-21C1330A1774}"/>
              </a:ext>
            </a:extLst>
          </p:cNvPr>
          <p:cNvSpPr>
            <a:spLocks noGrp="1"/>
          </p:cNvSpPr>
          <p:nvPr>
            <p:ph type="title"/>
          </p:nvPr>
        </p:nvSpPr>
        <p:spPr>
          <a:xfrm>
            <a:off x="808638" y="386930"/>
            <a:ext cx="9236700" cy="1188950"/>
          </a:xfrm>
        </p:spPr>
        <p:txBody>
          <a:bodyPr anchor="b">
            <a:normAutofit/>
          </a:bodyPr>
          <a:lstStyle/>
          <a:p>
            <a:r>
              <a:rPr lang="en-US" sz="5400" dirty="0"/>
              <a:t>A Note on Eugenics under Stalin</a:t>
            </a:r>
          </a:p>
        </p:txBody>
      </p:sp>
      <p:grpSp>
        <p:nvGrpSpPr>
          <p:cNvPr id="16"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012BC0D2-5AA9-40DB-0D0F-DC5547B10577}"/>
              </a:ext>
            </a:extLst>
          </p:cNvPr>
          <p:cNvSpPr>
            <a:spLocks noGrp="1"/>
          </p:cNvSpPr>
          <p:nvPr>
            <p:ph idx="1"/>
          </p:nvPr>
        </p:nvSpPr>
        <p:spPr>
          <a:xfrm>
            <a:off x="793660" y="2599509"/>
            <a:ext cx="10143668" cy="3435531"/>
          </a:xfrm>
        </p:spPr>
        <p:txBody>
          <a:bodyPr anchor="ctr">
            <a:normAutofit/>
          </a:bodyPr>
          <a:lstStyle/>
          <a:p>
            <a:r>
              <a:rPr lang="en-US" sz="2200" dirty="0"/>
              <a:t>After the Great Break, Eugenic societies in the Soviet Union attempted to regroup multiple times, having been accused of bourgeoisie activity. However, they were never able to fully recover, especially after Stalin’s support of Lysenko. </a:t>
            </a:r>
          </a:p>
          <a:p>
            <a:r>
              <a:rPr lang="en-US" sz="2200" dirty="0"/>
              <a:t>After the start of the Second World War, eugenics was denounced as the basis for Hitler’s power, and further considered a movement that went against the state. </a:t>
            </a:r>
          </a:p>
          <a:p>
            <a:r>
              <a:rPr lang="en-US" sz="2200" dirty="0"/>
              <a:t>Despite their opposition to American practices, many of the eugenicists who are able to leave the country emigrate to the United States and continue their research at the Carnegie Institute under Davenport</a:t>
            </a:r>
          </a:p>
        </p:txBody>
      </p:sp>
    </p:spTree>
    <p:extLst>
      <p:ext uri="{BB962C8B-B14F-4D97-AF65-F5344CB8AC3E}">
        <p14:creationId xmlns:p14="http://schemas.microsoft.com/office/powerpoint/2010/main" val="728936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24">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5" name="Group 26">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36" name="Rectangle 27">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28">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2" name="Rectangle 31">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965A7D6-B6C2-DD9B-0C3C-B975E6D52C6C}"/>
              </a:ext>
            </a:extLst>
          </p:cNvPr>
          <p:cNvSpPr>
            <a:spLocks noGrp="1"/>
          </p:cNvSpPr>
          <p:nvPr>
            <p:ph type="title"/>
          </p:nvPr>
        </p:nvSpPr>
        <p:spPr>
          <a:xfrm>
            <a:off x="1043631" y="809898"/>
            <a:ext cx="9942716" cy="1554480"/>
          </a:xfrm>
        </p:spPr>
        <p:txBody>
          <a:bodyPr anchor="ctr">
            <a:normAutofit/>
          </a:bodyPr>
          <a:lstStyle/>
          <a:p>
            <a:r>
              <a:rPr lang="en-US" sz="4800" dirty="0"/>
              <a:t>Conclusion</a:t>
            </a:r>
          </a:p>
        </p:txBody>
      </p:sp>
      <p:sp>
        <p:nvSpPr>
          <p:cNvPr id="3" name="Content Placeholder 2">
            <a:extLst>
              <a:ext uri="{FF2B5EF4-FFF2-40B4-BE49-F238E27FC236}">
                <a16:creationId xmlns:a16="http://schemas.microsoft.com/office/drawing/2014/main" id="{063E1272-EDF5-9DC7-9D54-BA9976239C8D}"/>
              </a:ext>
            </a:extLst>
          </p:cNvPr>
          <p:cNvSpPr>
            <a:spLocks noGrp="1"/>
          </p:cNvSpPr>
          <p:nvPr>
            <p:ph idx="1"/>
          </p:nvPr>
        </p:nvSpPr>
        <p:spPr>
          <a:xfrm>
            <a:off x="1045028" y="3017522"/>
            <a:ext cx="9941319" cy="3124658"/>
          </a:xfrm>
        </p:spPr>
        <p:txBody>
          <a:bodyPr anchor="ctr">
            <a:normAutofit/>
          </a:bodyPr>
          <a:lstStyle/>
          <a:p>
            <a:r>
              <a:rPr lang="en-US" sz="2400" dirty="0"/>
              <a:t>In both countries, eugenics began as a leftist movement, though their goals differ. </a:t>
            </a:r>
          </a:p>
          <a:p>
            <a:r>
              <a:rPr lang="en-US" sz="2400" dirty="0"/>
              <a:t>Race played a prominent role in German eugenics, but was not a prominent factor for the Soviets</a:t>
            </a:r>
          </a:p>
          <a:p>
            <a:r>
              <a:rPr lang="en-US" sz="2400" dirty="0"/>
              <a:t>The Soviet case, in particular, has an interesting outcome, since many of the influences and practices were negative from eugenics in the United States and Britain, but a negative model of eugenics is not adopted.</a:t>
            </a:r>
          </a:p>
        </p:txBody>
      </p:sp>
      <p:cxnSp>
        <p:nvCxnSpPr>
          <p:cNvPr id="34" name="Straight Connector 33">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8294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6567C03-956D-9E90-4309-C76D7E532461}"/>
              </a:ext>
            </a:extLst>
          </p:cNvPr>
          <p:cNvSpPr>
            <a:spLocks noGrp="1"/>
          </p:cNvSpPr>
          <p:nvPr>
            <p:ph type="title"/>
          </p:nvPr>
        </p:nvSpPr>
        <p:spPr>
          <a:xfrm>
            <a:off x="808638" y="386930"/>
            <a:ext cx="9236700" cy="1188950"/>
          </a:xfrm>
        </p:spPr>
        <p:txBody>
          <a:bodyPr anchor="b">
            <a:normAutofit/>
          </a:bodyPr>
          <a:lstStyle/>
          <a:p>
            <a:r>
              <a:rPr lang="en-US" sz="5400" dirty="0"/>
              <a:t>Sources</a:t>
            </a:r>
          </a:p>
        </p:txBody>
      </p:sp>
      <p:grpSp>
        <p:nvGrpSpPr>
          <p:cNvPr id="17"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8"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0"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2D620589-E5D2-9EFA-0D22-DCFEC4CD237E}"/>
              </a:ext>
            </a:extLst>
          </p:cNvPr>
          <p:cNvSpPr>
            <a:spLocks noGrp="1"/>
          </p:cNvSpPr>
          <p:nvPr>
            <p:ph idx="1"/>
          </p:nvPr>
        </p:nvSpPr>
        <p:spPr>
          <a:xfrm>
            <a:off x="793660" y="2599509"/>
            <a:ext cx="10143668" cy="3435531"/>
          </a:xfrm>
        </p:spPr>
        <p:txBody>
          <a:bodyPr anchor="ctr">
            <a:normAutofit/>
          </a:bodyPr>
          <a:lstStyle/>
          <a:p>
            <a:r>
              <a:rPr lang="en-US" sz="1900" dirty="0"/>
              <a:t>Adams, Mark B. “Eugenics in Russia, 1900-1940.” In</a:t>
            </a:r>
            <a:r>
              <a:rPr lang="en-US" sz="1900" i="1" dirty="0"/>
              <a:t> The Wellborn Science: Eugenics in Germany, France, Brazil and Russia</a:t>
            </a:r>
            <a:r>
              <a:rPr lang="en-US" sz="1900" dirty="0"/>
              <a:t>, edited by Mark B. Adams, 153–216. New York, NY: Oxford University Press, 1990. </a:t>
            </a:r>
          </a:p>
          <a:p>
            <a:r>
              <a:rPr lang="en-US" sz="1900" dirty="0"/>
              <a:t>Graham, Loren R. “Science and Values: The Eugenics Movement in Germany and Russia in the 1920s.” </a:t>
            </a:r>
            <a:r>
              <a:rPr lang="en-US" sz="1900" i="1" dirty="0"/>
              <a:t>The American Historical Review </a:t>
            </a:r>
            <a:r>
              <a:rPr lang="en-US" sz="1900" dirty="0"/>
              <a:t>82, no. 5 (1977): 1133–64. </a:t>
            </a:r>
            <a:r>
              <a:rPr lang="en-US" sz="1900" dirty="0">
                <a:hlinkClick r:id="rId2"/>
              </a:rPr>
              <a:t>https://doi.org/10.2307/1856342</a:t>
            </a:r>
            <a:r>
              <a:rPr lang="en-US" sz="1900" dirty="0"/>
              <a:t>. </a:t>
            </a:r>
          </a:p>
          <a:p>
            <a:r>
              <a:rPr lang="en-US" sz="1900" dirty="0"/>
              <a:t>Krementsov, Nikolai “From ‘Beastly Philosophy’ to Medical Genetics: Eugenics in Russia and the Soviet Union.” </a:t>
            </a:r>
            <a:r>
              <a:rPr lang="en-US" sz="1900" i="1" dirty="0"/>
              <a:t>Annals of Science</a:t>
            </a:r>
            <a:r>
              <a:rPr lang="en-US" sz="1900" dirty="0"/>
              <a:t>, 68, no. 1 (2011): 61-92, DOI: 10.1080/00033790.2010.527162.</a:t>
            </a:r>
          </a:p>
          <a:p>
            <a:r>
              <a:rPr lang="en-US" sz="1900" dirty="0"/>
              <a:t>Weiss, Sheila Faith. “The Race Hygiene Movement in Germany, 1905-1945.” In </a:t>
            </a:r>
            <a:r>
              <a:rPr lang="en-US" sz="1900" i="1" dirty="0"/>
              <a:t>The Wellborn Science: Eugenics in Germany, France, Brazil and Russia</a:t>
            </a:r>
            <a:r>
              <a:rPr lang="en-US" sz="1900" dirty="0"/>
              <a:t>, edited by Mark B. Adams, 8–68. New York, NY: Oxford University Press, 1990. </a:t>
            </a:r>
          </a:p>
          <a:p>
            <a:endParaRPr lang="en-US" sz="1900" dirty="0"/>
          </a:p>
        </p:txBody>
      </p:sp>
    </p:spTree>
    <p:extLst>
      <p:ext uri="{BB962C8B-B14F-4D97-AF65-F5344CB8AC3E}">
        <p14:creationId xmlns:p14="http://schemas.microsoft.com/office/powerpoint/2010/main" val="2080049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TotalTime>
  <Words>615</Words>
  <Application>Microsoft Macintosh PowerPoint</Application>
  <PresentationFormat>Widescreen</PresentationFormat>
  <Paragraphs>36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The Origins of Eugenics in the Soviet Union &amp; Germany around the 1920s</vt:lpstr>
      <vt:lpstr>Terms and Distinctions</vt:lpstr>
      <vt:lpstr>German Eugenics </vt:lpstr>
      <vt:lpstr>Bolshevik Eugenics </vt:lpstr>
      <vt:lpstr>A Note on Eugenics under Stalin</vt:lpstr>
      <vt:lpstr>Conclusion</vt:lpstr>
      <vt:lpstr>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Origins of Eugenics in the Soviet Union &amp; Germany around the 1920s</dc:title>
  <dc:creator>Brooklyn Hortenstine</dc:creator>
  <cp:lastModifiedBy>Brooklyn Hortenstine</cp:lastModifiedBy>
  <cp:revision>2</cp:revision>
  <dcterms:created xsi:type="dcterms:W3CDTF">2023-01-26T09:18:03Z</dcterms:created>
  <dcterms:modified xsi:type="dcterms:W3CDTF">2023-01-26T13:14:13Z</dcterms:modified>
</cp:coreProperties>
</file>