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62" r:id="rId5"/>
    <p:sldId id="260" r:id="rId6"/>
    <p:sldId id="261" r:id="rId7"/>
    <p:sldId id="263" r:id="rId8"/>
    <p:sldId id="258" r:id="rId9"/>
    <p:sldId id="267" r:id="rId10"/>
    <p:sldId id="268" r:id="rId11"/>
    <p:sldId id="264" r:id="rId12"/>
    <p:sldId id="266" r:id="rId13"/>
    <p:sldId id="265" r:id="rId14"/>
    <p:sldId id="269" r:id="rId15"/>
    <p:sldId id="270" r:id="rId16"/>
    <p:sldId id="272"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FCE49-931C-4F5A-8EE1-7D236F7F71C5}"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C6B36-EAF5-4EA9-AB40-35A453138E6C}" type="slidenum">
              <a:rPr lang="en-US" smtClean="0"/>
              <a:t>‹#›</a:t>
            </a:fld>
            <a:endParaRPr lang="en-US"/>
          </a:p>
        </p:txBody>
      </p:sp>
    </p:spTree>
    <p:extLst>
      <p:ext uri="{BB962C8B-B14F-4D97-AF65-F5344CB8AC3E}">
        <p14:creationId xmlns:p14="http://schemas.microsoft.com/office/powerpoint/2010/main" val="95697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DB57-FBEB-124D-54DA-C52437289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CABA4D-6E22-1F7C-8762-381934B75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000094-9393-C180-70B0-F5862E2D2EA3}"/>
              </a:ext>
            </a:extLst>
          </p:cNvPr>
          <p:cNvSpPr>
            <a:spLocks noGrp="1"/>
          </p:cNvSpPr>
          <p:nvPr>
            <p:ph type="dt" sz="half" idx="10"/>
          </p:nvPr>
        </p:nvSpPr>
        <p:spPr/>
        <p:txBody>
          <a:bodyPr/>
          <a:lstStyle/>
          <a:p>
            <a:fld id="{41E7110F-EDF3-4CE0-BCCE-C1AA466A4BA5}" type="datetimeFigureOut">
              <a:rPr lang="en-US" smtClean="0"/>
              <a:t>5/9/2023</a:t>
            </a:fld>
            <a:endParaRPr lang="en-US"/>
          </a:p>
        </p:txBody>
      </p:sp>
      <p:sp>
        <p:nvSpPr>
          <p:cNvPr id="5" name="Footer Placeholder 4">
            <a:extLst>
              <a:ext uri="{FF2B5EF4-FFF2-40B4-BE49-F238E27FC236}">
                <a16:creationId xmlns:a16="http://schemas.microsoft.com/office/drawing/2014/main" id="{C38E782C-BD98-4BCD-55FC-6DE668A63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F61A2-FEF9-F50A-1D21-DC64077CDB96}"/>
              </a:ext>
            </a:extLst>
          </p:cNvPr>
          <p:cNvSpPr>
            <a:spLocks noGrp="1"/>
          </p:cNvSpPr>
          <p:nvPr>
            <p:ph type="sldNum" sz="quarter" idx="12"/>
          </p:nvPr>
        </p:nvSpPr>
        <p:spPr/>
        <p:txBody>
          <a:bodyPr/>
          <a:lstStyle/>
          <a:p>
            <a:fld id="{050DB99E-2F50-4FED-9E5A-DB70D54AB949}" type="slidenum">
              <a:rPr lang="en-US" smtClean="0"/>
              <a:t>‹#›</a:t>
            </a:fld>
            <a:endParaRPr lang="en-US"/>
          </a:p>
        </p:txBody>
      </p:sp>
    </p:spTree>
    <p:extLst>
      <p:ext uri="{BB962C8B-B14F-4D97-AF65-F5344CB8AC3E}">
        <p14:creationId xmlns:p14="http://schemas.microsoft.com/office/powerpoint/2010/main" val="75553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1C80-04C4-3E47-10DC-7A07F50B34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0FE6C9-B7CA-8272-C77E-655572A1C6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3DEF2-9AD5-575E-8FE8-40FBD15D97E7}"/>
              </a:ext>
            </a:extLst>
          </p:cNvPr>
          <p:cNvSpPr>
            <a:spLocks noGrp="1"/>
          </p:cNvSpPr>
          <p:nvPr>
            <p:ph type="dt" sz="half" idx="10"/>
          </p:nvPr>
        </p:nvSpPr>
        <p:spPr/>
        <p:txBody>
          <a:bodyPr/>
          <a:lstStyle/>
          <a:p>
            <a:fld id="{41E7110F-EDF3-4CE0-BCCE-C1AA466A4BA5}" type="datetimeFigureOut">
              <a:rPr lang="en-US" smtClean="0"/>
              <a:t>5/9/2023</a:t>
            </a:fld>
            <a:endParaRPr lang="en-US"/>
          </a:p>
        </p:txBody>
      </p:sp>
      <p:sp>
        <p:nvSpPr>
          <p:cNvPr id="5" name="Footer Placeholder 4">
            <a:extLst>
              <a:ext uri="{FF2B5EF4-FFF2-40B4-BE49-F238E27FC236}">
                <a16:creationId xmlns:a16="http://schemas.microsoft.com/office/drawing/2014/main" id="{E81C685C-807F-23E3-AD6F-7F1814424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52304-8D83-2456-FFDE-343CB47DC538}"/>
              </a:ext>
            </a:extLst>
          </p:cNvPr>
          <p:cNvSpPr>
            <a:spLocks noGrp="1"/>
          </p:cNvSpPr>
          <p:nvPr>
            <p:ph type="sldNum" sz="quarter" idx="12"/>
          </p:nvPr>
        </p:nvSpPr>
        <p:spPr/>
        <p:txBody>
          <a:bodyPr/>
          <a:lstStyle/>
          <a:p>
            <a:fld id="{050DB99E-2F50-4FED-9E5A-DB70D54AB949}" type="slidenum">
              <a:rPr lang="en-US" smtClean="0"/>
              <a:t>‹#›</a:t>
            </a:fld>
            <a:endParaRPr lang="en-US"/>
          </a:p>
        </p:txBody>
      </p:sp>
    </p:spTree>
    <p:extLst>
      <p:ext uri="{BB962C8B-B14F-4D97-AF65-F5344CB8AC3E}">
        <p14:creationId xmlns:p14="http://schemas.microsoft.com/office/powerpoint/2010/main" val="280605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CA836-4020-2535-49F4-F1D6542B85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E2AA0B-0E64-B97C-BBFA-4FB47EF386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B2C62-A003-014D-96F7-13789867A360}"/>
              </a:ext>
            </a:extLst>
          </p:cNvPr>
          <p:cNvSpPr>
            <a:spLocks noGrp="1"/>
          </p:cNvSpPr>
          <p:nvPr>
            <p:ph type="dt" sz="half" idx="10"/>
          </p:nvPr>
        </p:nvSpPr>
        <p:spPr/>
        <p:txBody>
          <a:bodyPr/>
          <a:lstStyle/>
          <a:p>
            <a:fld id="{41E7110F-EDF3-4CE0-BCCE-C1AA466A4BA5}" type="datetimeFigureOut">
              <a:rPr lang="en-US" smtClean="0"/>
              <a:t>5/9/2023</a:t>
            </a:fld>
            <a:endParaRPr lang="en-US"/>
          </a:p>
        </p:txBody>
      </p:sp>
      <p:sp>
        <p:nvSpPr>
          <p:cNvPr id="5" name="Footer Placeholder 4">
            <a:extLst>
              <a:ext uri="{FF2B5EF4-FFF2-40B4-BE49-F238E27FC236}">
                <a16:creationId xmlns:a16="http://schemas.microsoft.com/office/drawing/2014/main" id="{3624B279-3BF9-7102-05B3-BDD3FE9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C49C4-0463-8E13-8D52-1BEC5F797639}"/>
              </a:ext>
            </a:extLst>
          </p:cNvPr>
          <p:cNvSpPr>
            <a:spLocks noGrp="1"/>
          </p:cNvSpPr>
          <p:nvPr>
            <p:ph type="sldNum" sz="quarter" idx="12"/>
          </p:nvPr>
        </p:nvSpPr>
        <p:spPr/>
        <p:txBody>
          <a:bodyPr/>
          <a:lstStyle/>
          <a:p>
            <a:fld id="{050DB99E-2F50-4FED-9E5A-DB70D54AB949}" type="slidenum">
              <a:rPr lang="en-US" smtClean="0"/>
              <a:t>‹#›</a:t>
            </a:fld>
            <a:endParaRPr lang="en-US"/>
          </a:p>
        </p:txBody>
      </p:sp>
    </p:spTree>
    <p:extLst>
      <p:ext uri="{BB962C8B-B14F-4D97-AF65-F5344CB8AC3E}">
        <p14:creationId xmlns:p14="http://schemas.microsoft.com/office/powerpoint/2010/main" val="111965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54DE6-9D85-B7B0-03E4-23CE9DE73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8819F-5A33-B95A-865D-FBE669EB72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0C4F4-AB1E-01E8-3572-2346428C4FA4}"/>
              </a:ext>
            </a:extLst>
          </p:cNvPr>
          <p:cNvSpPr>
            <a:spLocks noGrp="1"/>
          </p:cNvSpPr>
          <p:nvPr>
            <p:ph type="dt" sz="half" idx="10"/>
          </p:nvPr>
        </p:nvSpPr>
        <p:spPr/>
        <p:txBody>
          <a:bodyPr/>
          <a:lstStyle/>
          <a:p>
            <a:fld id="{41E7110F-EDF3-4CE0-BCCE-C1AA466A4BA5}" type="datetimeFigureOut">
              <a:rPr lang="en-US" smtClean="0"/>
              <a:t>5/9/2023</a:t>
            </a:fld>
            <a:endParaRPr lang="en-US"/>
          </a:p>
        </p:txBody>
      </p:sp>
      <p:sp>
        <p:nvSpPr>
          <p:cNvPr id="5" name="Footer Placeholder 4">
            <a:extLst>
              <a:ext uri="{FF2B5EF4-FFF2-40B4-BE49-F238E27FC236}">
                <a16:creationId xmlns:a16="http://schemas.microsoft.com/office/drawing/2014/main" id="{A498F3B8-7A5E-5CCA-994C-4F6BCB24A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5F010-DD46-1780-FDF0-10E0E15D16CA}"/>
              </a:ext>
            </a:extLst>
          </p:cNvPr>
          <p:cNvSpPr>
            <a:spLocks noGrp="1"/>
          </p:cNvSpPr>
          <p:nvPr>
            <p:ph type="sldNum" sz="quarter" idx="12"/>
          </p:nvPr>
        </p:nvSpPr>
        <p:spPr/>
        <p:txBody>
          <a:bodyPr/>
          <a:lstStyle/>
          <a:p>
            <a:fld id="{050DB99E-2F50-4FED-9E5A-DB70D54AB949}" type="slidenum">
              <a:rPr lang="en-US" smtClean="0"/>
              <a:t>‹#›</a:t>
            </a:fld>
            <a:endParaRPr lang="en-US"/>
          </a:p>
        </p:txBody>
      </p:sp>
    </p:spTree>
    <p:extLst>
      <p:ext uri="{BB962C8B-B14F-4D97-AF65-F5344CB8AC3E}">
        <p14:creationId xmlns:p14="http://schemas.microsoft.com/office/powerpoint/2010/main" val="334033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D128-12EB-381C-D9E4-0372E1E611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4E377F-96F2-9DA9-F6D7-01488E1EA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7C18-CB25-4E06-6B5D-FF570D2E8E44}"/>
              </a:ext>
            </a:extLst>
          </p:cNvPr>
          <p:cNvSpPr>
            <a:spLocks noGrp="1"/>
          </p:cNvSpPr>
          <p:nvPr>
            <p:ph type="dt" sz="half" idx="10"/>
          </p:nvPr>
        </p:nvSpPr>
        <p:spPr/>
        <p:txBody>
          <a:bodyPr/>
          <a:lstStyle/>
          <a:p>
            <a:fld id="{41E7110F-EDF3-4CE0-BCCE-C1AA466A4BA5}" type="datetimeFigureOut">
              <a:rPr lang="en-US" smtClean="0"/>
              <a:t>5/9/2023</a:t>
            </a:fld>
            <a:endParaRPr lang="en-US"/>
          </a:p>
        </p:txBody>
      </p:sp>
      <p:sp>
        <p:nvSpPr>
          <p:cNvPr id="5" name="Footer Placeholder 4">
            <a:extLst>
              <a:ext uri="{FF2B5EF4-FFF2-40B4-BE49-F238E27FC236}">
                <a16:creationId xmlns:a16="http://schemas.microsoft.com/office/drawing/2014/main" id="{4E3DC665-2D0D-2950-0B6F-1FDF53FD9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D8C23-431F-6045-C0E5-BC1EF3496E46}"/>
              </a:ext>
            </a:extLst>
          </p:cNvPr>
          <p:cNvSpPr>
            <a:spLocks noGrp="1"/>
          </p:cNvSpPr>
          <p:nvPr>
            <p:ph type="sldNum" sz="quarter" idx="12"/>
          </p:nvPr>
        </p:nvSpPr>
        <p:spPr/>
        <p:txBody>
          <a:bodyPr/>
          <a:lstStyle/>
          <a:p>
            <a:fld id="{050DB99E-2F50-4FED-9E5A-DB70D54AB949}" type="slidenum">
              <a:rPr lang="en-US" smtClean="0"/>
              <a:t>‹#›</a:t>
            </a:fld>
            <a:endParaRPr lang="en-US"/>
          </a:p>
        </p:txBody>
      </p:sp>
    </p:spTree>
    <p:extLst>
      <p:ext uri="{BB962C8B-B14F-4D97-AF65-F5344CB8AC3E}">
        <p14:creationId xmlns:p14="http://schemas.microsoft.com/office/powerpoint/2010/main" val="132528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7C9C-1D9B-1983-038E-B1E000F29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28E8C0-DA37-6565-9F97-E3C3A007D8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73B3DE-B702-8312-C421-BBFB206529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02F1A-6598-257C-B999-D0306E595255}"/>
              </a:ext>
            </a:extLst>
          </p:cNvPr>
          <p:cNvSpPr>
            <a:spLocks noGrp="1"/>
          </p:cNvSpPr>
          <p:nvPr>
            <p:ph type="dt" sz="half" idx="10"/>
          </p:nvPr>
        </p:nvSpPr>
        <p:spPr/>
        <p:txBody>
          <a:bodyPr/>
          <a:lstStyle/>
          <a:p>
            <a:fld id="{41E7110F-EDF3-4CE0-BCCE-C1AA466A4BA5}" type="datetimeFigureOut">
              <a:rPr lang="en-US" smtClean="0"/>
              <a:t>5/9/2023</a:t>
            </a:fld>
            <a:endParaRPr lang="en-US"/>
          </a:p>
        </p:txBody>
      </p:sp>
      <p:sp>
        <p:nvSpPr>
          <p:cNvPr id="6" name="Footer Placeholder 5">
            <a:extLst>
              <a:ext uri="{FF2B5EF4-FFF2-40B4-BE49-F238E27FC236}">
                <a16:creationId xmlns:a16="http://schemas.microsoft.com/office/drawing/2014/main" id="{6154775C-F891-958B-E976-CD646052B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D1DBA-6F12-706D-7771-057E7D246AD3}"/>
              </a:ext>
            </a:extLst>
          </p:cNvPr>
          <p:cNvSpPr>
            <a:spLocks noGrp="1"/>
          </p:cNvSpPr>
          <p:nvPr>
            <p:ph type="sldNum" sz="quarter" idx="12"/>
          </p:nvPr>
        </p:nvSpPr>
        <p:spPr/>
        <p:txBody>
          <a:bodyPr/>
          <a:lstStyle/>
          <a:p>
            <a:fld id="{050DB99E-2F50-4FED-9E5A-DB70D54AB949}" type="slidenum">
              <a:rPr lang="en-US" smtClean="0"/>
              <a:t>‹#›</a:t>
            </a:fld>
            <a:endParaRPr lang="en-US"/>
          </a:p>
        </p:txBody>
      </p:sp>
    </p:spTree>
    <p:extLst>
      <p:ext uri="{BB962C8B-B14F-4D97-AF65-F5344CB8AC3E}">
        <p14:creationId xmlns:p14="http://schemas.microsoft.com/office/powerpoint/2010/main" val="8209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F99C-8692-5786-5F9C-23721AF106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49F63D-8701-229A-2E65-483191C5B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6389E0-73D4-8B0D-56AB-8BEC76D7C6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8931E8-B0EF-0DEC-519B-4A19F3666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B87E8-5519-62BC-7AF4-9C1B640D0B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9DAA2F-8E29-F8C4-FC6D-5EFECF63A42B}"/>
              </a:ext>
            </a:extLst>
          </p:cNvPr>
          <p:cNvSpPr>
            <a:spLocks noGrp="1"/>
          </p:cNvSpPr>
          <p:nvPr>
            <p:ph type="dt" sz="half" idx="10"/>
          </p:nvPr>
        </p:nvSpPr>
        <p:spPr/>
        <p:txBody>
          <a:bodyPr/>
          <a:lstStyle/>
          <a:p>
            <a:fld id="{41E7110F-EDF3-4CE0-BCCE-C1AA466A4BA5}" type="datetimeFigureOut">
              <a:rPr lang="en-US" smtClean="0"/>
              <a:t>5/9/2023</a:t>
            </a:fld>
            <a:endParaRPr lang="en-US"/>
          </a:p>
        </p:txBody>
      </p:sp>
      <p:sp>
        <p:nvSpPr>
          <p:cNvPr id="8" name="Footer Placeholder 7">
            <a:extLst>
              <a:ext uri="{FF2B5EF4-FFF2-40B4-BE49-F238E27FC236}">
                <a16:creationId xmlns:a16="http://schemas.microsoft.com/office/drawing/2014/main" id="{6D91BDD6-C8F8-1F84-2F4B-8A864A849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F1D9AA-8F17-D919-0D02-B4774730B673}"/>
              </a:ext>
            </a:extLst>
          </p:cNvPr>
          <p:cNvSpPr>
            <a:spLocks noGrp="1"/>
          </p:cNvSpPr>
          <p:nvPr>
            <p:ph type="sldNum" sz="quarter" idx="12"/>
          </p:nvPr>
        </p:nvSpPr>
        <p:spPr/>
        <p:txBody>
          <a:bodyPr/>
          <a:lstStyle/>
          <a:p>
            <a:fld id="{050DB99E-2F50-4FED-9E5A-DB70D54AB949}" type="slidenum">
              <a:rPr lang="en-US" smtClean="0"/>
              <a:t>‹#›</a:t>
            </a:fld>
            <a:endParaRPr lang="en-US"/>
          </a:p>
        </p:txBody>
      </p:sp>
    </p:spTree>
    <p:extLst>
      <p:ext uri="{BB962C8B-B14F-4D97-AF65-F5344CB8AC3E}">
        <p14:creationId xmlns:p14="http://schemas.microsoft.com/office/powerpoint/2010/main" val="113975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DFA0-6C3D-5066-B331-5888C905C4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8D89AE-5B68-22EF-B7F9-34B401485F0C}"/>
              </a:ext>
            </a:extLst>
          </p:cNvPr>
          <p:cNvSpPr>
            <a:spLocks noGrp="1"/>
          </p:cNvSpPr>
          <p:nvPr>
            <p:ph type="dt" sz="half" idx="10"/>
          </p:nvPr>
        </p:nvSpPr>
        <p:spPr/>
        <p:txBody>
          <a:bodyPr/>
          <a:lstStyle/>
          <a:p>
            <a:fld id="{41E7110F-EDF3-4CE0-BCCE-C1AA466A4BA5}" type="datetimeFigureOut">
              <a:rPr lang="en-US" smtClean="0"/>
              <a:t>5/9/2023</a:t>
            </a:fld>
            <a:endParaRPr lang="en-US"/>
          </a:p>
        </p:txBody>
      </p:sp>
      <p:sp>
        <p:nvSpPr>
          <p:cNvPr id="4" name="Footer Placeholder 3">
            <a:extLst>
              <a:ext uri="{FF2B5EF4-FFF2-40B4-BE49-F238E27FC236}">
                <a16:creationId xmlns:a16="http://schemas.microsoft.com/office/drawing/2014/main" id="{4C37445E-5A0E-2B7A-710B-1D50AC3DD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E3C7F5-BA11-C3F1-F6B2-3A2F299EE856}"/>
              </a:ext>
            </a:extLst>
          </p:cNvPr>
          <p:cNvSpPr>
            <a:spLocks noGrp="1"/>
          </p:cNvSpPr>
          <p:nvPr>
            <p:ph type="sldNum" sz="quarter" idx="12"/>
          </p:nvPr>
        </p:nvSpPr>
        <p:spPr/>
        <p:txBody>
          <a:bodyPr/>
          <a:lstStyle/>
          <a:p>
            <a:fld id="{050DB99E-2F50-4FED-9E5A-DB70D54AB949}" type="slidenum">
              <a:rPr lang="en-US" smtClean="0"/>
              <a:t>‹#›</a:t>
            </a:fld>
            <a:endParaRPr lang="en-US"/>
          </a:p>
        </p:txBody>
      </p:sp>
    </p:spTree>
    <p:extLst>
      <p:ext uri="{BB962C8B-B14F-4D97-AF65-F5344CB8AC3E}">
        <p14:creationId xmlns:p14="http://schemas.microsoft.com/office/powerpoint/2010/main" val="79024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8E7A1-0518-3F59-D127-692CCE314829}"/>
              </a:ext>
            </a:extLst>
          </p:cNvPr>
          <p:cNvSpPr>
            <a:spLocks noGrp="1"/>
          </p:cNvSpPr>
          <p:nvPr>
            <p:ph type="dt" sz="half" idx="10"/>
          </p:nvPr>
        </p:nvSpPr>
        <p:spPr/>
        <p:txBody>
          <a:bodyPr/>
          <a:lstStyle/>
          <a:p>
            <a:fld id="{41E7110F-EDF3-4CE0-BCCE-C1AA466A4BA5}" type="datetimeFigureOut">
              <a:rPr lang="en-US" smtClean="0"/>
              <a:t>5/9/2023</a:t>
            </a:fld>
            <a:endParaRPr lang="en-US"/>
          </a:p>
        </p:txBody>
      </p:sp>
      <p:sp>
        <p:nvSpPr>
          <p:cNvPr id="3" name="Footer Placeholder 2">
            <a:extLst>
              <a:ext uri="{FF2B5EF4-FFF2-40B4-BE49-F238E27FC236}">
                <a16:creationId xmlns:a16="http://schemas.microsoft.com/office/drawing/2014/main" id="{180B7B46-E05F-0148-67B9-B3B6E0601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6615C0-02DA-E7B9-03B8-F7458ADC48E1}"/>
              </a:ext>
            </a:extLst>
          </p:cNvPr>
          <p:cNvSpPr>
            <a:spLocks noGrp="1"/>
          </p:cNvSpPr>
          <p:nvPr>
            <p:ph type="sldNum" sz="quarter" idx="12"/>
          </p:nvPr>
        </p:nvSpPr>
        <p:spPr/>
        <p:txBody>
          <a:bodyPr/>
          <a:lstStyle/>
          <a:p>
            <a:fld id="{050DB99E-2F50-4FED-9E5A-DB70D54AB949}" type="slidenum">
              <a:rPr lang="en-US" smtClean="0"/>
              <a:t>‹#›</a:t>
            </a:fld>
            <a:endParaRPr lang="en-US"/>
          </a:p>
        </p:txBody>
      </p:sp>
    </p:spTree>
    <p:extLst>
      <p:ext uri="{BB962C8B-B14F-4D97-AF65-F5344CB8AC3E}">
        <p14:creationId xmlns:p14="http://schemas.microsoft.com/office/powerpoint/2010/main" val="17560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4283-5668-7AE2-8704-5011A03BE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58074B-A7C5-B1E1-0CBF-3D841F689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1730D7-4154-B194-1AF4-F9D5910E9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60365D-A343-D3AA-8282-7D51DA9B1823}"/>
              </a:ext>
            </a:extLst>
          </p:cNvPr>
          <p:cNvSpPr>
            <a:spLocks noGrp="1"/>
          </p:cNvSpPr>
          <p:nvPr>
            <p:ph type="dt" sz="half" idx="10"/>
          </p:nvPr>
        </p:nvSpPr>
        <p:spPr/>
        <p:txBody>
          <a:bodyPr/>
          <a:lstStyle/>
          <a:p>
            <a:fld id="{41E7110F-EDF3-4CE0-BCCE-C1AA466A4BA5}" type="datetimeFigureOut">
              <a:rPr lang="en-US" smtClean="0"/>
              <a:t>5/9/2023</a:t>
            </a:fld>
            <a:endParaRPr lang="en-US"/>
          </a:p>
        </p:txBody>
      </p:sp>
      <p:sp>
        <p:nvSpPr>
          <p:cNvPr id="6" name="Footer Placeholder 5">
            <a:extLst>
              <a:ext uri="{FF2B5EF4-FFF2-40B4-BE49-F238E27FC236}">
                <a16:creationId xmlns:a16="http://schemas.microsoft.com/office/drawing/2014/main" id="{6441F9BA-050C-6A75-AEFE-CCE6FECBE3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C0AEC-53C1-FC7B-C1A1-78C7D2CC9026}"/>
              </a:ext>
            </a:extLst>
          </p:cNvPr>
          <p:cNvSpPr>
            <a:spLocks noGrp="1"/>
          </p:cNvSpPr>
          <p:nvPr>
            <p:ph type="sldNum" sz="quarter" idx="12"/>
          </p:nvPr>
        </p:nvSpPr>
        <p:spPr/>
        <p:txBody>
          <a:bodyPr/>
          <a:lstStyle/>
          <a:p>
            <a:fld id="{050DB99E-2F50-4FED-9E5A-DB70D54AB949}" type="slidenum">
              <a:rPr lang="en-US" smtClean="0"/>
              <a:t>‹#›</a:t>
            </a:fld>
            <a:endParaRPr lang="en-US"/>
          </a:p>
        </p:txBody>
      </p:sp>
    </p:spTree>
    <p:extLst>
      <p:ext uri="{BB962C8B-B14F-4D97-AF65-F5344CB8AC3E}">
        <p14:creationId xmlns:p14="http://schemas.microsoft.com/office/powerpoint/2010/main" val="362297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C8EE-5805-935C-49C2-0FA173597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B2B4D6-087C-7E2A-61C5-95E1283838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FC78AF-1A63-AAC5-2AAE-292D141C4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530D7-812E-B30C-A013-B76FE6A790F2}"/>
              </a:ext>
            </a:extLst>
          </p:cNvPr>
          <p:cNvSpPr>
            <a:spLocks noGrp="1"/>
          </p:cNvSpPr>
          <p:nvPr>
            <p:ph type="dt" sz="half" idx="10"/>
          </p:nvPr>
        </p:nvSpPr>
        <p:spPr/>
        <p:txBody>
          <a:bodyPr/>
          <a:lstStyle/>
          <a:p>
            <a:fld id="{41E7110F-EDF3-4CE0-BCCE-C1AA466A4BA5}" type="datetimeFigureOut">
              <a:rPr lang="en-US" smtClean="0"/>
              <a:t>5/9/2023</a:t>
            </a:fld>
            <a:endParaRPr lang="en-US"/>
          </a:p>
        </p:txBody>
      </p:sp>
      <p:sp>
        <p:nvSpPr>
          <p:cNvPr id="6" name="Footer Placeholder 5">
            <a:extLst>
              <a:ext uri="{FF2B5EF4-FFF2-40B4-BE49-F238E27FC236}">
                <a16:creationId xmlns:a16="http://schemas.microsoft.com/office/drawing/2014/main" id="{47DD412E-AA2E-B592-901B-5AB9B743A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6C0B3-C2F2-9B06-7488-04FD873E4B5F}"/>
              </a:ext>
            </a:extLst>
          </p:cNvPr>
          <p:cNvSpPr>
            <a:spLocks noGrp="1"/>
          </p:cNvSpPr>
          <p:nvPr>
            <p:ph type="sldNum" sz="quarter" idx="12"/>
          </p:nvPr>
        </p:nvSpPr>
        <p:spPr/>
        <p:txBody>
          <a:bodyPr/>
          <a:lstStyle/>
          <a:p>
            <a:fld id="{050DB99E-2F50-4FED-9E5A-DB70D54AB949}" type="slidenum">
              <a:rPr lang="en-US" smtClean="0"/>
              <a:t>‹#›</a:t>
            </a:fld>
            <a:endParaRPr lang="en-US"/>
          </a:p>
        </p:txBody>
      </p:sp>
    </p:spTree>
    <p:extLst>
      <p:ext uri="{BB962C8B-B14F-4D97-AF65-F5344CB8AC3E}">
        <p14:creationId xmlns:p14="http://schemas.microsoft.com/office/powerpoint/2010/main" val="163608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3329E-668C-4E7C-A763-85029FC6E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54917-5CD7-C9B4-1288-F39A78DAC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10551-184E-4ADF-A8A7-A9FC46BE1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7110F-EDF3-4CE0-BCCE-C1AA466A4BA5}" type="datetimeFigureOut">
              <a:rPr lang="en-US" smtClean="0"/>
              <a:t>5/9/2023</a:t>
            </a:fld>
            <a:endParaRPr lang="en-US"/>
          </a:p>
        </p:txBody>
      </p:sp>
      <p:sp>
        <p:nvSpPr>
          <p:cNvPr id="5" name="Footer Placeholder 4">
            <a:extLst>
              <a:ext uri="{FF2B5EF4-FFF2-40B4-BE49-F238E27FC236}">
                <a16:creationId xmlns:a16="http://schemas.microsoft.com/office/drawing/2014/main" id="{FD94A958-328F-47DB-CE12-353ABD227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7D8E32-D5D6-B4D6-E1EA-6B842D09C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DB99E-2F50-4FED-9E5A-DB70D54AB949}" type="slidenum">
              <a:rPr lang="en-US" smtClean="0"/>
              <a:t>‹#›</a:t>
            </a:fld>
            <a:endParaRPr lang="en-US"/>
          </a:p>
        </p:txBody>
      </p:sp>
    </p:spTree>
    <p:extLst>
      <p:ext uri="{BB962C8B-B14F-4D97-AF65-F5344CB8AC3E}">
        <p14:creationId xmlns:p14="http://schemas.microsoft.com/office/powerpoint/2010/main" val="2664637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businesscard, vector graphics&#10;&#10;Description automatically generated">
            <a:extLst>
              <a:ext uri="{FF2B5EF4-FFF2-40B4-BE49-F238E27FC236}">
                <a16:creationId xmlns:a16="http://schemas.microsoft.com/office/drawing/2014/main" id="{94A75524-8C46-C075-DDBA-7A5750984280}"/>
              </a:ext>
            </a:extLst>
          </p:cNvPr>
          <p:cNvPicPr>
            <a:picLocks noChangeAspect="1"/>
          </p:cNvPicPr>
          <p:nvPr/>
        </p:nvPicPr>
        <p:blipFill rotWithShape="1">
          <a:blip r:embed="rId2">
            <a:extLst>
              <a:ext uri="{28A0092B-C50C-407E-A947-70E740481C1C}">
                <a14:useLocalDpi xmlns:a14="http://schemas.microsoft.com/office/drawing/2010/main" val="0"/>
              </a:ext>
            </a:extLst>
          </a:blip>
          <a:srcRect l="3917" r="3177" b="-1"/>
          <a:stretch/>
        </p:blipFill>
        <p:spPr>
          <a:xfrm>
            <a:off x="20" y="1282"/>
            <a:ext cx="12191980" cy="6856718"/>
          </a:xfrm>
          <a:prstGeom prst="rect">
            <a:avLst/>
          </a:prstGeom>
        </p:spPr>
      </p:pic>
    </p:spTree>
    <p:extLst>
      <p:ext uri="{BB962C8B-B14F-4D97-AF65-F5344CB8AC3E}">
        <p14:creationId xmlns:p14="http://schemas.microsoft.com/office/powerpoint/2010/main" val="72924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C51D4-BA1C-D505-89EC-C6CD530BD9DB}"/>
              </a:ext>
            </a:extLst>
          </p:cNvPr>
          <p:cNvSpPr>
            <a:spLocks noGrp="1"/>
          </p:cNvSpPr>
          <p:nvPr>
            <p:ph type="title"/>
          </p:nvPr>
        </p:nvSpPr>
        <p:spPr>
          <a:xfrm>
            <a:off x="7531610" y="365125"/>
            <a:ext cx="3822189" cy="1899912"/>
          </a:xfrm>
        </p:spPr>
        <p:txBody>
          <a:bodyPr>
            <a:normAutofit/>
          </a:bodyPr>
          <a:lstStyle/>
          <a:p>
            <a:endParaRPr lang="en-US" sz="4000"/>
          </a:p>
        </p:txBody>
      </p:sp>
      <p:pic>
        <p:nvPicPr>
          <p:cNvPr id="5" name="Content Placeholder 4" descr="A picture containing text, electronics, compact disk&#10;&#10;Description automatically generated">
            <a:extLst>
              <a:ext uri="{FF2B5EF4-FFF2-40B4-BE49-F238E27FC236}">
                <a16:creationId xmlns:a16="http://schemas.microsoft.com/office/drawing/2014/main" id="{29DF4734-2E74-0A4A-49FB-48AEE7A740B8}"/>
              </a:ext>
            </a:extLst>
          </p:cNvPr>
          <p:cNvPicPr>
            <a:picLocks noChangeAspect="1"/>
          </p:cNvPicPr>
          <p:nvPr/>
        </p:nvPicPr>
        <p:blipFill rotWithShape="1">
          <a:blip r:embed="rId2">
            <a:extLst>
              <a:ext uri="{28A0092B-C50C-407E-A947-70E740481C1C}">
                <a14:useLocalDpi xmlns:a14="http://schemas.microsoft.com/office/drawing/2010/main" val="0"/>
              </a:ext>
            </a:extLst>
          </a:blip>
          <a:srcRect t="1130"/>
          <a:stretch/>
        </p:blipFill>
        <p:spPr>
          <a:xfrm>
            <a:off x="5255610" y="0"/>
            <a:ext cx="6936390" cy="6857990"/>
          </a:xfrm>
          <a:prstGeom prst="rect">
            <a:avLst/>
          </a:prstGeom>
        </p:spPr>
      </p:pic>
      <p:sp>
        <p:nvSpPr>
          <p:cNvPr id="9" name="Content Placeholder 8">
            <a:extLst>
              <a:ext uri="{FF2B5EF4-FFF2-40B4-BE49-F238E27FC236}">
                <a16:creationId xmlns:a16="http://schemas.microsoft.com/office/drawing/2014/main" id="{AA483CEE-D016-1E1F-7CEC-E2B7A39EF985}"/>
              </a:ext>
            </a:extLst>
          </p:cNvPr>
          <p:cNvSpPr>
            <a:spLocks noGrp="1"/>
          </p:cNvSpPr>
          <p:nvPr>
            <p:ph idx="1"/>
          </p:nvPr>
        </p:nvSpPr>
        <p:spPr>
          <a:xfrm>
            <a:off x="7531610" y="2434201"/>
            <a:ext cx="3822189" cy="3742762"/>
          </a:xfrm>
        </p:spPr>
        <p:txBody>
          <a:bodyPr>
            <a:normAutofit/>
          </a:bodyPr>
          <a:lstStyle/>
          <a:p>
            <a:endParaRPr lang="en-US" sz="2000"/>
          </a:p>
        </p:txBody>
      </p:sp>
      <p:sp>
        <p:nvSpPr>
          <p:cNvPr id="6" name="TextBox 5">
            <a:extLst>
              <a:ext uri="{FF2B5EF4-FFF2-40B4-BE49-F238E27FC236}">
                <a16:creationId xmlns:a16="http://schemas.microsoft.com/office/drawing/2014/main" id="{51CFAB6F-0191-F87E-5C45-B9730F73BDEA}"/>
              </a:ext>
            </a:extLst>
          </p:cNvPr>
          <p:cNvSpPr txBox="1"/>
          <p:nvPr/>
        </p:nvSpPr>
        <p:spPr>
          <a:xfrm>
            <a:off x="100668" y="0"/>
            <a:ext cx="5151893" cy="4770537"/>
          </a:xfrm>
          <a:prstGeom prst="rect">
            <a:avLst/>
          </a:prstGeom>
          <a:noFill/>
        </p:spPr>
        <p:txBody>
          <a:bodyPr wrap="square" rtlCol="0">
            <a:spAutoFit/>
          </a:bodyPr>
          <a:lstStyle/>
          <a:p>
            <a:pPr algn="l"/>
            <a:endParaRPr lang="en-US" sz="1600" b="1" cap="all" dirty="0">
              <a:solidFill>
                <a:srgbClr val="1C1F33"/>
              </a:solidFill>
              <a:latin typeface="brandon-grotesque"/>
            </a:endParaRPr>
          </a:p>
          <a:p>
            <a:pPr algn="l"/>
            <a:r>
              <a:rPr lang="en-US" b="1" i="0" cap="all" dirty="0">
                <a:solidFill>
                  <a:srgbClr val="1C1F33"/>
                </a:solidFill>
                <a:effectLst/>
                <a:latin typeface="brandon-grotesque"/>
              </a:rPr>
              <a:t>STORY STRUCTURE OF THE PLOT EMBRYO</a:t>
            </a:r>
          </a:p>
          <a:p>
            <a:pPr algn="l"/>
            <a:endParaRPr lang="en-US" b="1" i="0" cap="all" dirty="0">
              <a:solidFill>
                <a:srgbClr val="1C1F33"/>
              </a:solidFill>
              <a:effectLst/>
              <a:latin typeface="brandon-grotesque"/>
            </a:endParaRPr>
          </a:p>
          <a:p>
            <a:pPr algn="l">
              <a:buFont typeface="Arial" panose="020B0604020202020204" pitchFamily="34" charset="0"/>
              <a:buChar char="•"/>
            </a:pPr>
            <a:endParaRPr lang="en-US" sz="1800"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Take</a:t>
            </a:r>
            <a:r>
              <a:rPr lang="en-US" sz="1800" b="0" i="0" dirty="0">
                <a:solidFill>
                  <a:srgbClr val="000000"/>
                </a:solidFill>
                <a:effectLst/>
                <a:latin typeface="proxima-nova"/>
              </a:rPr>
              <a:t>: There is a high price to pay. The protagonist experiences their lowest point, and they must make a sacrifice of some kind.</a:t>
            </a:r>
          </a:p>
          <a:p>
            <a:pPr algn="l">
              <a:buFont typeface="Arial" panose="020B0604020202020204" pitchFamily="34" charset="0"/>
              <a:buChar char="•"/>
            </a:pPr>
            <a:endParaRPr lang="en-US" sz="1800"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Return</a:t>
            </a:r>
            <a:r>
              <a:rPr lang="en-US" sz="1800" b="0" i="0" dirty="0">
                <a:solidFill>
                  <a:srgbClr val="000000"/>
                </a:solidFill>
                <a:effectLst/>
                <a:latin typeface="proxima-nova"/>
              </a:rPr>
              <a:t>: Our character brings home what they set out to gain, and they cross back into the Known World.</a:t>
            </a:r>
          </a:p>
          <a:p>
            <a:pPr algn="l">
              <a:buFont typeface="Arial" panose="020B0604020202020204" pitchFamily="34" charset="0"/>
              <a:buChar char="•"/>
            </a:pPr>
            <a:endParaRPr lang="en-US" sz="1800"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Change</a:t>
            </a:r>
            <a:r>
              <a:rPr lang="en-US" sz="1800" b="0" i="0" dirty="0">
                <a:solidFill>
                  <a:srgbClr val="000000"/>
                </a:solidFill>
                <a:effectLst/>
                <a:latin typeface="proxima-nova"/>
              </a:rPr>
              <a:t>: The main character has changed, and they can now create change in their home. The conflict is overcome once and for all.</a:t>
            </a:r>
          </a:p>
          <a:p>
            <a:pPr algn="l"/>
            <a:endParaRPr lang="en-US" b="0" i="1" dirty="0">
              <a:solidFill>
                <a:srgbClr val="000000"/>
              </a:solidFill>
              <a:effectLst/>
              <a:latin typeface="proxima-nova"/>
            </a:endParaRPr>
          </a:p>
          <a:p>
            <a:endParaRPr lang="en-US" dirty="0"/>
          </a:p>
        </p:txBody>
      </p:sp>
    </p:spTree>
    <p:extLst>
      <p:ext uri="{BB962C8B-B14F-4D97-AF65-F5344CB8AC3E}">
        <p14:creationId xmlns:p14="http://schemas.microsoft.com/office/powerpoint/2010/main" val="358256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0EC166-C3FA-0A82-F647-BE5EC7D68D31}"/>
              </a:ext>
            </a:extLst>
          </p:cNvPr>
          <p:cNvSpPr>
            <a:spLocks noGrp="1"/>
          </p:cNvSpPr>
          <p:nvPr>
            <p:ph idx="1"/>
          </p:nvPr>
        </p:nvSpPr>
        <p:spPr>
          <a:xfrm>
            <a:off x="779477" y="558886"/>
            <a:ext cx="10515600" cy="5791579"/>
          </a:xfrm>
        </p:spPr>
        <p:txBody>
          <a:bodyPr>
            <a:normAutofit/>
          </a:bodyPr>
          <a:lstStyle/>
          <a:p>
            <a:pPr marL="0" indent="0" algn="l">
              <a:buNone/>
            </a:pPr>
            <a:r>
              <a:rPr lang="en-US" sz="1800" b="1" i="0" cap="all" dirty="0">
                <a:solidFill>
                  <a:srgbClr val="1C1F33"/>
                </a:solidFill>
                <a:effectLst/>
                <a:latin typeface="brandon-grotesque"/>
              </a:rPr>
              <a:t>THE PLOT EMBRYO IN ACTION</a:t>
            </a:r>
          </a:p>
          <a:p>
            <a:pPr marL="0" indent="0" algn="l">
              <a:buNone/>
            </a:pPr>
            <a:endParaRPr lang="en-US" sz="1800" b="1" i="0" cap="all" dirty="0">
              <a:solidFill>
                <a:srgbClr val="1C1F33"/>
              </a:solidFill>
              <a:effectLst/>
              <a:latin typeface="brandon-grotesque"/>
            </a:endParaRPr>
          </a:p>
          <a:p>
            <a:pPr algn="l">
              <a:buFont typeface="Arial" panose="020B0604020202020204" pitchFamily="34" charset="0"/>
              <a:buChar char="•"/>
            </a:pPr>
            <a:r>
              <a:rPr lang="en-US" sz="1800" b="1" i="0" dirty="0">
                <a:solidFill>
                  <a:srgbClr val="000000"/>
                </a:solidFill>
                <a:effectLst/>
                <a:latin typeface="proxima-nova"/>
              </a:rPr>
              <a:t>You</a:t>
            </a:r>
            <a:r>
              <a:rPr lang="en-US" sz="1800" b="0" i="0" dirty="0">
                <a:solidFill>
                  <a:srgbClr val="000000"/>
                </a:solidFill>
                <a:effectLst/>
                <a:latin typeface="proxima-nova"/>
              </a:rPr>
              <a:t>: Harry is an orphan who lives in a cupboard under the stairs. He feels odd and out of place.</a:t>
            </a:r>
          </a:p>
          <a:p>
            <a:pPr algn="l">
              <a:buFont typeface="Arial" panose="020B0604020202020204" pitchFamily="34" charset="0"/>
              <a:buChar char="•"/>
            </a:pPr>
            <a:r>
              <a:rPr lang="en-US" sz="1800" b="1" i="0" dirty="0">
                <a:solidFill>
                  <a:srgbClr val="000000"/>
                </a:solidFill>
                <a:effectLst/>
                <a:latin typeface="proxima-nova"/>
              </a:rPr>
              <a:t>Need:</a:t>
            </a:r>
            <a:r>
              <a:rPr lang="en-US" sz="1800" b="0" i="0" dirty="0">
                <a:solidFill>
                  <a:srgbClr val="000000"/>
                </a:solidFill>
                <a:effectLst/>
                <a:latin typeface="proxima-nova"/>
              </a:rPr>
              <a:t> Harry wants a sense of belonging. When he receives mysterious letters and finds out he is a wizard, he wants to learn all about this new world that he’s from but never knew about.</a:t>
            </a:r>
          </a:p>
          <a:p>
            <a:pPr algn="l">
              <a:buFont typeface="Arial" panose="020B0604020202020204" pitchFamily="34" charset="0"/>
              <a:buChar char="•"/>
            </a:pPr>
            <a:r>
              <a:rPr lang="en-US" sz="1800" b="1" i="0" dirty="0">
                <a:solidFill>
                  <a:srgbClr val="000000"/>
                </a:solidFill>
                <a:effectLst/>
                <a:latin typeface="proxima-nova"/>
              </a:rPr>
              <a:t>Go:</a:t>
            </a:r>
            <a:r>
              <a:rPr lang="en-US" sz="1800" b="0" i="0" dirty="0">
                <a:solidFill>
                  <a:srgbClr val="000000"/>
                </a:solidFill>
                <a:effectLst/>
                <a:latin typeface="proxima-nova"/>
              </a:rPr>
              <a:t> He goes to Hogwarts and is sorted into Gryffindor.</a:t>
            </a:r>
          </a:p>
          <a:p>
            <a:pPr algn="l">
              <a:buFont typeface="Arial" panose="020B0604020202020204" pitchFamily="34" charset="0"/>
              <a:buChar char="•"/>
            </a:pPr>
            <a:r>
              <a:rPr lang="en-US" sz="1800" b="1" i="0" dirty="0">
                <a:solidFill>
                  <a:srgbClr val="000000"/>
                </a:solidFill>
                <a:effectLst/>
                <a:latin typeface="proxima-nova"/>
              </a:rPr>
              <a:t>Search:</a:t>
            </a:r>
            <a:r>
              <a:rPr lang="en-US" sz="1800" b="0" i="0" dirty="0">
                <a:solidFill>
                  <a:srgbClr val="000000"/>
                </a:solidFill>
                <a:effectLst/>
                <a:latin typeface="proxima-nova"/>
              </a:rPr>
              <a:t> As he adapts to the wizarding world, Harry develops his character by finding friends (Ron and Hermione) and foes (Malfoy and Snape).</a:t>
            </a:r>
          </a:p>
          <a:p>
            <a:pPr algn="l">
              <a:buFont typeface="Arial" panose="020B0604020202020204" pitchFamily="34" charset="0"/>
              <a:buChar char="•"/>
            </a:pPr>
            <a:r>
              <a:rPr lang="en-US" sz="1800" b="1" i="0" dirty="0">
                <a:solidFill>
                  <a:srgbClr val="000000"/>
                </a:solidFill>
                <a:effectLst/>
                <a:latin typeface="proxima-nova"/>
              </a:rPr>
              <a:t>Find:</a:t>
            </a:r>
            <a:r>
              <a:rPr lang="en-US" sz="1800" b="0" i="0" dirty="0">
                <a:solidFill>
                  <a:srgbClr val="000000"/>
                </a:solidFill>
                <a:effectLst/>
                <a:latin typeface="proxima-nova"/>
              </a:rPr>
              <a:t> Harry learns about the sorcerer’s stone. Learning this secret connects Harry more deeply to the wizarding world, and he realizes he wants to take action to protect it.</a:t>
            </a:r>
          </a:p>
          <a:p>
            <a:pPr algn="l">
              <a:buFont typeface="Arial" panose="020B0604020202020204" pitchFamily="34" charset="0"/>
              <a:buChar char="•"/>
            </a:pPr>
            <a:r>
              <a:rPr lang="en-US" sz="1800" b="1" i="0" dirty="0">
                <a:solidFill>
                  <a:srgbClr val="000000"/>
                </a:solidFill>
                <a:effectLst/>
                <a:latin typeface="proxima-nova"/>
              </a:rPr>
              <a:t>Take:</a:t>
            </a:r>
            <a:r>
              <a:rPr lang="en-US" sz="1800" b="0" i="0" dirty="0">
                <a:solidFill>
                  <a:srgbClr val="000000"/>
                </a:solidFill>
                <a:effectLst/>
                <a:latin typeface="proxima-nova"/>
              </a:rPr>
              <a:t> Harry risks his life to protect the stone from Snape. He encounters Voldemort, but his pureness of heart lets him rescue the stone and weaken Voldemort.</a:t>
            </a:r>
          </a:p>
          <a:p>
            <a:pPr algn="l">
              <a:buFont typeface="Arial" panose="020B0604020202020204" pitchFamily="34" charset="0"/>
              <a:buChar char="•"/>
            </a:pPr>
            <a:r>
              <a:rPr lang="en-US" sz="1800" b="1" i="0" dirty="0">
                <a:solidFill>
                  <a:srgbClr val="000000"/>
                </a:solidFill>
                <a:effectLst/>
                <a:latin typeface="proxima-nova"/>
              </a:rPr>
              <a:t>Return:</a:t>
            </a:r>
            <a:r>
              <a:rPr lang="en-US" sz="1800" b="0" i="0" dirty="0">
                <a:solidFill>
                  <a:srgbClr val="000000"/>
                </a:solidFill>
                <a:effectLst/>
                <a:latin typeface="proxima-nova"/>
              </a:rPr>
              <a:t> Harry makes it back to safety and wins the house cup to prove that he has fully earned his place in the wizarding world.</a:t>
            </a:r>
          </a:p>
          <a:p>
            <a:pPr algn="l">
              <a:buFont typeface="Arial" panose="020B0604020202020204" pitchFamily="34" charset="0"/>
              <a:buChar char="•"/>
            </a:pPr>
            <a:r>
              <a:rPr lang="en-US" sz="1800" b="1" i="0" dirty="0">
                <a:solidFill>
                  <a:srgbClr val="000000"/>
                </a:solidFill>
                <a:effectLst/>
                <a:latin typeface="proxima-nova"/>
              </a:rPr>
              <a:t>Change:</a:t>
            </a:r>
            <a:r>
              <a:rPr lang="en-US" sz="1800" b="0" i="0" dirty="0">
                <a:solidFill>
                  <a:srgbClr val="000000"/>
                </a:solidFill>
                <a:effectLst/>
                <a:latin typeface="proxima-nova"/>
              </a:rPr>
              <a:t> Harry is a new person. As a result, life during the summer with the Dursleys will not be the same—he knows that he truly belongs at Hogwarts and that he has a real home.</a:t>
            </a:r>
          </a:p>
          <a:p>
            <a:endParaRPr lang="en-US" dirty="0"/>
          </a:p>
        </p:txBody>
      </p:sp>
    </p:spTree>
    <p:extLst>
      <p:ext uri="{BB962C8B-B14F-4D97-AF65-F5344CB8AC3E}">
        <p14:creationId xmlns:p14="http://schemas.microsoft.com/office/powerpoint/2010/main" val="85145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electronics, compact disk, screenshot&#10;&#10;Description automatically generated">
            <a:extLst>
              <a:ext uri="{FF2B5EF4-FFF2-40B4-BE49-F238E27FC236}">
                <a16:creationId xmlns:a16="http://schemas.microsoft.com/office/drawing/2014/main" id="{7945660A-D2DC-439D-3E4B-907B8E45A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6" name="TextBox 5">
            <a:extLst>
              <a:ext uri="{FF2B5EF4-FFF2-40B4-BE49-F238E27FC236}">
                <a16:creationId xmlns:a16="http://schemas.microsoft.com/office/drawing/2014/main" id="{2F5DCF7E-7D95-E4B6-F377-DC714AA4C0E6}"/>
              </a:ext>
            </a:extLst>
          </p:cNvPr>
          <p:cNvSpPr txBox="1"/>
          <p:nvPr/>
        </p:nvSpPr>
        <p:spPr>
          <a:xfrm>
            <a:off x="7109927" y="130629"/>
            <a:ext cx="4963885" cy="6709529"/>
          </a:xfrm>
          <a:prstGeom prst="rect">
            <a:avLst/>
          </a:prstGeom>
          <a:noFill/>
        </p:spPr>
        <p:txBody>
          <a:bodyPr wrap="square" rtlCol="0">
            <a:spAutoFit/>
          </a:bodyPr>
          <a:lstStyle/>
          <a:p>
            <a:pPr algn="l"/>
            <a:r>
              <a:rPr lang="en-US" sz="1400" b="0" i="0" dirty="0">
                <a:solidFill>
                  <a:srgbClr val="1C1F33"/>
                </a:solidFill>
                <a:effectLst/>
                <a:latin typeface="proxima-nova"/>
              </a:rPr>
              <a:t>This version of the plot embryo has a lot to offer tragic heroes, villains, or antagonists.</a:t>
            </a:r>
            <a:r>
              <a:rPr lang="en-US" sz="1400" dirty="0">
                <a:solidFill>
                  <a:srgbClr val="1C1F33"/>
                </a:solidFill>
                <a:latin typeface="proxima-nova"/>
              </a:rPr>
              <a:t> T</a:t>
            </a:r>
            <a:r>
              <a:rPr lang="en-US" sz="1400" b="0" i="0" dirty="0">
                <a:solidFill>
                  <a:srgbClr val="1C1F33"/>
                </a:solidFill>
                <a:effectLst/>
                <a:latin typeface="proxima-nova"/>
              </a:rPr>
              <a:t>he tragic hero doesn’t finish the arc. The tragedy is that </a:t>
            </a:r>
            <a:r>
              <a:rPr lang="en-US" sz="1400" b="1" i="0" dirty="0">
                <a:solidFill>
                  <a:srgbClr val="1C1F33"/>
                </a:solidFill>
                <a:effectLst/>
                <a:latin typeface="proxima-nova"/>
              </a:rPr>
              <a:t>they are never able to “return” or “change.”</a:t>
            </a:r>
          </a:p>
          <a:p>
            <a:pPr algn="l"/>
            <a:endParaRPr lang="en-US" b="1" dirty="0">
              <a:solidFill>
                <a:srgbClr val="1C1F33"/>
              </a:solidFill>
              <a:latin typeface="proxima-nova"/>
            </a:endParaRPr>
          </a:p>
          <a:p>
            <a:pPr algn="l"/>
            <a:r>
              <a:rPr lang="en-US" sz="1600" b="1" i="0" cap="all" dirty="0">
                <a:solidFill>
                  <a:srgbClr val="1C1F33"/>
                </a:solidFill>
                <a:effectLst/>
                <a:latin typeface="brandon-grotesque"/>
              </a:rPr>
              <a:t>STORY STRUCTURE OF THE TRAGIC PLOT EMBRYO</a:t>
            </a:r>
          </a:p>
          <a:p>
            <a:pPr algn="l"/>
            <a:endParaRPr lang="en-US" sz="1600" b="1" i="0" cap="all" dirty="0">
              <a:solidFill>
                <a:srgbClr val="1C1F33"/>
              </a:solidFill>
              <a:effectLst/>
              <a:latin typeface="brandon-grotesque"/>
            </a:endParaRPr>
          </a:p>
          <a:p>
            <a:pPr algn="l">
              <a:buFont typeface="Arial" panose="020B0604020202020204" pitchFamily="34" charset="0"/>
              <a:buChar char="•"/>
            </a:pPr>
            <a:r>
              <a:rPr lang="en-US" sz="1600" b="1" i="0" dirty="0">
                <a:solidFill>
                  <a:srgbClr val="000000"/>
                </a:solidFill>
                <a:effectLst/>
                <a:latin typeface="proxima-nova"/>
              </a:rPr>
              <a:t>You</a:t>
            </a:r>
            <a:r>
              <a:rPr lang="en-US" sz="1600" b="0" i="0" dirty="0">
                <a:solidFill>
                  <a:srgbClr val="000000"/>
                </a:solidFill>
                <a:effectLst/>
                <a:latin typeface="proxima-nova"/>
              </a:rPr>
              <a:t>: Essentially the same as the regular plot embryo with an extra emphasis on the character’s backstory and what might have led them to gain their fatal flaw.</a:t>
            </a:r>
          </a:p>
          <a:p>
            <a:pPr algn="l">
              <a:buFont typeface="Arial" panose="020B0604020202020204" pitchFamily="34" charset="0"/>
              <a:buChar char="•"/>
            </a:pPr>
            <a:r>
              <a:rPr lang="en-US" sz="1600" b="1" i="0" dirty="0">
                <a:solidFill>
                  <a:srgbClr val="000000"/>
                </a:solidFill>
                <a:effectLst/>
                <a:latin typeface="proxima-nova"/>
              </a:rPr>
              <a:t>Anticipation</a:t>
            </a:r>
            <a:r>
              <a:rPr lang="en-US" sz="1600" b="0" i="0" dirty="0">
                <a:solidFill>
                  <a:srgbClr val="000000"/>
                </a:solidFill>
                <a:effectLst/>
                <a:latin typeface="proxima-nova"/>
              </a:rPr>
              <a:t>: The main character wants something, and it’s informed by their backstory. We learn why they might want it, even if it’s morally wrong.</a:t>
            </a:r>
          </a:p>
          <a:p>
            <a:pPr algn="l">
              <a:buFont typeface="Arial" panose="020B0604020202020204" pitchFamily="34" charset="0"/>
              <a:buChar char="•"/>
            </a:pPr>
            <a:r>
              <a:rPr lang="en-US" sz="1600" b="1" i="0" dirty="0">
                <a:solidFill>
                  <a:srgbClr val="000000"/>
                </a:solidFill>
                <a:effectLst/>
                <a:latin typeface="proxima-nova"/>
              </a:rPr>
              <a:t>Dream</a:t>
            </a:r>
            <a:r>
              <a:rPr lang="en-US" sz="1600" b="0" i="0" dirty="0">
                <a:solidFill>
                  <a:srgbClr val="000000"/>
                </a:solidFill>
                <a:effectLst/>
                <a:latin typeface="proxima-nova"/>
              </a:rPr>
              <a:t>: The character goes looking for what they want. In doing so, they have an opportunity to start making bad choices to get there.</a:t>
            </a:r>
          </a:p>
          <a:p>
            <a:pPr algn="l">
              <a:buFont typeface="Arial" panose="020B0604020202020204" pitchFamily="34" charset="0"/>
              <a:buChar char="•"/>
            </a:pPr>
            <a:r>
              <a:rPr lang="en-US" sz="1600" b="1" i="0" dirty="0">
                <a:solidFill>
                  <a:srgbClr val="000000"/>
                </a:solidFill>
                <a:effectLst/>
                <a:latin typeface="proxima-nova"/>
              </a:rPr>
              <a:t>Frustration</a:t>
            </a:r>
            <a:r>
              <a:rPr lang="en-US" sz="1600" b="0" i="0" dirty="0">
                <a:solidFill>
                  <a:srgbClr val="000000"/>
                </a:solidFill>
                <a:effectLst/>
                <a:latin typeface="proxima-nova"/>
              </a:rPr>
              <a:t>: The conflict picks up, and the character must adapt in the face of the forces that oppose them.</a:t>
            </a:r>
          </a:p>
          <a:p>
            <a:pPr algn="l">
              <a:buFont typeface="Arial" panose="020B0604020202020204" pitchFamily="34" charset="0"/>
              <a:buChar char="•"/>
            </a:pPr>
            <a:r>
              <a:rPr lang="en-US" sz="1600" b="1" i="0" dirty="0">
                <a:solidFill>
                  <a:srgbClr val="000000"/>
                </a:solidFill>
                <a:effectLst/>
                <a:latin typeface="proxima-nova"/>
              </a:rPr>
              <a:t>Nightmare</a:t>
            </a:r>
            <a:r>
              <a:rPr lang="en-US" sz="1600" b="0" i="0" dirty="0">
                <a:solidFill>
                  <a:srgbClr val="000000"/>
                </a:solidFill>
                <a:effectLst/>
                <a:latin typeface="proxima-nova"/>
              </a:rPr>
              <a:t>: Our character learns the “awful truth.” Maybe they get what they want, but it’s at too great a cost. This is a revelation, but instead of being changed, the character doubles down on their mistakes.</a:t>
            </a:r>
          </a:p>
          <a:p>
            <a:pPr algn="l">
              <a:buFont typeface="Arial" panose="020B0604020202020204" pitchFamily="34" charset="0"/>
              <a:buChar char="•"/>
            </a:pPr>
            <a:r>
              <a:rPr lang="en-US" sz="1600" b="1" i="0" dirty="0">
                <a:solidFill>
                  <a:srgbClr val="000000"/>
                </a:solidFill>
                <a:effectLst/>
                <a:latin typeface="proxima-nova"/>
              </a:rPr>
              <a:t>Destruction</a:t>
            </a:r>
            <a:r>
              <a:rPr lang="en-US" sz="1600" b="0" i="0" dirty="0">
                <a:solidFill>
                  <a:srgbClr val="000000"/>
                </a:solidFill>
                <a:effectLst/>
                <a:latin typeface="proxima-nova"/>
              </a:rPr>
              <a:t>: The character pays the price, even though it’s too high. This price makes our character lose, and they end their story without success. They are never able to escape the Unknown World.</a:t>
            </a:r>
          </a:p>
          <a:p>
            <a:pPr algn="l"/>
            <a:endParaRPr lang="en-US" sz="1600" b="0" i="0" dirty="0">
              <a:solidFill>
                <a:srgbClr val="1C1F33"/>
              </a:solidFill>
              <a:effectLst/>
              <a:latin typeface="proxima-nova"/>
            </a:endParaRPr>
          </a:p>
          <a:p>
            <a:endParaRPr lang="en-US" dirty="0"/>
          </a:p>
        </p:txBody>
      </p:sp>
    </p:spTree>
    <p:extLst>
      <p:ext uri="{BB962C8B-B14F-4D97-AF65-F5344CB8AC3E}">
        <p14:creationId xmlns:p14="http://schemas.microsoft.com/office/powerpoint/2010/main" val="289442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1C555F92-E7AF-0C51-4381-B08980F068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6142" y="0"/>
            <a:ext cx="6865858" cy="6865858"/>
          </a:xfrm>
        </p:spPr>
      </p:pic>
      <p:sp>
        <p:nvSpPr>
          <p:cNvPr id="6" name="TextBox 5">
            <a:extLst>
              <a:ext uri="{FF2B5EF4-FFF2-40B4-BE49-F238E27FC236}">
                <a16:creationId xmlns:a16="http://schemas.microsoft.com/office/drawing/2014/main" id="{86B9792D-2E34-0972-D8D1-78AAB3E0BC5B}"/>
              </a:ext>
            </a:extLst>
          </p:cNvPr>
          <p:cNvSpPr txBox="1"/>
          <p:nvPr/>
        </p:nvSpPr>
        <p:spPr>
          <a:xfrm>
            <a:off x="93306" y="83976"/>
            <a:ext cx="5131837" cy="6463308"/>
          </a:xfrm>
          <a:prstGeom prst="rect">
            <a:avLst/>
          </a:prstGeom>
          <a:noFill/>
        </p:spPr>
        <p:txBody>
          <a:bodyPr wrap="square" rtlCol="0">
            <a:spAutoFit/>
          </a:bodyPr>
          <a:lstStyle/>
          <a:p>
            <a:pPr algn="l"/>
            <a:endParaRPr lang="en-US" sz="1800" b="1" i="0" cap="all" dirty="0">
              <a:solidFill>
                <a:srgbClr val="1C1F33"/>
              </a:solidFill>
              <a:effectLst/>
              <a:latin typeface="brandon-grotesque"/>
            </a:endParaRPr>
          </a:p>
          <a:p>
            <a:pPr algn="l"/>
            <a:r>
              <a:rPr lang="en-US" sz="1800" b="1" i="0" cap="all" dirty="0">
                <a:solidFill>
                  <a:srgbClr val="1C1F33"/>
                </a:solidFill>
                <a:effectLst/>
                <a:latin typeface="brandon-grotesque"/>
              </a:rPr>
              <a:t>THE 7 POINT PLOT STRUCTURE</a:t>
            </a:r>
          </a:p>
          <a:p>
            <a:pPr algn="l"/>
            <a:endParaRPr lang="en-US" b="1" i="0" cap="all" dirty="0">
              <a:solidFill>
                <a:srgbClr val="1C1F33"/>
              </a:solidFill>
              <a:effectLst/>
              <a:latin typeface="brandon-grotesque"/>
            </a:endParaRPr>
          </a:p>
          <a:p>
            <a:pPr algn="l">
              <a:buFont typeface="Arial" panose="020B0604020202020204" pitchFamily="34" charset="0"/>
              <a:buChar char="•"/>
            </a:pPr>
            <a:r>
              <a:rPr lang="en-US" sz="1800" b="1" i="0" dirty="0">
                <a:solidFill>
                  <a:srgbClr val="000000"/>
                </a:solidFill>
                <a:effectLst/>
                <a:latin typeface="proxima-nova"/>
              </a:rPr>
              <a:t>Hook</a:t>
            </a:r>
            <a:r>
              <a:rPr lang="en-US" sz="1800" b="0" i="0" dirty="0">
                <a:solidFill>
                  <a:srgbClr val="000000"/>
                </a:solidFill>
                <a:effectLst/>
                <a:latin typeface="proxima-nova"/>
              </a:rPr>
              <a:t>: This is our starting point, and it should feel like the opposite of the ending. (A character starts weak and ends strong, for example.)</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Plot turn 1:</a:t>
            </a:r>
            <a:r>
              <a:rPr lang="en-US" sz="1800" b="0" i="0" dirty="0">
                <a:solidFill>
                  <a:srgbClr val="000000"/>
                </a:solidFill>
                <a:effectLst/>
                <a:latin typeface="proxima-nova"/>
              </a:rPr>
              <a:t> This is the call to adventure, the inciting incident. Something changes in the world of our character that gets the story going.</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Pinch 1:</a:t>
            </a:r>
            <a:r>
              <a:rPr lang="en-US" sz="1800" b="0" i="0" dirty="0">
                <a:solidFill>
                  <a:srgbClr val="000000"/>
                </a:solidFill>
                <a:effectLst/>
                <a:latin typeface="proxima-nova"/>
              </a:rPr>
              <a:t> A moment of conflict. The protagonist has to solve a problem. This is a moment for the author to apply pressure to their story—something goes wrong, and the character has to step up to the plate.</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Midpoint:</a:t>
            </a:r>
            <a:r>
              <a:rPr lang="en-US" sz="1800" b="0" i="0" dirty="0">
                <a:solidFill>
                  <a:srgbClr val="000000"/>
                </a:solidFill>
                <a:effectLst/>
                <a:latin typeface="proxima-nova"/>
              </a:rPr>
              <a:t> A switch from reaction to action. Kind of like the switch from Ignorance to Enlightenment in the Plot Embryo, this is a moment where our main character makes a choice to move actively toward the end of the story.</a:t>
            </a:r>
          </a:p>
          <a:p>
            <a:pPr algn="l">
              <a:buFont typeface="Arial" panose="020B0604020202020204" pitchFamily="34" charset="0"/>
              <a:buChar char="•"/>
            </a:pPr>
            <a:endParaRPr lang="en-US" b="0" i="0" dirty="0">
              <a:solidFill>
                <a:srgbClr val="000000"/>
              </a:solidFill>
              <a:effectLst/>
              <a:latin typeface="proxima-nova"/>
            </a:endParaRPr>
          </a:p>
          <a:p>
            <a:endParaRPr lang="en-US" dirty="0"/>
          </a:p>
        </p:txBody>
      </p:sp>
    </p:spTree>
    <p:extLst>
      <p:ext uri="{BB962C8B-B14F-4D97-AF65-F5344CB8AC3E}">
        <p14:creationId xmlns:p14="http://schemas.microsoft.com/office/powerpoint/2010/main" val="4174924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1C555F92-E7AF-0C51-4381-B08980F068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6142" y="0"/>
            <a:ext cx="6865858" cy="6865858"/>
          </a:xfrm>
        </p:spPr>
      </p:pic>
      <p:sp>
        <p:nvSpPr>
          <p:cNvPr id="6" name="TextBox 5">
            <a:extLst>
              <a:ext uri="{FF2B5EF4-FFF2-40B4-BE49-F238E27FC236}">
                <a16:creationId xmlns:a16="http://schemas.microsoft.com/office/drawing/2014/main" id="{86B9792D-2E34-0972-D8D1-78AAB3E0BC5B}"/>
              </a:ext>
            </a:extLst>
          </p:cNvPr>
          <p:cNvSpPr txBox="1"/>
          <p:nvPr/>
        </p:nvSpPr>
        <p:spPr>
          <a:xfrm>
            <a:off x="93306" y="83976"/>
            <a:ext cx="5131837" cy="5909310"/>
          </a:xfrm>
          <a:prstGeom prst="rect">
            <a:avLst/>
          </a:prstGeom>
          <a:noFill/>
        </p:spPr>
        <p:txBody>
          <a:bodyPr wrap="square" rtlCol="0">
            <a:spAutoFit/>
          </a:bodyPr>
          <a:lstStyle/>
          <a:p>
            <a:pPr algn="l"/>
            <a:endParaRPr lang="en-US" sz="1800" b="1" i="0" cap="all" dirty="0">
              <a:solidFill>
                <a:srgbClr val="1C1F33"/>
              </a:solidFill>
              <a:effectLst/>
              <a:latin typeface="brandon-grotesque"/>
            </a:endParaRPr>
          </a:p>
          <a:p>
            <a:pPr algn="l"/>
            <a:r>
              <a:rPr lang="en-US" sz="1800" b="1" i="0" cap="all" dirty="0">
                <a:solidFill>
                  <a:srgbClr val="1C1F33"/>
                </a:solidFill>
                <a:effectLst/>
                <a:latin typeface="brandon-grotesque"/>
              </a:rPr>
              <a:t>THE 7 POINT PLOT STRUCTURE</a:t>
            </a:r>
          </a:p>
          <a:p>
            <a:pPr algn="l"/>
            <a:endParaRPr lang="en-US" b="1" i="0" cap="all" dirty="0">
              <a:solidFill>
                <a:srgbClr val="1C1F33"/>
              </a:solidFill>
              <a:effectLst/>
              <a:latin typeface="brandon-grotesque"/>
            </a:endParaRPr>
          </a:p>
          <a:p>
            <a:pPr algn="l">
              <a:buFont typeface="Arial" panose="020B0604020202020204" pitchFamily="34" charset="0"/>
              <a:buChar char="•"/>
            </a:pPr>
            <a:r>
              <a:rPr lang="en-US" sz="1800" b="1" i="0" dirty="0">
                <a:solidFill>
                  <a:srgbClr val="000000"/>
                </a:solidFill>
                <a:effectLst/>
                <a:latin typeface="proxima-nova"/>
              </a:rPr>
              <a:t>Pinch 2:</a:t>
            </a:r>
            <a:r>
              <a:rPr lang="en-US" sz="1800" b="0" i="0" dirty="0">
                <a:solidFill>
                  <a:srgbClr val="000000"/>
                </a:solidFill>
                <a:effectLst/>
                <a:latin typeface="proxima-nova"/>
              </a:rPr>
              <a:t> Something bigger goes wrong, and the main character must adapt to the new situation. More pressure is applied. This can also be a dark “all is lost” type moment where the character faces “the jaws of defeat.”</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Plot turn 2:</a:t>
            </a:r>
            <a:r>
              <a:rPr lang="en-US" sz="1800" b="0" i="0" dirty="0">
                <a:solidFill>
                  <a:srgbClr val="000000"/>
                </a:solidFill>
                <a:effectLst/>
                <a:latin typeface="proxima-nova"/>
              </a:rPr>
              <a:t> Right when all might be lost, the character learns something crucial and/or gains the key to the resolution of the story. They now know how to win. It can be the moment where the character learns, “The power is in you!”</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Resolution:</a:t>
            </a:r>
            <a:r>
              <a:rPr lang="en-US" sz="1800" b="0" i="0" dirty="0">
                <a:solidFill>
                  <a:srgbClr val="000000"/>
                </a:solidFill>
                <a:effectLst/>
                <a:latin typeface="proxima-nova"/>
              </a:rPr>
              <a:t> Simply, this is where we end with our character now that they’ve changed and come out victorious. This should be the opposite of where they were in the beginning.</a:t>
            </a:r>
            <a:endParaRPr lang="en-US" b="0" i="0" dirty="0">
              <a:solidFill>
                <a:srgbClr val="000000"/>
              </a:solidFill>
              <a:effectLst/>
              <a:latin typeface="proxima-nova"/>
            </a:endParaRPr>
          </a:p>
          <a:p>
            <a:pPr algn="l">
              <a:buFont typeface="Arial" panose="020B0604020202020204" pitchFamily="34" charset="0"/>
              <a:buChar char="•"/>
            </a:pPr>
            <a:endParaRPr lang="en-US" b="0" i="0" dirty="0">
              <a:solidFill>
                <a:srgbClr val="000000"/>
              </a:solidFill>
              <a:effectLst/>
              <a:latin typeface="proxima-nova"/>
            </a:endParaRPr>
          </a:p>
          <a:p>
            <a:endParaRPr lang="en-US" dirty="0"/>
          </a:p>
        </p:txBody>
      </p:sp>
    </p:spTree>
    <p:extLst>
      <p:ext uri="{BB962C8B-B14F-4D97-AF65-F5344CB8AC3E}">
        <p14:creationId xmlns:p14="http://schemas.microsoft.com/office/powerpoint/2010/main" val="123433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DBF18-E49C-1AF9-724C-C7A0CA331E8D}"/>
              </a:ext>
            </a:extLst>
          </p:cNvPr>
          <p:cNvSpPr>
            <a:spLocks noGrp="1"/>
          </p:cNvSpPr>
          <p:nvPr>
            <p:ph idx="1"/>
          </p:nvPr>
        </p:nvSpPr>
        <p:spPr>
          <a:xfrm>
            <a:off x="838200" y="796954"/>
            <a:ext cx="10515600" cy="5380009"/>
          </a:xfrm>
        </p:spPr>
        <p:txBody>
          <a:bodyPr/>
          <a:lstStyle/>
          <a:p>
            <a:pPr marL="0" indent="0" algn="ctr">
              <a:buNone/>
            </a:pPr>
            <a:r>
              <a:rPr lang="en-US" sz="1800" b="1" i="0" cap="all" dirty="0">
                <a:solidFill>
                  <a:srgbClr val="1C1F33"/>
                </a:solidFill>
                <a:effectLst/>
                <a:latin typeface="brandon-grotesque"/>
              </a:rPr>
              <a:t>7 POINT PLOT STRUCTURE IN ACTION</a:t>
            </a:r>
          </a:p>
          <a:p>
            <a:pPr marL="0" indent="0" algn="ctr">
              <a:buNone/>
            </a:pPr>
            <a:endParaRPr lang="en-US" sz="1800" b="1" cap="all" dirty="0">
              <a:solidFill>
                <a:srgbClr val="1C1F33"/>
              </a:solidFill>
              <a:latin typeface="brandon-grotesque"/>
            </a:endParaRPr>
          </a:p>
          <a:p>
            <a:pPr marL="0" indent="0" algn="ctr">
              <a:buNone/>
            </a:pPr>
            <a:endParaRPr lang="en-US" b="1" i="0" cap="all" dirty="0">
              <a:solidFill>
                <a:srgbClr val="1C1F33"/>
              </a:solidFill>
              <a:effectLst/>
              <a:latin typeface="brandon-grotesque"/>
            </a:endParaRPr>
          </a:p>
          <a:p>
            <a:pPr algn="l">
              <a:buFont typeface="Arial" panose="020B0604020202020204" pitchFamily="34" charset="0"/>
              <a:buChar char="•"/>
            </a:pPr>
            <a:r>
              <a:rPr lang="en-US" sz="1800" b="1" i="0" dirty="0">
                <a:solidFill>
                  <a:srgbClr val="000000"/>
                </a:solidFill>
                <a:effectLst/>
                <a:latin typeface="proxima-nova"/>
              </a:rPr>
              <a:t>Hook</a:t>
            </a:r>
            <a:r>
              <a:rPr lang="en-US" sz="1800" b="0" i="0" dirty="0">
                <a:solidFill>
                  <a:srgbClr val="000000"/>
                </a:solidFill>
                <a:effectLst/>
                <a:latin typeface="proxima-nova"/>
              </a:rPr>
              <a:t>: Harry is an orphan living in a cupboard under the stairs.</a:t>
            </a: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Plot turn 1:</a:t>
            </a:r>
            <a:r>
              <a:rPr lang="en-US" sz="1800" b="0" i="0" dirty="0">
                <a:solidFill>
                  <a:srgbClr val="000000"/>
                </a:solidFill>
                <a:effectLst/>
                <a:latin typeface="proxima-nova"/>
              </a:rPr>
              <a:t> Harry learns he is a wizard and goes to Hogwarts.</a:t>
            </a: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Pinch 1</a:t>
            </a:r>
            <a:r>
              <a:rPr lang="en-US" sz="1800" b="0" i="0" dirty="0">
                <a:solidFill>
                  <a:srgbClr val="000000"/>
                </a:solidFill>
                <a:effectLst/>
                <a:latin typeface="proxima-nova"/>
              </a:rPr>
              <a:t>: Harry fights the troll and befriends Hermione and Ron.</a:t>
            </a: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Midpoint</a:t>
            </a:r>
            <a:r>
              <a:rPr lang="en-US" sz="1800" b="0" i="0" dirty="0">
                <a:solidFill>
                  <a:srgbClr val="000000"/>
                </a:solidFill>
                <a:effectLst/>
                <a:latin typeface="proxima-nova"/>
              </a:rPr>
              <a:t>: Harry has an experience in the forest where he sees someone sucking blood from a dead unicorn. He learns what evil looks like and opposes it.</a:t>
            </a: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Pinch 2:</a:t>
            </a:r>
            <a:r>
              <a:rPr lang="en-US" sz="1800" b="0" i="0" dirty="0">
                <a:solidFill>
                  <a:srgbClr val="000000"/>
                </a:solidFill>
                <a:effectLst/>
                <a:latin typeface="proxima-nova"/>
              </a:rPr>
              <a:t> When rescuing the stone, Ron and Hermione can’t pass all the tests, so Harry goes on alone.</a:t>
            </a: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Plot turn 2:</a:t>
            </a:r>
            <a:r>
              <a:rPr lang="en-US" sz="1800" b="0" i="0" dirty="0">
                <a:solidFill>
                  <a:srgbClr val="000000"/>
                </a:solidFill>
                <a:effectLst/>
                <a:latin typeface="proxima-nova"/>
              </a:rPr>
              <a:t> Harry learns the truth about Quirrell. Because he is pure of heart, he gets the stone and learns he has an upper hand because Voldemort cannot touch him.</a:t>
            </a: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Resolution</a:t>
            </a:r>
            <a:r>
              <a:rPr lang="en-US" sz="1800" b="0" i="0" dirty="0">
                <a:solidFill>
                  <a:srgbClr val="000000"/>
                </a:solidFill>
                <a:effectLst/>
                <a:latin typeface="proxima-nova"/>
              </a:rPr>
              <a:t>: Harry defeats Voldemort and becomes a hero at Hogwarts.</a:t>
            </a:r>
            <a:endParaRPr lang="en-US" b="0" i="0" dirty="0">
              <a:solidFill>
                <a:srgbClr val="000000"/>
              </a:solidFill>
              <a:effectLst/>
              <a:latin typeface="proxima-nova"/>
            </a:endParaRPr>
          </a:p>
          <a:p>
            <a:pPr marL="0" indent="0">
              <a:buNone/>
            </a:pPr>
            <a:endParaRPr lang="en-US" dirty="0"/>
          </a:p>
        </p:txBody>
      </p:sp>
    </p:spTree>
    <p:extLst>
      <p:ext uri="{BB962C8B-B14F-4D97-AF65-F5344CB8AC3E}">
        <p14:creationId xmlns:p14="http://schemas.microsoft.com/office/powerpoint/2010/main" val="241234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pie chart&#10;&#10;Description automatically generated">
            <a:extLst>
              <a:ext uri="{FF2B5EF4-FFF2-40B4-BE49-F238E27FC236}">
                <a16:creationId xmlns:a16="http://schemas.microsoft.com/office/drawing/2014/main" id="{D9D7115C-146E-24BE-63BE-7997CAA49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6" name="TextBox 5">
            <a:extLst>
              <a:ext uri="{FF2B5EF4-FFF2-40B4-BE49-F238E27FC236}">
                <a16:creationId xmlns:a16="http://schemas.microsoft.com/office/drawing/2014/main" id="{C08D39AF-640A-5BA4-409D-4CDFBB33E72A}"/>
              </a:ext>
            </a:extLst>
          </p:cNvPr>
          <p:cNvSpPr txBox="1"/>
          <p:nvPr/>
        </p:nvSpPr>
        <p:spPr>
          <a:xfrm>
            <a:off x="6951306" y="0"/>
            <a:ext cx="5240694" cy="7017306"/>
          </a:xfrm>
          <a:prstGeom prst="rect">
            <a:avLst/>
          </a:prstGeom>
          <a:noFill/>
        </p:spPr>
        <p:txBody>
          <a:bodyPr wrap="square" rtlCol="0">
            <a:spAutoFit/>
          </a:bodyPr>
          <a:lstStyle/>
          <a:p>
            <a:r>
              <a:rPr lang="en-US" dirty="0"/>
              <a:t>It comes from Aristotle’s poetics, written in 335 BC</a:t>
            </a:r>
          </a:p>
          <a:p>
            <a:endParaRPr lang="en-US" dirty="0"/>
          </a:p>
          <a:p>
            <a:pPr algn="l"/>
            <a:r>
              <a:rPr lang="en-US" sz="1800" b="1" i="0" cap="all" dirty="0">
                <a:solidFill>
                  <a:srgbClr val="1C1F33"/>
                </a:solidFill>
                <a:effectLst/>
                <a:latin typeface="brandon-grotesque"/>
              </a:rPr>
              <a:t>STORY STRUCTURE OF POETICS</a:t>
            </a:r>
          </a:p>
          <a:p>
            <a:pPr algn="l"/>
            <a:endParaRPr lang="en-US" b="1" i="0" cap="all" dirty="0">
              <a:solidFill>
                <a:srgbClr val="1C1F33"/>
              </a:solidFill>
              <a:effectLst/>
              <a:latin typeface="brandon-grotesque"/>
            </a:endParaRPr>
          </a:p>
          <a:p>
            <a:pPr algn="l">
              <a:buFont typeface="Arial" panose="020B0604020202020204" pitchFamily="34" charset="0"/>
              <a:buChar char="•"/>
            </a:pPr>
            <a:r>
              <a:rPr lang="en-US" sz="1800" b="1" i="0" dirty="0">
                <a:solidFill>
                  <a:srgbClr val="000000"/>
                </a:solidFill>
                <a:effectLst/>
                <a:latin typeface="proxima-nova"/>
              </a:rPr>
              <a:t>Dramatic action:</a:t>
            </a:r>
            <a:r>
              <a:rPr lang="en-US" sz="1800" b="0" i="0" dirty="0">
                <a:solidFill>
                  <a:srgbClr val="000000"/>
                </a:solidFill>
                <a:effectLst/>
                <a:latin typeface="proxima-nova"/>
              </a:rPr>
              <a:t> This is made up of two parts: a character and what it is that they’re trying to do. For example, “Sarah tries to uncover the truth about her brother’s disappearance.” This is the central action that makes up the story.</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Inciting incident:</a:t>
            </a:r>
            <a:r>
              <a:rPr lang="en-US" sz="1800" b="0" i="0" dirty="0">
                <a:solidFill>
                  <a:srgbClr val="000000"/>
                </a:solidFill>
                <a:effectLst/>
                <a:latin typeface="proxima-nova"/>
              </a:rPr>
              <a:t> The catalyst, the kickoff point of the action of the story.</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Super-objective:</a:t>
            </a:r>
            <a:r>
              <a:rPr lang="en-US" sz="1800" b="0" i="0" dirty="0">
                <a:solidFill>
                  <a:srgbClr val="000000"/>
                </a:solidFill>
                <a:effectLst/>
                <a:latin typeface="proxima-nova"/>
              </a:rPr>
              <a:t> What a character wants most of all in the story. If we’re talking about the main character, this can be the same as the dramatic action.</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Objective:</a:t>
            </a:r>
            <a:r>
              <a:rPr lang="en-US" sz="1800" b="0" i="0" dirty="0">
                <a:solidFill>
                  <a:srgbClr val="000000"/>
                </a:solidFill>
                <a:effectLst/>
                <a:latin typeface="proxima-nova"/>
              </a:rPr>
              <a:t> What a character wants, scene by scene. A character will likely have many objectives throughout a story, and each one will help them get to their super-objective. To continue with our earlier example, Sarah’s objective in a scene might be to persuade her aunt to have lunch with her… </a:t>
            </a:r>
            <a:r>
              <a:rPr lang="en-US" sz="1800" b="0" i="1" dirty="0">
                <a:solidFill>
                  <a:srgbClr val="000000"/>
                </a:solidFill>
                <a:effectLst/>
                <a:latin typeface="proxima-nova"/>
              </a:rPr>
              <a:t>because</a:t>
            </a:r>
            <a:r>
              <a:rPr lang="en-US" sz="1800" b="0" i="0" dirty="0">
                <a:solidFill>
                  <a:srgbClr val="000000"/>
                </a:solidFill>
                <a:effectLst/>
                <a:latin typeface="proxima-nova"/>
              </a:rPr>
              <a:t> she thinks her aunt might know something about her brother.</a:t>
            </a:r>
          </a:p>
          <a:p>
            <a:endParaRPr lang="en-US" dirty="0"/>
          </a:p>
        </p:txBody>
      </p:sp>
    </p:spTree>
    <p:extLst>
      <p:ext uri="{BB962C8B-B14F-4D97-AF65-F5344CB8AC3E}">
        <p14:creationId xmlns:p14="http://schemas.microsoft.com/office/powerpoint/2010/main" val="125136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pie chart&#10;&#10;Description automatically generated">
            <a:extLst>
              <a:ext uri="{FF2B5EF4-FFF2-40B4-BE49-F238E27FC236}">
                <a16:creationId xmlns:a16="http://schemas.microsoft.com/office/drawing/2014/main" id="{D9D7115C-146E-24BE-63BE-7997CAA49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6" name="TextBox 5">
            <a:extLst>
              <a:ext uri="{FF2B5EF4-FFF2-40B4-BE49-F238E27FC236}">
                <a16:creationId xmlns:a16="http://schemas.microsoft.com/office/drawing/2014/main" id="{C08D39AF-640A-5BA4-409D-4CDFBB33E72A}"/>
              </a:ext>
            </a:extLst>
          </p:cNvPr>
          <p:cNvSpPr txBox="1"/>
          <p:nvPr/>
        </p:nvSpPr>
        <p:spPr>
          <a:xfrm>
            <a:off x="6951306" y="0"/>
            <a:ext cx="5240694" cy="3970318"/>
          </a:xfrm>
          <a:prstGeom prst="rect">
            <a:avLst/>
          </a:prstGeom>
          <a:noFill/>
        </p:spPr>
        <p:txBody>
          <a:bodyPr wrap="square" rtlCol="0">
            <a:spAutoFit/>
          </a:bodyPr>
          <a:lstStyle/>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Recognition:</a:t>
            </a:r>
            <a:r>
              <a:rPr lang="en-US" sz="1800" b="0" i="0" dirty="0">
                <a:solidFill>
                  <a:srgbClr val="000000"/>
                </a:solidFill>
                <a:effectLst/>
                <a:latin typeface="proxima-nova"/>
              </a:rPr>
              <a:t> A moment near the end of the plot when a character encounters some enlightening information that changes everything. A common tragic example is from </a:t>
            </a:r>
            <a:r>
              <a:rPr lang="en-US" sz="1800" b="0" i="1" dirty="0">
                <a:solidFill>
                  <a:srgbClr val="000000"/>
                </a:solidFill>
                <a:effectLst/>
                <a:latin typeface="proxima-nova"/>
              </a:rPr>
              <a:t>Oedipus Rex,</a:t>
            </a:r>
            <a:r>
              <a:rPr lang="en-US" sz="1800" b="0" i="0" dirty="0">
                <a:solidFill>
                  <a:srgbClr val="000000"/>
                </a:solidFill>
                <a:effectLst/>
                <a:latin typeface="proxima-nova"/>
              </a:rPr>
              <a:t> when Oedipus discovers that he has killed his father and married his mother.</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Reversal:</a:t>
            </a:r>
            <a:r>
              <a:rPr lang="en-US" sz="1800" b="0" i="0" dirty="0">
                <a:solidFill>
                  <a:srgbClr val="000000"/>
                </a:solidFill>
                <a:effectLst/>
                <a:latin typeface="proxima-nova"/>
              </a:rPr>
              <a:t> As a result of the recognition, the character makes a choice. This is the very end of the story, and the main character either achieves their super-objective or doesn’t. Oedipus, after learning the truth, blinds himself.</a:t>
            </a:r>
            <a:endParaRPr lang="en-US" b="0" i="0" dirty="0">
              <a:solidFill>
                <a:srgbClr val="000000"/>
              </a:solidFill>
              <a:effectLst/>
              <a:latin typeface="proxima-nova"/>
            </a:endParaRPr>
          </a:p>
          <a:p>
            <a:endParaRPr lang="en-US" dirty="0"/>
          </a:p>
        </p:txBody>
      </p:sp>
    </p:spTree>
    <p:extLst>
      <p:ext uri="{BB962C8B-B14F-4D97-AF65-F5344CB8AC3E}">
        <p14:creationId xmlns:p14="http://schemas.microsoft.com/office/powerpoint/2010/main" val="56574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65523E-F399-10F2-49CD-7A3FC4022105}"/>
              </a:ext>
            </a:extLst>
          </p:cNvPr>
          <p:cNvSpPr>
            <a:spLocks noGrp="1"/>
          </p:cNvSpPr>
          <p:nvPr>
            <p:ph idx="1"/>
          </p:nvPr>
        </p:nvSpPr>
        <p:spPr>
          <a:xfrm>
            <a:off x="838200" y="1188062"/>
            <a:ext cx="10515600" cy="4351338"/>
          </a:xfrm>
        </p:spPr>
        <p:txBody>
          <a:bodyPr/>
          <a:lstStyle/>
          <a:p>
            <a:pPr marL="0" indent="0" algn="ctr">
              <a:buNone/>
            </a:pPr>
            <a:r>
              <a:rPr lang="en-US" sz="1800" b="1" i="0" cap="all" dirty="0">
                <a:solidFill>
                  <a:srgbClr val="1C1F33"/>
                </a:solidFill>
                <a:effectLst/>
                <a:latin typeface="brandon-grotesque"/>
              </a:rPr>
              <a:t>POETICS IN ACTION</a:t>
            </a:r>
          </a:p>
          <a:p>
            <a:pPr marL="0" indent="0" algn="ctr">
              <a:buNone/>
            </a:pPr>
            <a:endParaRPr lang="en-US" b="1" i="0" cap="all" dirty="0">
              <a:solidFill>
                <a:srgbClr val="1C1F33"/>
              </a:solidFill>
              <a:effectLst/>
              <a:latin typeface="brandon-grotesque"/>
            </a:endParaRPr>
          </a:p>
          <a:p>
            <a:pPr algn="l">
              <a:buFont typeface="Arial" panose="020B0604020202020204" pitchFamily="34" charset="0"/>
              <a:buChar char="•"/>
            </a:pPr>
            <a:r>
              <a:rPr lang="en-US" sz="1800" b="1" i="0" dirty="0">
                <a:solidFill>
                  <a:srgbClr val="000000"/>
                </a:solidFill>
                <a:effectLst/>
                <a:latin typeface="proxima-nova"/>
              </a:rPr>
              <a:t>Dramatic action:</a:t>
            </a:r>
            <a:r>
              <a:rPr lang="en-US" sz="1800" b="0" i="0" dirty="0">
                <a:solidFill>
                  <a:srgbClr val="000000"/>
                </a:solidFill>
                <a:effectLst/>
                <a:latin typeface="proxima-nova"/>
              </a:rPr>
              <a:t> Harry Potter protects his newfound home. (This could also be Harry’s </a:t>
            </a:r>
            <a:r>
              <a:rPr lang="en-US" sz="1800" b="1" i="0" dirty="0">
                <a:solidFill>
                  <a:srgbClr val="000000"/>
                </a:solidFill>
                <a:effectLst/>
                <a:latin typeface="proxima-nova"/>
              </a:rPr>
              <a:t>super-objective</a:t>
            </a:r>
            <a:r>
              <a:rPr lang="en-US" sz="1800" b="0" i="0" dirty="0">
                <a:solidFill>
                  <a:srgbClr val="000000"/>
                </a:solidFill>
                <a:effectLst/>
                <a:latin typeface="proxima-nova"/>
              </a:rPr>
              <a:t>.)</a:t>
            </a: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Inciting incident:</a:t>
            </a:r>
            <a:r>
              <a:rPr lang="en-US" sz="1800" b="0" i="0" dirty="0">
                <a:solidFill>
                  <a:srgbClr val="000000"/>
                </a:solidFill>
                <a:effectLst/>
                <a:latin typeface="proxima-nova"/>
              </a:rPr>
              <a:t> Harry discovers he is a wizard and attends Hogwarts.</a:t>
            </a: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Objective:</a:t>
            </a:r>
            <a:r>
              <a:rPr lang="en-US" sz="1800" b="0" i="0" dirty="0">
                <a:solidFill>
                  <a:srgbClr val="000000"/>
                </a:solidFill>
                <a:effectLst/>
                <a:latin typeface="proxima-nova"/>
              </a:rPr>
              <a:t> On Halloween, Harry’s objective is to make sure Hermione is alright. (To accomplish this, he and Ron find her hiding in the bathroom and fight a troll to protect her.)</a:t>
            </a: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Recognition:</a:t>
            </a:r>
            <a:r>
              <a:rPr lang="en-US" sz="1800" b="0" i="0" dirty="0">
                <a:solidFill>
                  <a:srgbClr val="000000"/>
                </a:solidFill>
                <a:effectLst/>
                <a:latin typeface="proxima-nova"/>
              </a:rPr>
              <a:t> Harry learns that the person after the stone wasn’t Snape, it was Quirrell in cahoots with Voldemort.</a:t>
            </a:r>
            <a:endParaRPr lang="en-US"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Reversal:</a:t>
            </a:r>
            <a:r>
              <a:rPr lang="en-US" sz="1800" b="0" i="0" dirty="0">
                <a:solidFill>
                  <a:srgbClr val="000000"/>
                </a:solidFill>
                <a:effectLst/>
                <a:latin typeface="proxima-nova"/>
              </a:rPr>
              <a:t> Harry is in a much bigger showdown than he expected. Harry’s takes the stone himself because he is pure of heart. He resists Voldemort’s attack and escapes, victorious.</a:t>
            </a:r>
            <a:endParaRPr lang="en-US" b="0" i="0" dirty="0">
              <a:solidFill>
                <a:srgbClr val="000000"/>
              </a:solidFill>
              <a:effectLst/>
              <a:latin typeface="proxima-nova"/>
            </a:endParaRPr>
          </a:p>
          <a:p>
            <a:pPr marL="0" indent="0">
              <a:buNone/>
            </a:pPr>
            <a:endParaRPr lang="en-US" dirty="0"/>
          </a:p>
        </p:txBody>
      </p:sp>
    </p:spTree>
    <p:extLst>
      <p:ext uri="{BB962C8B-B14F-4D97-AF65-F5344CB8AC3E}">
        <p14:creationId xmlns:p14="http://schemas.microsoft.com/office/powerpoint/2010/main" val="88892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chart&#10;&#10;Description automatically generated">
            <a:extLst>
              <a:ext uri="{FF2B5EF4-FFF2-40B4-BE49-F238E27FC236}">
                <a16:creationId xmlns:a16="http://schemas.microsoft.com/office/drawing/2014/main" id="{5A25CB7C-A171-5EE2-1217-68CC2F66F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1021127"/>
            <a:ext cx="4777381" cy="464600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7B335348-8A37-3EEA-BE39-A278B04D60A3}"/>
              </a:ext>
            </a:extLst>
          </p:cNvPr>
          <p:cNvSpPr>
            <a:spLocks noGrp="1"/>
          </p:cNvSpPr>
          <p:nvPr>
            <p:ph idx="1"/>
          </p:nvPr>
        </p:nvSpPr>
        <p:spPr>
          <a:xfrm>
            <a:off x="5894962" y="1231641"/>
            <a:ext cx="5458838" cy="4945322"/>
          </a:xfrm>
        </p:spPr>
        <p:txBody>
          <a:bodyPr>
            <a:normAutofit/>
          </a:bodyPr>
          <a:lstStyle/>
          <a:p>
            <a:pPr marL="0" indent="0">
              <a:buNone/>
            </a:pPr>
            <a:r>
              <a:rPr lang="en-US" sz="1800" b="0" i="0" dirty="0">
                <a:effectLst/>
                <a:latin typeface="proxima-nova"/>
              </a:rPr>
              <a:t>A story structure is basically a map to keep you from getting lost as you set off into the unknown. It </a:t>
            </a:r>
            <a:r>
              <a:rPr lang="en-US" sz="1800" b="1" i="0" dirty="0">
                <a:effectLst/>
                <a:latin typeface="proxima-nova"/>
              </a:rPr>
              <a:t>identifies the key elements of dramatic plot</a:t>
            </a:r>
            <a:r>
              <a:rPr lang="en-US" sz="1800" b="0" i="0" dirty="0">
                <a:effectLst/>
                <a:latin typeface="proxima-nova"/>
              </a:rPr>
              <a:t> in any story. Once you know the path, you can chart your course and then play in the blank space from Point A to Point B.</a:t>
            </a:r>
          </a:p>
          <a:p>
            <a:pPr marL="0" indent="0">
              <a:buNone/>
            </a:pPr>
            <a:endParaRPr lang="en-US" sz="1800" dirty="0">
              <a:latin typeface="proxima-nova"/>
            </a:endParaRPr>
          </a:p>
          <a:p>
            <a:pPr marL="0" indent="0">
              <a:buNone/>
            </a:pPr>
            <a:r>
              <a:rPr lang="en-US" sz="1800" b="0" i="0" dirty="0">
                <a:effectLst/>
                <a:latin typeface="proxima-nova"/>
              </a:rPr>
              <a:t>Narrative structure and plotting systems come in many forms, some more complex than others. These 9 story structures range from the classic plot pyramid to the lesser-known plot embryo to Aristotle’s ancient </a:t>
            </a:r>
            <a:r>
              <a:rPr lang="en-US" sz="1800" b="0" i="1" dirty="0">
                <a:effectLst/>
                <a:latin typeface="proxima-nova"/>
              </a:rPr>
              <a:t>Poetics,</a:t>
            </a:r>
            <a:r>
              <a:rPr lang="en-US" sz="1800" b="0" i="0" dirty="0">
                <a:effectLst/>
                <a:latin typeface="proxima-nova"/>
              </a:rPr>
              <a:t> but they’re all trying to answer the same questions:</a:t>
            </a:r>
          </a:p>
          <a:p>
            <a:pPr>
              <a:buFont typeface="Arial" panose="020B0604020202020204" pitchFamily="34" charset="0"/>
              <a:buChar char="•"/>
            </a:pPr>
            <a:r>
              <a:rPr lang="en-US" sz="1800" b="0" i="0" dirty="0">
                <a:effectLst/>
                <a:latin typeface="proxima-nova"/>
              </a:rPr>
              <a:t>What makes up a story?</a:t>
            </a:r>
          </a:p>
          <a:p>
            <a:pPr>
              <a:buFont typeface="Arial" panose="020B0604020202020204" pitchFamily="34" charset="0"/>
              <a:buChar char="•"/>
            </a:pPr>
            <a:r>
              <a:rPr lang="en-US" sz="1800" b="0" i="0" dirty="0">
                <a:effectLst/>
                <a:latin typeface="proxima-nova"/>
              </a:rPr>
              <a:t>What kind of stories please the reader?</a:t>
            </a:r>
          </a:p>
          <a:p>
            <a:pPr>
              <a:buFont typeface="Arial" panose="020B0604020202020204" pitchFamily="34" charset="0"/>
              <a:buChar char="•"/>
            </a:pPr>
            <a:r>
              <a:rPr lang="en-US" sz="1800" b="0" i="0" dirty="0">
                <a:effectLst/>
                <a:latin typeface="proxima-nova"/>
              </a:rPr>
              <a:t>What is it about a beginning, middle, and end that makes a plot really sing?</a:t>
            </a:r>
          </a:p>
          <a:p>
            <a:pPr marL="0" indent="0">
              <a:buNone/>
            </a:pPr>
            <a:endParaRPr lang="en-US" sz="1500" dirty="0"/>
          </a:p>
        </p:txBody>
      </p:sp>
    </p:spTree>
    <p:extLst>
      <p:ext uri="{BB962C8B-B14F-4D97-AF65-F5344CB8AC3E}">
        <p14:creationId xmlns:p14="http://schemas.microsoft.com/office/powerpoint/2010/main" val="388231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businesscard&#10;&#10;Description automatically generated">
            <a:extLst>
              <a:ext uri="{FF2B5EF4-FFF2-40B4-BE49-F238E27FC236}">
                <a16:creationId xmlns:a16="http://schemas.microsoft.com/office/drawing/2014/main" id="{079C8E84-2C3F-E541-9B30-11191FA95A26}"/>
              </a:ext>
            </a:extLst>
          </p:cNvPr>
          <p:cNvPicPr>
            <a:picLocks noChangeAspect="1"/>
          </p:cNvPicPr>
          <p:nvPr/>
        </p:nvPicPr>
        <p:blipFill rotWithShape="1">
          <a:blip r:embed="rId2">
            <a:extLst>
              <a:ext uri="{28A0092B-C50C-407E-A947-70E740481C1C}">
                <a14:useLocalDpi xmlns:a14="http://schemas.microsoft.com/office/drawing/2010/main" val="0"/>
              </a:ext>
            </a:extLst>
          </a:blip>
          <a:srcRect b="1130"/>
          <a:stretch/>
        </p:blipFill>
        <p:spPr>
          <a:xfrm>
            <a:off x="1" y="10"/>
            <a:ext cx="6936390" cy="6857990"/>
          </a:xfrm>
          <a:prstGeom prst="rect">
            <a:avLst/>
          </a:prstGeom>
        </p:spPr>
      </p:pic>
      <p:sp>
        <p:nvSpPr>
          <p:cNvPr id="10" name="TextBox 9">
            <a:extLst>
              <a:ext uri="{FF2B5EF4-FFF2-40B4-BE49-F238E27FC236}">
                <a16:creationId xmlns:a16="http://schemas.microsoft.com/office/drawing/2014/main" id="{2B55CDB7-B337-DA40-89E4-B63DDDA46E53}"/>
              </a:ext>
            </a:extLst>
          </p:cNvPr>
          <p:cNvSpPr txBox="1"/>
          <p:nvPr/>
        </p:nvSpPr>
        <p:spPr>
          <a:xfrm>
            <a:off x="7091265" y="429208"/>
            <a:ext cx="4767943" cy="6164539"/>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b="1" i="0" cap="all" dirty="0">
                <a:effectLst/>
              </a:rPr>
              <a:t>STORY STRUCTURE OF THE PLOT PYRAMID</a:t>
            </a:r>
          </a:p>
          <a:p>
            <a:pPr indent="-228600">
              <a:lnSpc>
                <a:spcPct val="90000"/>
              </a:lnSpc>
              <a:spcAft>
                <a:spcPts val="600"/>
              </a:spcAft>
              <a:buFont typeface="Arial" panose="020B0604020202020204" pitchFamily="34" charset="0"/>
              <a:buChar char="•"/>
            </a:pPr>
            <a:endParaRPr lang="en-US" b="1" i="0" cap="all" dirty="0">
              <a:effectLst/>
            </a:endParaRPr>
          </a:p>
          <a:p>
            <a:pPr indent="-228600">
              <a:lnSpc>
                <a:spcPct val="90000"/>
              </a:lnSpc>
              <a:spcAft>
                <a:spcPts val="600"/>
              </a:spcAft>
              <a:buFont typeface="Arial" panose="020B0604020202020204" pitchFamily="34" charset="0"/>
              <a:buChar char="•"/>
            </a:pPr>
            <a:r>
              <a:rPr lang="en-US" b="1" i="0" dirty="0">
                <a:effectLst/>
              </a:rPr>
              <a:t>Exposition:</a:t>
            </a:r>
            <a:r>
              <a:rPr lang="en-US" b="0" i="0" dirty="0">
                <a:effectLst/>
              </a:rPr>
              <a:t> The beginning of the story sets up the main character(s) and setting. We get background information, just enough to get us started with the story. Everything is status quo.</a:t>
            </a:r>
          </a:p>
          <a:p>
            <a:pPr indent="-228600">
              <a:lnSpc>
                <a:spcPct val="90000"/>
              </a:lnSpc>
              <a:spcAft>
                <a:spcPts val="600"/>
              </a:spcAft>
              <a:buFont typeface="Arial" panose="020B0604020202020204" pitchFamily="34" charset="0"/>
              <a:buChar char="•"/>
            </a:pPr>
            <a:endParaRPr lang="en-US" b="0" i="0" dirty="0">
              <a:effectLst/>
            </a:endParaRPr>
          </a:p>
          <a:p>
            <a:pPr indent="-228600">
              <a:lnSpc>
                <a:spcPct val="90000"/>
              </a:lnSpc>
              <a:spcAft>
                <a:spcPts val="600"/>
              </a:spcAft>
              <a:buFont typeface="Arial" panose="020B0604020202020204" pitchFamily="34" charset="0"/>
              <a:buChar char="•"/>
            </a:pPr>
            <a:r>
              <a:rPr lang="en-US" b="1" i="0" dirty="0">
                <a:effectLst/>
              </a:rPr>
              <a:t>Rising movement:</a:t>
            </a:r>
            <a:r>
              <a:rPr lang="en-US" b="0" i="0" dirty="0">
                <a:effectLst/>
              </a:rPr>
              <a:t> The conflict begins. Suspense and tension rise, the plot picks up, and the reader is wondering what’s going to happen. How will our main character get out of this? How will they win?</a:t>
            </a:r>
          </a:p>
          <a:p>
            <a:pPr indent="-228600">
              <a:lnSpc>
                <a:spcPct val="90000"/>
              </a:lnSpc>
              <a:spcAft>
                <a:spcPts val="600"/>
              </a:spcAft>
              <a:buFont typeface="Arial" panose="020B0604020202020204" pitchFamily="34" charset="0"/>
              <a:buChar char="•"/>
            </a:pPr>
            <a:endParaRPr lang="en-US" b="0" i="0" dirty="0">
              <a:effectLst/>
            </a:endParaRPr>
          </a:p>
          <a:p>
            <a:pPr indent="-228600">
              <a:lnSpc>
                <a:spcPct val="90000"/>
              </a:lnSpc>
              <a:spcAft>
                <a:spcPts val="600"/>
              </a:spcAft>
              <a:buFont typeface="Arial" panose="020B0604020202020204" pitchFamily="34" charset="0"/>
              <a:buChar char="•"/>
            </a:pPr>
            <a:r>
              <a:rPr lang="en-US" b="1" i="0" dirty="0">
                <a:effectLst/>
              </a:rPr>
              <a:t>Climax:</a:t>
            </a:r>
            <a:r>
              <a:rPr lang="en-US" b="0" i="0" dirty="0">
                <a:effectLst/>
              </a:rPr>
              <a:t> Maximum suspense. This is the peak of the conflict and a turning point for the main character.</a:t>
            </a:r>
          </a:p>
          <a:p>
            <a:pPr indent="-228600">
              <a:lnSpc>
                <a:spcPct val="90000"/>
              </a:lnSpc>
              <a:spcAft>
                <a:spcPts val="600"/>
              </a:spcAft>
              <a:buFont typeface="Arial" panose="020B0604020202020204" pitchFamily="34" charset="0"/>
              <a:buChar char="•"/>
            </a:pPr>
            <a:endParaRPr lang="en-US" b="0" i="0" dirty="0">
              <a:effectLst/>
            </a:endParaRPr>
          </a:p>
          <a:p>
            <a:pPr indent="-228600">
              <a:lnSpc>
                <a:spcPct val="90000"/>
              </a:lnSpc>
              <a:spcAft>
                <a:spcPts val="600"/>
              </a:spcAft>
              <a:buFont typeface="Arial" panose="020B0604020202020204" pitchFamily="34" charset="0"/>
              <a:buChar char="•"/>
            </a:pPr>
            <a:r>
              <a:rPr lang="en-US" b="1" i="0" dirty="0">
                <a:effectLst/>
              </a:rPr>
              <a:t>Falling action:</a:t>
            </a:r>
            <a:r>
              <a:rPr lang="en-US" b="0" i="0" dirty="0">
                <a:effectLst/>
              </a:rPr>
              <a:t> The conflict unravels, pieces fall into place, our main character has the key to victory, and eventually we reach a resolution to the conflict.</a:t>
            </a:r>
          </a:p>
          <a:p>
            <a:pPr indent="-228600">
              <a:lnSpc>
                <a:spcPct val="90000"/>
              </a:lnSpc>
              <a:spcAft>
                <a:spcPts val="600"/>
              </a:spcAft>
              <a:buFont typeface="Arial" panose="020B0604020202020204" pitchFamily="34" charset="0"/>
              <a:buChar char="•"/>
            </a:pPr>
            <a:endParaRPr lang="en-US" b="0" i="0" dirty="0">
              <a:effectLst/>
            </a:endParaRPr>
          </a:p>
          <a:p>
            <a:pPr indent="-228600">
              <a:lnSpc>
                <a:spcPct val="90000"/>
              </a:lnSpc>
              <a:spcAft>
                <a:spcPts val="600"/>
              </a:spcAft>
              <a:buFont typeface="Arial" panose="020B0604020202020204" pitchFamily="34" charset="0"/>
              <a:buChar char="•"/>
            </a:pPr>
            <a:r>
              <a:rPr lang="en-US" b="1" i="0" dirty="0">
                <a:effectLst/>
              </a:rPr>
              <a:t>Denouement:</a:t>
            </a:r>
            <a:r>
              <a:rPr lang="en-US" b="0" i="0" dirty="0">
                <a:effectLst/>
              </a:rPr>
              <a:t> Outcome or conclusion. The conflict is resolved, the main character has won, and the story is over.</a:t>
            </a:r>
          </a:p>
          <a:p>
            <a:pPr indent="-2286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120948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businesscard&#10;&#10;Description automatically generated">
            <a:extLst>
              <a:ext uri="{FF2B5EF4-FFF2-40B4-BE49-F238E27FC236}">
                <a16:creationId xmlns:a16="http://schemas.microsoft.com/office/drawing/2014/main" id="{079C8E84-2C3F-E541-9B30-11191FA95A26}"/>
              </a:ext>
            </a:extLst>
          </p:cNvPr>
          <p:cNvPicPr>
            <a:picLocks noChangeAspect="1"/>
          </p:cNvPicPr>
          <p:nvPr/>
        </p:nvPicPr>
        <p:blipFill rotWithShape="1">
          <a:blip r:embed="rId2">
            <a:extLst>
              <a:ext uri="{28A0092B-C50C-407E-A947-70E740481C1C}">
                <a14:useLocalDpi xmlns:a14="http://schemas.microsoft.com/office/drawing/2010/main" val="0"/>
              </a:ext>
            </a:extLst>
          </a:blip>
          <a:srcRect b="1130"/>
          <a:stretch/>
        </p:blipFill>
        <p:spPr>
          <a:xfrm>
            <a:off x="1" y="10"/>
            <a:ext cx="6936390" cy="6857990"/>
          </a:xfrm>
          <a:prstGeom prst="rect">
            <a:avLst/>
          </a:prstGeom>
        </p:spPr>
      </p:pic>
      <p:sp>
        <p:nvSpPr>
          <p:cNvPr id="10" name="TextBox 9">
            <a:extLst>
              <a:ext uri="{FF2B5EF4-FFF2-40B4-BE49-F238E27FC236}">
                <a16:creationId xmlns:a16="http://schemas.microsoft.com/office/drawing/2014/main" id="{2B55CDB7-B337-DA40-89E4-B63DDDA46E53}"/>
              </a:ext>
            </a:extLst>
          </p:cNvPr>
          <p:cNvSpPr txBox="1"/>
          <p:nvPr/>
        </p:nvSpPr>
        <p:spPr>
          <a:xfrm>
            <a:off x="7091265" y="429208"/>
            <a:ext cx="4767943" cy="5747755"/>
          </a:xfrm>
          <a:prstGeom prst="rect">
            <a:avLst/>
          </a:prstGeom>
        </p:spPr>
        <p:txBody>
          <a:bodyPr vert="horz" lIns="91440" tIns="45720" rIns="91440" bIns="45720" rtlCol="0">
            <a:normAutofit fontScale="92500" lnSpcReduction="20000"/>
          </a:bodyPr>
          <a:lstStyle/>
          <a:p>
            <a:pPr algn="l"/>
            <a:r>
              <a:rPr lang="en-US" sz="1800" b="1" i="0" cap="all" dirty="0">
                <a:solidFill>
                  <a:srgbClr val="1C1F33"/>
                </a:solidFill>
                <a:effectLst/>
                <a:latin typeface="brandon-grotesque"/>
              </a:rPr>
              <a:t>THE PLOT PYRAMID IN ACTION</a:t>
            </a:r>
          </a:p>
          <a:p>
            <a:pPr algn="l"/>
            <a:endParaRPr lang="en-US" sz="1000" b="1" i="0" cap="all" dirty="0">
              <a:solidFill>
                <a:srgbClr val="1C1F33"/>
              </a:solidFill>
              <a:effectLst/>
              <a:latin typeface="brandon-grotesque"/>
            </a:endParaRPr>
          </a:p>
          <a:p>
            <a:pPr algn="l"/>
            <a:r>
              <a:rPr lang="en-US" sz="1800" b="0" i="0" dirty="0">
                <a:solidFill>
                  <a:srgbClr val="1C1F33"/>
                </a:solidFill>
                <a:effectLst/>
                <a:latin typeface="proxima-nova"/>
              </a:rPr>
              <a:t>To illustrate Freytag’s plot pyramid in action with a story you already know, let’s go through </a:t>
            </a:r>
            <a:r>
              <a:rPr lang="en-US" sz="1800" b="0" i="1" dirty="0">
                <a:solidFill>
                  <a:srgbClr val="1C1F33"/>
                </a:solidFill>
                <a:effectLst/>
                <a:latin typeface="proxima-nova"/>
              </a:rPr>
              <a:t>Harry Potter and the Sorcerer’s Stone</a:t>
            </a:r>
            <a:r>
              <a:rPr lang="en-US" sz="1800" b="0" i="0" dirty="0">
                <a:solidFill>
                  <a:srgbClr val="1C1F33"/>
                </a:solidFill>
                <a:effectLst/>
                <a:latin typeface="proxima-nova"/>
              </a:rPr>
              <a:t>.</a:t>
            </a:r>
          </a:p>
          <a:p>
            <a:pPr algn="l"/>
            <a:endParaRPr lang="en-US" sz="1000" b="0" i="0" dirty="0">
              <a:solidFill>
                <a:srgbClr val="1C1F33"/>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Exposition:</a:t>
            </a:r>
            <a:r>
              <a:rPr lang="en-US" sz="1800" b="0" i="0" dirty="0">
                <a:solidFill>
                  <a:srgbClr val="000000"/>
                </a:solidFill>
                <a:effectLst/>
                <a:latin typeface="proxima-nova"/>
              </a:rPr>
              <a:t> Harry is an orphan living in a cupboard under the stairs in the home of his abusive aunt and uncle. He feels odd and out of place.</a:t>
            </a:r>
          </a:p>
          <a:p>
            <a:pPr algn="l">
              <a:buFont typeface="Arial" panose="020B0604020202020204" pitchFamily="34" charset="0"/>
              <a:buChar char="•"/>
            </a:pPr>
            <a:endParaRPr lang="en-US" sz="1000"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Rising movement:</a:t>
            </a:r>
            <a:r>
              <a:rPr lang="en-US" sz="1800" b="0" i="0" dirty="0">
                <a:solidFill>
                  <a:srgbClr val="000000"/>
                </a:solidFill>
                <a:effectLst/>
                <a:latin typeface="proxima-nova"/>
              </a:rPr>
              <a:t> Harry finds out he is a wizard and attends Hogwarts School of Witchcraft and Wizardry. He goes to class, makes friends like Ron and Hermione, makes enemies like Malfoy and Snape, and he learns about Voldemort, the evil wizard who killed his parents. He also learns that the sorcerer’s stone is hidden and guarded in the castle.</a:t>
            </a:r>
          </a:p>
          <a:p>
            <a:pPr algn="l">
              <a:buFont typeface="Arial" panose="020B0604020202020204" pitchFamily="34" charset="0"/>
              <a:buChar char="•"/>
            </a:pPr>
            <a:endParaRPr lang="en-US" sz="1000"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Climax:</a:t>
            </a:r>
            <a:r>
              <a:rPr lang="en-US" sz="1800" b="0" i="0" dirty="0">
                <a:solidFill>
                  <a:srgbClr val="000000"/>
                </a:solidFill>
                <a:effectLst/>
                <a:latin typeface="proxima-nova"/>
              </a:rPr>
              <a:t> Harry decides to go after the stone to keep Snape from stealing it.</a:t>
            </a:r>
          </a:p>
          <a:p>
            <a:pPr algn="l">
              <a:buFont typeface="Arial" panose="020B0604020202020204" pitchFamily="34" charset="0"/>
              <a:buChar char="•"/>
            </a:pPr>
            <a:endParaRPr lang="en-US" sz="1000"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Falling action:</a:t>
            </a:r>
            <a:r>
              <a:rPr lang="en-US" sz="1800" b="0" i="0" dirty="0">
                <a:solidFill>
                  <a:srgbClr val="000000"/>
                </a:solidFill>
                <a:effectLst/>
                <a:latin typeface="proxima-nova"/>
              </a:rPr>
              <a:t> Harry and his friends pass through trials guarding the stone. Harry meets Voldemort, and because he is pure of heart, he beats Voldemort and escapes with the stone.</a:t>
            </a:r>
          </a:p>
          <a:p>
            <a:pPr algn="l">
              <a:buFont typeface="Arial" panose="020B0604020202020204" pitchFamily="34" charset="0"/>
              <a:buChar char="•"/>
            </a:pPr>
            <a:endParaRPr lang="en-US" sz="1000" b="0" i="0" dirty="0">
              <a:solidFill>
                <a:srgbClr val="000000"/>
              </a:solidFill>
              <a:effectLst/>
              <a:latin typeface="proxima-nova"/>
            </a:endParaRPr>
          </a:p>
          <a:p>
            <a:pPr algn="l">
              <a:buFont typeface="Arial" panose="020B0604020202020204" pitchFamily="34" charset="0"/>
              <a:buChar char="•"/>
            </a:pPr>
            <a:r>
              <a:rPr lang="en-US" sz="1800" b="1" i="0" dirty="0">
                <a:solidFill>
                  <a:srgbClr val="000000"/>
                </a:solidFill>
                <a:effectLst/>
                <a:latin typeface="proxima-nova"/>
              </a:rPr>
              <a:t>Denouement:</a:t>
            </a:r>
            <a:r>
              <a:rPr lang="en-US" sz="1800" b="0" i="0" dirty="0">
                <a:solidFill>
                  <a:srgbClr val="000000"/>
                </a:solidFill>
                <a:effectLst/>
                <a:latin typeface="proxima-nova"/>
              </a:rPr>
              <a:t> Harry recovers. He heroically wins the house cup and feels fully accepted at Hogwarts.</a:t>
            </a:r>
            <a:endParaRPr lang="en-US" sz="1000" b="0" i="0" dirty="0">
              <a:solidFill>
                <a:srgbClr val="000000"/>
              </a:solidFill>
              <a:effectLst/>
              <a:latin typeface="proxima-nova"/>
            </a:endParaRPr>
          </a:p>
          <a:p>
            <a:pPr>
              <a:lnSpc>
                <a:spcPct val="90000"/>
              </a:lnSpc>
              <a:spcAft>
                <a:spcPts val="600"/>
              </a:spcAft>
            </a:pPr>
            <a:endParaRPr lang="en-US" sz="1000" dirty="0"/>
          </a:p>
        </p:txBody>
      </p:sp>
    </p:spTree>
    <p:extLst>
      <p:ext uri="{BB962C8B-B14F-4D97-AF65-F5344CB8AC3E}">
        <p14:creationId xmlns:p14="http://schemas.microsoft.com/office/powerpoint/2010/main" val="36287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500B9A47-19A4-8F50-600E-F6C7C15F1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6" name="TextBox 5">
            <a:extLst>
              <a:ext uri="{FF2B5EF4-FFF2-40B4-BE49-F238E27FC236}">
                <a16:creationId xmlns:a16="http://schemas.microsoft.com/office/drawing/2014/main" id="{E74DD220-0478-EC12-8DC9-58D737CC34D3}"/>
              </a:ext>
            </a:extLst>
          </p:cNvPr>
          <p:cNvSpPr txBox="1"/>
          <p:nvPr/>
        </p:nvSpPr>
        <p:spPr>
          <a:xfrm>
            <a:off x="139958" y="1242598"/>
            <a:ext cx="4954555" cy="4247317"/>
          </a:xfrm>
          <a:prstGeom prst="rect">
            <a:avLst/>
          </a:prstGeom>
          <a:noFill/>
        </p:spPr>
        <p:txBody>
          <a:bodyPr wrap="square" rtlCol="0">
            <a:spAutoFit/>
          </a:bodyPr>
          <a:lstStyle/>
          <a:p>
            <a:pPr algn="l"/>
            <a:r>
              <a:rPr lang="en-US" dirty="0">
                <a:solidFill>
                  <a:srgbClr val="1C1F33"/>
                </a:solidFill>
                <a:latin typeface="proxima-nova"/>
              </a:rPr>
              <a:t>W</a:t>
            </a:r>
            <a:r>
              <a:rPr lang="en-US" sz="1800" b="0" i="0" dirty="0">
                <a:solidFill>
                  <a:srgbClr val="1C1F33"/>
                </a:solidFill>
                <a:effectLst/>
                <a:latin typeface="proxima-nova"/>
              </a:rPr>
              <a:t>hat happens if your main character is an anti-hero? Or a straight-up villain? </a:t>
            </a:r>
          </a:p>
          <a:p>
            <a:pPr algn="l"/>
            <a:endParaRPr lang="en-US" dirty="0">
              <a:solidFill>
                <a:srgbClr val="1C1F33"/>
              </a:solidFill>
              <a:latin typeface="proxima-nova"/>
            </a:endParaRPr>
          </a:p>
          <a:p>
            <a:pPr algn="l"/>
            <a:r>
              <a:rPr lang="en-US" sz="1800" b="0" i="0" dirty="0">
                <a:solidFill>
                  <a:srgbClr val="1C1F33"/>
                </a:solidFill>
                <a:effectLst/>
                <a:latin typeface="proxima-nova"/>
              </a:rPr>
              <a:t>As it turns out, Freytag’s </a:t>
            </a:r>
            <a:r>
              <a:rPr lang="en-US" sz="1800" b="0" i="1" dirty="0">
                <a:solidFill>
                  <a:srgbClr val="1C1F33"/>
                </a:solidFill>
                <a:effectLst/>
                <a:latin typeface="proxima-nova"/>
              </a:rPr>
              <a:t>original</a:t>
            </a:r>
            <a:r>
              <a:rPr lang="en-US" sz="1800" b="0" i="0" dirty="0">
                <a:solidFill>
                  <a:srgbClr val="1C1F33"/>
                </a:solidFill>
                <a:effectLst/>
                <a:latin typeface="proxima-nova"/>
              </a:rPr>
              <a:t> plot pyramid was designed with tragedy in mind. This explains why the climax is in the middle of Freytag’s original pyramid, instead of being closer to the end.</a:t>
            </a:r>
            <a:endParaRPr lang="en-US" b="0" i="0" dirty="0">
              <a:solidFill>
                <a:srgbClr val="1C1F33"/>
              </a:solidFill>
              <a:effectLst/>
              <a:latin typeface="proxima-nova"/>
            </a:endParaRPr>
          </a:p>
          <a:p>
            <a:pPr algn="l"/>
            <a:r>
              <a:rPr lang="en-US" sz="1800" b="0" i="0" dirty="0">
                <a:solidFill>
                  <a:srgbClr val="1C1F33"/>
                </a:solidFill>
                <a:effectLst/>
                <a:latin typeface="proxima-nova"/>
              </a:rPr>
              <a:t>The version we know, which includes “denouement” and allows for a happy ending, isn’t in Freytag’s original writing. Instead, Freytag’s last step in his plot structure is “</a:t>
            </a:r>
            <a:r>
              <a:rPr lang="en-US" sz="1800" b="1" i="0" dirty="0">
                <a:solidFill>
                  <a:srgbClr val="1C1F33"/>
                </a:solidFill>
                <a:effectLst/>
                <a:latin typeface="proxima-nova"/>
              </a:rPr>
              <a:t>catastrophe</a:t>
            </a:r>
            <a:r>
              <a:rPr lang="en-US" sz="1800" b="0" i="0" dirty="0">
                <a:solidFill>
                  <a:srgbClr val="1C1F33"/>
                </a:solidFill>
                <a:effectLst/>
                <a:latin typeface="proxima-nova"/>
              </a:rPr>
              <a:t>.” As you might be able to guess, that’s when everything goes wrong and or protagonist meets their tragic end.</a:t>
            </a:r>
            <a:endParaRPr lang="en-US" b="0" i="0" dirty="0">
              <a:solidFill>
                <a:srgbClr val="1C1F33"/>
              </a:solidFill>
              <a:effectLst/>
              <a:latin typeface="proxima-nova"/>
            </a:endParaRPr>
          </a:p>
          <a:p>
            <a:endParaRPr lang="en-US" dirty="0"/>
          </a:p>
        </p:txBody>
      </p:sp>
    </p:spTree>
    <p:extLst>
      <p:ext uri="{BB962C8B-B14F-4D97-AF65-F5344CB8AC3E}">
        <p14:creationId xmlns:p14="http://schemas.microsoft.com/office/powerpoint/2010/main" val="191828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diagram&#10;&#10;Description automatically generated">
            <a:extLst>
              <a:ext uri="{FF2B5EF4-FFF2-40B4-BE49-F238E27FC236}">
                <a16:creationId xmlns:a16="http://schemas.microsoft.com/office/drawing/2014/main" id="{7530B455-2DFF-E184-5E5B-F43FE40CB016}"/>
              </a:ext>
            </a:extLst>
          </p:cNvPr>
          <p:cNvPicPr>
            <a:picLocks noChangeAspect="1"/>
          </p:cNvPicPr>
          <p:nvPr/>
        </p:nvPicPr>
        <p:blipFill rotWithShape="1">
          <a:blip r:embed="rId2">
            <a:extLst>
              <a:ext uri="{28A0092B-C50C-407E-A947-70E740481C1C}">
                <a14:useLocalDpi xmlns:a14="http://schemas.microsoft.com/office/drawing/2010/main" val="0"/>
              </a:ext>
            </a:extLst>
          </a:blip>
          <a:srcRect b="1130"/>
          <a:stretch/>
        </p:blipFill>
        <p:spPr>
          <a:xfrm>
            <a:off x="1" y="10"/>
            <a:ext cx="6936390" cy="6857990"/>
          </a:xfrm>
          <a:prstGeom prst="rect">
            <a:avLst/>
          </a:prstGeom>
        </p:spPr>
      </p:pic>
      <p:sp>
        <p:nvSpPr>
          <p:cNvPr id="9" name="Content Placeholder 8">
            <a:extLst>
              <a:ext uri="{FF2B5EF4-FFF2-40B4-BE49-F238E27FC236}">
                <a16:creationId xmlns:a16="http://schemas.microsoft.com/office/drawing/2014/main" id="{ED7478BE-0BC8-0B10-8322-1045354E8335}"/>
              </a:ext>
            </a:extLst>
          </p:cNvPr>
          <p:cNvSpPr>
            <a:spLocks noGrp="1"/>
          </p:cNvSpPr>
          <p:nvPr>
            <p:ph idx="1"/>
          </p:nvPr>
        </p:nvSpPr>
        <p:spPr>
          <a:xfrm>
            <a:off x="7147250" y="117445"/>
            <a:ext cx="4870580" cy="6560191"/>
          </a:xfrm>
        </p:spPr>
        <p:txBody>
          <a:bodyPr>
            <a:normAutofit fontScale="55000" lnSpcReduction="20000"/>
          </a:bodyPr>
          <a:lstStyle/>
          <a:p>
            <a:pPr marL="0" indent="0">
              <a:buNone/>
            </a:pPr>
            <a:r>
              <a:rPr lang="en-US" sz="2900" dirty="0"/>
              <a:t>Devised by Joseph </a:t>
            </a:r>
            <a:r>
              <a:rPr lang="en-US" sz="2900" dirty="0" err="1"/>
              <a:t>Cambell</a:t>
            </a:r>
            <a:r>
              <a:rPr lang="en-US" sz="2900" dirty="0"/>
              <a:t> in his study of folklore.</a:t>
            </a:r>
          </a:p>
          <a:p>
            <a:pPr marL="0" indent="0" algn="l">
              <a:buNone/>
            </a:pPr>
            <a:r>
              <a:rPr lang="en-US" sz="2900" b="1" i="0" cap="all" dirty="0">
                <a:solidFill>
                  <a:srgbClr val="1C1F33"/>
                </a:solidFill>
                <a:effectLst/>
                <a:latin typeface="brandon-grotesque"/>
              </a:rPr>
              <a:t>STORY STRUCTURE OF THE HERO’S JOURNEY</a:t>
            </a:r>
          </a:p>
          <a:p>
            <a:pPr algn="l">
              <a:buFont typeface="+mj-lt"/>
              <a:buAutoNum type="arabicPeriod"/>
            </a:pPr>
            <a:r>
              <a:rPr lang="en-US" sz="2900" b="1" i="0" dirty="0">
                <a:solidFill>
                  <a:srgbClr val="000000"/>
                </a:solidFill>
                <a:effectLst/>
                <a:latin typeface="proxima-nova"/>
              </a:rPr>
              <a:t>The Ordinary World:</a:t>
            </a:r>
            <a:r>
              <a:rPr lang="en-US" sz="2900" b="0" i="0" dirty="0">
                <a:solidFill>
                  <a:srgbClr val="000000"/>
                </a:solidFill>
                <a:effectLst/>
                <a:latin typeface="proxima-nova"/>
              </a:rPr>
              <a:t> This is pretty similar to “exposition” in the plot pyramid. Here, we see the status quo. The audience meets the hero, and we see how the world is for them before the story really gets going.</a:t>
            </a:r>
          </a:p>
          <a:p>
            <a:pPr algn="l">
              <a:buFont typeface="+mj-lt"/>
              <a:buAutoNum type="arabicPeriod"/>
            </a:pPr>
            <a:r>
              <a:rPr lang="en-US" sz="2900" b="1" i="0" dirty="0">
                <a:solidFill>
                  <a:srgbClr val="000000"/>
                </a:solidFill>
                <a:effectLst/>
                <a:latin typeface="proxima-nova"/>
              </a:rPr>
              <a:t>The Call of Adventure:</a:t>
            </a:r>
            <a:r>
              <a:rPr lang="en-US" sz="2900" b="0" i="0" dirty="0">
                <a:solidFill>
                  <a:srgbClr val="000000"/>
                </a:solidFill>
                <a:effectLst/>
                <a:latin typeface="proxima-nova"/>
              </a:rPr>
              <a:t> This is sometimes called the “inciting incident.” Something happens that rocks the hero’s world, and they can choose to go on an adventure. Or, sometimes, adventure chooses them. Either way, the hero gets their first idea of leaving what is comfortable.</a:t>
            </a:r>
          </a:p>
          <a:p>
            <a:pPr algn="l">
              <a:buFont typeface="+mj-lt"/>
              <a:buAutoNum type="arabicPeriod"/>
            </a:pPr>
            <a:r>
              <a:rPr lang="en-US" sz="2900" b="1" i="0" dirty="0">
                <a:solidFill>
                  <a:srgbClr val="000000"/>
                </a:solidFill>
                <a:effectLst/>
                <a:latin typeface="proxima-nova"/>
              </a:rPr>
              <a:t>Refusal of the Call:</a:t>
            </a:r>
            <a:r>
              <a:rPr lang="en-US" sz="2900" b="0" i="0" dirty="0">
                <a:solidFill>
                  <a:srgbClr val="000000"/>
                </a:solidFill>
                <a:effectLst/>
                <a:latin typeface="proxima-nova"/>
              </a:rPr>
              <a:t> The hero experiences some hesitation. This can be an outright refusal of the call of adventure, and they can change their mind when the stakes are raised. Alternatively, this can be a moment when a hero feels reluctant but knows they must leave home anyway.</a:t>
            </a:r>
          </a:p>
          <a:p>
            <a:pPr algn="l">
              <a:buFont typeface="+mj-lt"/>
              <a:buAutoNum type="arabicPeriod"/>
            </a:pPr>
            <a:r>
              <a:rPr lang="en-US" sz="2900" b="1" i="0" dirty="0">
                <a:solidFill>
                  <a:srgbClr val="000000"/>
                </a:solidFill>
                <a:effectLst/>
                <a:latin typeface="proxima-nova"/>
              </a:rPr>
              <a:t>Meeting the Mentor:</a:t>
            </a:r>
            <a:r>
              <a:rPr lang="en-US" sz="2900" b="0" i="0" dirty="0">
                <a:solidFill>
                  <a:srgbClr val="000000"/>
                </a:solidFill>
                <a:effectLst/>
                <a:latin typeface="proxima-nova"/>
              </a:rPr>
              <a:t> Someone helps the hero on their journey. They act as a guide to get the hero started and give them an extra nudge of help. Think “wise old wizard,” or a similar character type.</a:t>
            </a:r>
          </a:p>
          <a:p>
            <a:pPr algn="l">
              <a:buFont typeface="+mj-lt"/>
              <a:buAutoNum type="arabicPeriod"/>
            </a:pPr>
            <a:r>
              <a:rPr lang="en-US" sz="2900" b="1" i="0" dirty="0">
                <a:solidFill>
                  <a:srgbClr val="000000"/>
                </a:solidFill>
                <a:effectLst/>
                <a:latin typeface="proxima-nova"/>
              </a:rPr>
              <a:t>Crossing the First Threshold:</a:t>
            </a:r>
            <a:r>
              <a:rPr lang="en-US" sz="2900" b="0" i="0" dirty="0">
                <a:solidFill>
                  <a:srgbClr val="000000"/>
                </a:solidFill>
                <a:effectLst/>
                <a:latin typeface="proxima-nova"/>
              </a:rPr>
              <a:t> The hero crosses the threshold from the Known World into the Unknown World, and they fully begin their adventure. Now that they’re in a new world, they realize that nothing will ever be the same again.</a:t>
            </a:r>
          </a:p>
          <a:p>
            <a:pPr algn="l">
              <a:buFont typeface="+mj-lt"/>
              <a:buAutoNum type="arabicPeriod"/>
            </a:pPr>
            <a:r>
              <a:rPr lang="en-US" sz="2900" b="1" i="0" dirty="0">
                <a:solidFill>
                  <a:srgbClr val="000000"/>
                </a:solidFill>
                <a:effectLst/>
                <a:latin typeface="proxima-nova"/>
              </a:rPr>
              <a:t>Tests, Allies, Enemies:</a:t>
            </a:r>
            <a:r>
              <a:rPr lang="en-US" sz="2900" b="0" i="0" dirty="0">
                <a:solidFill>
                  <a:srgbClr val="000000"/>
                </a:solidFill>
                <a:effectLst/>
                <a:latin typeface="proxima-nova"/>
              </a:rPr>
              <a:t> Now, we get to meet some fun new characters that exist in the world of the Unknown. We’ll have allies to hep the hero, enemies to stand in their way, and obstacles to overcome.</a:t>
            </a:r>
          </a:p>
          <a:p>
            <a:pPr algn="l">
              <a:buFont typeface="+mj-lt"/>
              <a:buAutoNum type="arabicPeriod"/>
            </a:pPr>
            <a:endParaRPr lang="en-US" sz="1400" b="0" i="0" dirty="0">
              <a:solidFill>
                <a:srgbClr val="000000"/>
              </a:solidFill>
              <a:effectLst/>
              <a:latin typeface="proxima-nova"/>
            </a:endParaRPr>
          </a:p>
          <a:p>
            <a:pPr marL="0" indent="0">
              <a:buNone/>
            </a:pPr>
            <a:endParaRPr lang="en-US" sz="2000" dirty="0"/>
          </a:p>
        </p:txBody>
      </p:sp>
    </p:spTree>
    <p:extLst>
      <p:ext uri="{BB962C8B-B14F-4D97-AF65-F5344CB8AC3E}">
        <p14:creationId xmlns:p14="http://schemas.microsoft.com/office/powerpoint/2010/main" val="104286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diagram&#10;&#10;Description automatically generated">
            <a:extLst>
              <a:ext uri="{FF2B5EF4-FFF2-40B4-BE49-F238E27FC236}">
                <a16:creationId xmlns:a16="http://schemas.microsoft.com/office/drawing/2014/main" id="{7530B455-2DFF-E184-5E5B-F43FE40CB016}"/>
              </a:ext>
            </a:extLst>
          </p:cNvPr>
          <p:cNvPicPr>
            <a:picLocks noChangeAspect="1"/>
          </p:cNvPicPr>
          <p:nvPr/>
        </p:nvPicPr>
        <p:blipFill rotWithShape="1">
          <a:blip r:embed="rId2">
            <a:extLst>
              <a:ext uri="{28A0092B-C50C-407E-A947-70E740481C1C}">
                <a14:useLocalDpi xmlns:a14="http://schemas.microsoft.com/office/drawing/2010/main" val="0"/>
              </a:ext>
            </a:extLst>
          </a:blip>
          <a:srcRect b="1130"/>
          <a:stretch/>
        </p:blipFill>
        <p:spPr>
          <a:xfrm>
            <a:off x="1" y="10"/>
            <a:ext cx="6936390" cy="6857990"/>
          </a:xfrm>
          <a:prstGeom prst="rect">
            <a:avLst/>
          </a:prstGeom>
        </p:spPr>
      </p:pic>
      <p:sp>
        <p:nvSpPr>
          <p:cNvPr id="9" name="Content Placeholder 8">
            <a:extLst>
              <a:ext uri="{FF2B5EF4-FFF2-40B4-BE49-F238E27FC236}">
                <a16:creationId xmlns:a16="http://schemas.microsoft.com/office/drawing/2014/main" id="{ED7478BE-0BC8-0B10-8322-1045354E8335}"/>
              </a:ext>
            </a:extLst>
          </p:cNvPr>
          <p:cNvSpPr>
            <a:spLocks noGrp="1"/>
          </p:cNvSpPr>
          <p:nvPr>
            <p:ph idx="1"/>
          </p:nvPr>
        </p:nvSpPr>
        <p:spPr>
          <a:xfrm>
            <a:off x="7127381" y="297809"/>
            <a:ext cx="4870580" cy="6560191"/>
          </a:xfrm>
        </p:spPr>
        <p:txBody>
          <a:bodyPr>
            <a:normAutofit/>
          </a:bodyPr>
          <a:lstStyle/>
          <a:p>
            <a:pPr marL="0" indent="0" algn="l">
              <a:buNone/>
            </a:pPr>
            <a:r>
              <a:rPr lang="en-US" sz="1600" b="1" i="0" dirty="0">
                <a:solidFill>
                  <a:srgbClr val="000000"/>
                </a:solidFill>
                <a:effectLst/>
                <a:latin typeface="proxima-nova"/>
              </a:rPr>
              <a:t>7. Approach to the Inmost Cave</a:t>
            </a:r>
            <a:r>
              <a:rPr lang="en-US" sz="1600" b="0" i="0" dirty="0">
                <a:solidFill>
                  <a:srgbClr val="000000"/>
                </a:solidFill>
                <a:effectLst/>
                <a:latin typeface="proxima-nova"/>
              </a:rPr>
              <a:t>: The “inmost cave” is the purpose for venturing into the Unknown World. It’s as far into the Unknown as the hero needs to go, and the hero is almost there. Suspense!</a:t>
            </a:r>
          </a:p>
          <a:p>
            <a:pPr marL="0" indent="0" algn="l">
              <a:buNone/>
            </a:pPr>
            <a:r>
              <a:rPr lang="en-US" sz="1600" dirty="0">
                <a:solidFill>
                  <a:srgbClr val="000000"/>
                </a:solidFill>
                <a:latin typeface="proxima-nova"/>
              </a:rPr>
              <a:t>8. </a:t>
            </a:r>
            <a:r>
              <a:rPr lang="en-US" sz="1600" b="1" i="0" dirty="0">
                <a:solidFill>
                  <a:srgbClr val="000000"/>
                </a:solidFill>
                <a:effectLst/>
                <a:latin typeface="proxima-nova"/>
              </a:rPr>
              <a:t>The Ordeal</a:t>
            </a:r>
            <a:r>
              <a:rPr lang="en-US" sz="1600" b="0" i="0" dirty="0">
                <a:solidFill>
                  <a:srgbClr val="000000"/>
                </a:solidFill>
                <a:effectLst/>
                <a:latin typeface="proxima-nova"/>
              </a:rPr>
              <a:t>: The hero must face their biggest fear. They’re in their worst situation yet, and this dark moment changes everything. Or at least, it changes the way the hero </a:t>
            </a:r>
            <a:r>
              <a:rPr lang="en-US" sz="1600" b="0" i="1" dirty="0">
                <a:solidFill>
                  <a:srgbClr val="000000"/>
                </a:solidFill>
                <a:effectLst/>
                <a:latin typeface="proxima-nova"/>
              </a:rPr>
              <a:t>sees</a:t>
            </a:r>
            <a:r>
              <a:rPr lang="en-US" sz="1600" b="0" i="0" dirty="0">
                <a:solidFill>
                  <a:srgbClr val="000000"/>
                </a:solidFill>
                <a:effectLst/>
                <a:latin typeface="proxima-nova"/>
              </a:rPr>
              <a:t> everything.</a:t>
            </a:r>
          </a:p>
          <a:p>
            <a:pPr marL="0" indent="0" algn="l">
              <a:buNone/>
            </a:pPr>
            <a:r>
              <a:rPr lang="en-US" sz="1600" dirty="0">
                <a:solidFill>
                  <a:srgbClr val="000000"/>
                </a:solidFill>
                <a:latin typeface="proxima-nova"/>
              </a:rPr>
              <a:t>9. </a:t>
            </a:r>
            <a:r>
              <a:rPr lang="en-US" sz="1600" b="1" i="0" dirty="0">
                <a:solidFill>
                  <a:srgbClr val="000000"/>
                </a:solidFill>
                <a:effectLst/>
                <a:latin typeface="proxima-nova"/>
              </a:rPr>
              <a:t>Reward</a:t>
            </a:r>
            <a:r>
              <a:rPr lang="en-US" sz="1600" b="0" i="0" dirty="0">
                <a:solidFill>
                  <a:srgbClr val="000000"/>
                </a:solidFill>
                <a:effectLst/>
                <a:latin typeface="proxima-nova"/>
              </a:rPr>
              <a:t>: The hero finds what they’ve been seeking. This is the key to getting what they really want. Also called “seizing the sword,” the hero gets ahold of the crucial tool that they’ll need for the rest of the story.</a:t>
            </a:r>
          </a:p>
          <a:p>
            <a:pPr marL="0" indent="0" algn="l">
              <a:buNone/>
            </a:pPr>
            <a:r>
              <a:rPr lang="en-US" sz="1600" b="1" i="0" dirty="0">
                <a:solidFill>
                  <a:srgbClr val="000000"/>
                </a:solidFill>
                <a:effectLst/>
                <a:latin typeface="proxima-nova"/>
              </a:rPr>
              <a:t>10. The Road Back</a:t>
            </a:r>
            <a:r>
              <a:rPr lang="en-US" sz="1600" b="0" i="0" dirty="0">
                <a:solidFill>
                  <a:srgbClr val="000000"/>
                </a:solidFill>
                <a:effectLst/>
                <a:latin typeface="proxima-nova"/>
              </a:rPr>
              <a:t>: Crossing the threshold back into to the Known World, the hero must face more obstacles than they expected. Some unforeseen tough trials and tests still stand in their way.</a:t>
            </a:r>
          </a:p>
          <a:p>
            <a:pPr marL="0" indent="0" algn="l">
              <a:buNone/>
            </a:pPr>
            <a:r>
              <a:rPr lang="en-US" sz="1600" b="1" i="0" dirty="0">
                <a:solidFill>
                  <a:srgbClr val="000000"/>
                </a:solidFill>
                <a:effectLst/>
                <a:latin typeface="proxima-nova"/>
              </a:rPr>
              <a:t>11. Resurrection:</a:t>
            </a:r>
            <a:r>
              <a:rPr lang="en-US" sz="1600" b="0" i="0" dirty="0">
                <a:solidFill>
                  <a:srgbClr val="000000"/>
                </a:solidFill>
                <a:effectLst/>
                <a:latin typeface="proxima-nova"/>
              </a:rPr>
              <a:t> This is the climax. The moment we’ve all been waiting for. Maybe it’s a near death experience (hence “resurrection”) or maybe the hero simply leaves the encounter forever changed, as if they’re a new person.</a:t>
            </a:r>
            <a:endParaRPr lang="en-US" sz="1600" b="1" i="0" dirty="0">
              <a:solidFill>
                <a:srgbClr val="000000"/>
              </a:solidFill>
              <a:effectLst/>
              <a:latin typeface="proxima-nova"/>
            </a:endParaRPr>
          </a:p>
          <a:p>
            <a:pPr marL="0" indent="0" algn="l">
              <a:buNone/>
            </a:pPr>
            <a:r>
              <a:rPr lang="en-US" sz="1600" b="1" dirty="0">
                <a:solidFill>
                  <a:srgbClr val="000000"/>
                </a:solidFill>
                <a:latin typeface="proxima-nova"/>
              </a:rPr>
              <a:t>12. </a:t>
            </a:r>
            <a:r>
              <a:rPr lang="en-US" sz="1600" b="1" i="0" dirty="0">
                <a:solidFill>
                  <a:srgbClr val="000000"/>
                </a:solidFill>
                <a:effectLst/>
                <a:latin typeface="proxima-nova"/>
              </a:rPr>
              <a:t>Return With the Elixir:</a:t>
            </a:r>
            <a:r>
              <a:rPr lang="en-US" sz="1600" b="0" i="0" dirty="0">
                <a:solidFill>
                  <a:srgbClr val="000000"/>
                </a:solidFill>
                <a:effectLst/>
                <a:latin typeface="proxima-nova"/>
              </a:rPr>
              <a:t> Finally victorious, the hero is home again. We’re back where we started, but the hero has grown and changed, so everything feels different.</a:t>
            </a:r>
          </a:p>
          <a:p>
            <a:pPr marL="0" indent="0" algn="l">
              <a:buNone/>
            </a:pPr>
            <a:endParaRPr lang="en-US" sz="1400" b="0" i="0" dirty="0">
              <a:solidFill>
                <a:srgbClr val="000000"/>
              </a:solidFill>
              <a:effectLst/>
              <a:latin typeface="proxima-nova"/>
            </a:endParaRPr>
          </a:p>
          <a:p>
            <a:pPr marL="0" indent="0">
              <a:buNone/>
            </a:pPr>
            <a:endParaRPr lang="en-US" sz="2000" dirty="0"/>
          </a:p>
        </p:txBody>
      </p:sp>
    </p:spTree>
    <p:extLst>
      <p:ext uri="{BB962C8B-B14F-4D97-AF65-F5344CB8AC3E}">
        <p14:creationId xmlns:p14="http://schemas.microsoft.com/office/powerpoint/2010/main" val="352785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F4ECE4-F433-16B2-DE4C-1E2E42DD3328}"/>
              </a:ext>
            </a:extLst>
          </p:cNvPr>
          <p:cNvSpPr>
            <a:spLocks noGrp="1"/>
          </p:cNvSpPr>
          <p:nvPr>
            <p:ph idx="1"/>
          </p:nvPr>
        </p:nvSpPr>
        <p:spPr>
          <a:xfrm>
            <a:off x="821422" y="671119"/>
            <a:ext cx="4664978" cy="6090407"/>
          </a:xfrm>
        </p:spPr>
        <p:txBody>
          <a:bodyPr>
            <a:normAutofit fontScale="92500" lnSpcReduction="20000"/>
          </a:bodyPr>
          <a:lstStyle/>
          <a:p>
            <a:pPr marL="0" indent="0" algn="l">
              <a:buNone/>
            </a:pPr>
            <a:endParaRPr lang="en-US" sz="1900" b="1" i="0" cap="all" dirty="0">
              <a:solidFill>
                <a:srgbClr val="1C1F33"/>
              </a:solidFill>
              <a:effectLst/>
              <a:latin typeface="brandon-grotesque"/>
            </a:endParaRPr>
          </a:p>
          <a:p>
            <a:pPr algn="l">
              <a:buFont typeface="+mj-lt"/>
              <a:buAutoNum type="arabicPeriod"/>
            </a:pPr>
            <a:r>
              <a:rPr lang="en-US" sz="1900" b="1" i="0" dirty="0">
                <a:solidFill>
                  <a:srgbClr val="000000"/>
                </a:solidFill>
                <a:effectLst/>
                <a:latin typeface="proxima-nova"/>
              </a:rPr>
              <a:t>Ordinary World</a:t>
            </a:r>
            <a:r>
              <a:rPr lang="en-US" sz="1900" b="0" i="0" dirty="0">
                <a:solidFill>
                  <a:srgbClr val="000000"/>
                </a:solidFill>
                <a:effectLst/>
                <a:latin typeface="proxima-nova"/>
              </a:rPr>
              <a:t>: Harry is an orphan living with the Dursleys in a cupboard under the stairs.</a:t>
            </a:r>
          </a:p>
          <a:p>
            <a:pPr algn="l">
              <a:buFont typeface="+mj-lt"/>
              <a:buAutoNum type="arabicPeriod"/>
            </a:pPr>
            <a:r>
              <a:rPr lang="en-US" sz="1900" b="1" i="0" dirty="0">
                <a:solidFill>
                  <a:srgbClr val="000000"/>
                </a:solidFill>
                <a:effectLst/>
                <a:latin typeface="proxima-nova"/>
              </a:rPr>
              <a:t>Call to Adventure:</a:t>
            </a:r>
            <a:r>
              <a:rPr lang="en-US" sz="1900" b="0" i="0" dirty="0">
                <a:solidFill>
                  <a:srgbClr val="000000"/>
                </a:solidFill>
                <a:effectLst/>
                <a:latin typeface="proxima-nova"/>
              </a:rPr>
              <a:t> Mysterious letters arrive via owl, all addressed to Harry.</a:t>
            </a:r>
          </a:p>
          <a:p>
            <a:pPr algn="l">
              <a:buFont typeface="+mj-lt"/>
              <a:buAutoNum type="arabicPeriod"/>
            </a:pPr>
            <a:r>
              <a:rPr lang="en-US" sz="1900" b="1" i="0" dirty="0">
                <a:solidFill>
                  <a:srgbClr val="000000"/>
                </a:solidFill>
                <a:effectLst/>
                <a:latin typeface="proxima-nova"/>
              </a:rPr>
              <a:t>Refusal of the Call:</a:t>
            </a:r>
            <a:r>
              <a:rPr lang="en-US" sz="1900" b="0" i="0" dirty="0">
                <a:solidFill>
                  <a:srgbClr val="000000"/>
                </a:solidFill>
                <a:effectLst/>
                <a:latin typeface="proxima-nova"/>
              </a:rPr>
              <a:t> The Dursleys try to keep Harry from opening his letters, going so far as bringing him out to a shack on a rock in the middle of the sea.</a:t>
            </a:r>
          </a:p>
          <a:p>
            <a:pPr algn="l">
              <a:buFont typeface="+mj-lt"/>
              <a:buAutoNum type="arabicPeriod"/>
            </a:pPr>
            <a:r>
              <a:rPr lang="en-US" sz="1900" b="1" i="0" dirty="0">
                <a:solidFill>
                  <a:srgbClr val="000000"/>
                </a:solidFill>
                <a:effectLst/>
                <a:latin typeface="proxima-nova"/>
              </a:rPr>
              <a:t>Meeting the Mentor:</a:t>
            </a:r>
            <a:r>
              <a:rPr lang="en-US" sz="1900" b="0" i="0" dirty="0">
                <a:solidFill>
                  <a:srgbClr val="000000"/>
                </a:solidFill>
                <a:effectLst/>
                <a:latin typeface="proxima-nova"/>
              </a:rPr>
              <a:t> Hagrid appears in the shack and tells Harry he’s a wizard. He takes him to Diagon Alley to get him everything he needs.</a:t>
            </a:r>
          </a:p>
          <a:p>
            <a:pPr algn="l">
              <a:buFont typeface="+mj-lt"/>
              <a:buAutoNum type="arabicPeriod"/>
            </a:pPr>
            <a:r>
              <a:rPr lang="en-US" sz="1900" b="1" i="0" dirty="0">
                <a:solidFill>
                  <a:srgbClr val="000000"/>
                </a:solidFill>
                <a:effectLst/>
                <a:latin typeface="proxima-nova"/>
              </a:rPr>
              <a:t>Crossing the Threshold:</a:t>
            </a:r>
            <a:r>
              <a:rPr lang="en-US" sz="1900" b="0" i="0" dirty="0">
                <a:solidFill>
                  <a:srgbClr val="000000"/>
                </a:solidFill>
                <a:effectLst/>
                <a:latin typeface="proxima-nova"/>
              </a:rPr>
              <a:t> Harry takes the Hogwarts Express to arrive at Hogwarts.</a:t>
            </a:r>
          </a:p>
          <a:p>
            <a:pPr algn="l">
              <a:buFont typeface="+mj-lt"/>
              <a:buAutoNum type="arabicPeriod"/>
            </a:pPr>
            <a:r>
              <a:rPr lang="en-US" sz="1900" b="1" i="0" dirty="0">
                <a:solidFill>
                  <a:srgbClr val="000000"/>
                </a:solidFill>
                <a:effectLst/>
                <a:latin typeface="proxima-nova"/>
              </a:rPr>
              <a:t>Tests, Allies, Enemies:</a:t>
            </a:r>
            <a:r>
              <a:rPr lang="en-US" sz="1900" b="0" i="0" dirty="0">
                <a:solidFill>
                  <a:srgbClr val="000000"/>
                </a:solidFill>
                <a:effectLst/>
                <a:latin typeface="proxima-nova"/>
              </a:rPr>
              <a:t> Harry faces tests in the form of his classes, joining the Quidditch team, and taking down a runaway troll. He befriends Ron and Hermione, and he finds enemies in Draco Malfoy and Professor Snape.</a:t>
            </a:r>
          </a:p>
          <a:p>
            <a:pPr algn="l">
              <a:buFont typeface="+mj-lt"/>
              <a:buAutoNum type="arabicPeriod"/>
            </a:pPr>
            <a:r>
              <a:rPr lang="en-US" sz="1900" b="1" i="0" dirty="0">
                <a:solidFill>
                  <a:srgbClr val="000000"/>
                </a:solidFill>
                <a:effectLst/>
                <a:latin typeface="proxima-nova"/>
              </a:rPr>
              <a:t>Inmost Cave</a:t>
            </a:r>
            <a:r>
              <a:rPr lang="en-US" sz="1900" b="0" i="0" dirty="0">
                <a:solidFill>
                  <a:srgbClr val="000000"/>
                </a:solidFill>
                <a:effectLst/>
                <a:latin typeface="proxima-nova"/>
              </a:rPr>
              <a:t>: Harry learns about the sorcerer’s stone and fears that Snape is trying to steal it. Because of this, Harry feels a threat to the world he has come to love.</a:t>
            </a:r>
          </a:p>
          <a:p>
            <a:pPr marL="0" indent="0">
              <a:buNone/>
            </a:pPr>
            <a:endParaRPr lang="en-US" dirty="0"/>
          </a:p>
        </p:txBody>
      </p:sp>
      <p:sp>
        <p:nvSpPr>
          <p:cNvPr id="4" name="TextBox 3">
            <a:extLst>
              <a:ext uri="{FF2B5EF4-FFF2-40B4-BE49-F238E27FC236}">
                <a16:creationId xmlns:a16="http://schemas.microsoft.com/office/drawing/2014/main" id="{0EE5B282-CCB3-F665-DF62-9D77A8149CF2}"/>
              </a:ext>
            </a:extLst>
          </p:cNvPr>
          <p:cNvSpPr txBox="1"/>
          <p:nvPr/>
        </p:nvSpPr>
        <p:spPr>
          <a:xfrm>
            <a:off x="5914239" y="919286"/>
            <a:ext cx="5738069" cy="4801314"/>
          </a:xfrm>
          <a:prstGeom prst="rect">
            <a:avLst/>
          </a:prstGeom>
          <a:noFill/>
        </p:spPr>
        <p:txBody>
          <a:bodyPr wrap="square" rtlCol="0">
            <a:spAutoFit/>
          </a:bodyPr>
          <a:lstStyle/>
          <a:p>
            <a:pPr algn="l"/>
            <a:r>
              <a:rPr lang="en-US" b="1" dirty="0">
                <a:solidFill>
                  <a:srgbClr val="000000"/>
                </a:solidFill>
                <a:latin typeface="proxima-nova"/>
              </a:rPr>
              <a:t>8</a:t>
            </a:r>
            <a:r>
              <a:rPr lang="en-US" sz="1800" b="1" i="0" dirty="0">
                <a:solidFill>
                  <a:srgbClr val="000000"/>
                </a:solidFill>
                <a:effectLst/>
                <a:latin typeface="proxima-nova"/>
              </a:rPr>
              <a:t>. Ordeal:</a:t>
            </a:r>
            <a:r>
              <a:rPr lang="en-US" sz="1800" b="0" i="0" dirty="0">
                <a:solidFill>
                  <a:srgbClr val="000000"/>
                </a:solidFill>
                <a:effectLst/>
                <a:latin typeface="proxima-nova"/>
              </a:rPr>
              <a:t> Harry, Ron, and Hermione face a series of trials to get to the stone before Snape can steal it. Harry enters the final test alone and discovers that Quirrell has teamed up with Voldemort, and they’ve beaten him there.</a:t>
            </a:r>
            <a:endParaRPr lang="en-US" b="0" i="0" dirty="0">
              <a:solidFill>
                <a:srgbClr val="000000"/>
              </a:solidFill>
              <a:effectLst/>
              <a:latin typeface="proxima-nova"/>
            </a:endParaRPr>
          </a:p>
          <a:p>
            <a:pPr algn="l"/>
            <a:r>
              <a:rPr lang="en-US" b="1" dirty="0">
                <a:solidFill>
                  <a:srgbClr val="000000"/>
                </a:solidFill>
                <a:latin typeface="proxima-nova"/>
              </a:rPr>
              <a:t>9</a:t>
            </a:r>
            <a:r>
              <a:rPr lang="en-US" sz="1800" b="1" i="0" dirty="0">
                <a:solidFill>
                  <a:srgbClr val="000000"/>
                </a:solidFill>
                <a:effectLst/>
                <a:latin typeface="proxima-nova"/>
              </a:rPr>
              <a:t>. Reward:</a:t>
            </a:r>
            <a:r>
              <a:rPr lang="en-US" sz="1800" b="0" i="0" dirty="0">
                <a:solidFill>
                  <a:srgbClr val="000000"/>
                </a:solidFill>
                <a:effectLst/>
                <a:latin typeface="proxima-nova"/>
              </a:rPr>
              <a:t> Because he is pure of heart, Harry gets ahold of the stone.</a:t>
            </a:r>
            <a:endParaRPr lang="en-US" b="0" i="0" dirty="0">
              <a:solidFill>
                <a:srgbClr val="000000"/>
              </a:solidFill>
              <a:effectLst/>
              <a:latin typeface="proxima-nova"/>
            </a:endParaRPr>
          </a:p>
          <a:p>
            <a:pPr algn="l"/>
            <a:r>
              <a:rPr lang="en-US" b="1" dirty="0">
                <a:solidFill>
                  <a:srgbClr val="000000"/>
                </a:solidFill>
                <a:latin typeface="proxima-nova"/>
              </a:rPr>
              <a:t>10</a:t>
            </a:r>
            <a:r>
              <a:rPr lang="en-US" sz="1800" b="1" i="0" dirty="0">
                <a:solidFill>
                  <a:srgbClr val="000000"/>
                </a:solidFill>
                <a:effectLst/>
                <a:latin typeface="proxima-nova"/>
              </a:rPr>
              <a:t>. Road Back:</a:t>
            </a:r>
            <a:r>
              <a:rPr lang="en-US" sz="1800" b="0" i="0" dirty="0">
                <a:solidFill>
                  <a:srgbClr val="000000"/>
                </a:solidFill>
                <a:effectLst/>
                <a:latin typeface="proxima-nova"/>
              </a:rPr>
              <a:t> Harry resists Voldemort’s touch, and Voldemort is weakened.</a:t>
            </a:r>
            <a:endParaRPr lang="en-US" b="0" i="0" dirty="0">
              <a:solidFill>
                <a:srgbClr val="000000"/>
              </a:solidFill>
              <a:effectLst/>
              <a:latin typeface="proxima-nova"/>
            </a:endParaRPr>
          </a:p>
          <a:p>
            <a:pPr algn="l"/>
            <a:r>
              <a:rPr lang="en-US" sz="1800" b="1" i="0" dirty="0">
                <a:solidFill>
                  <a:srgbClr val="000000"/>
                </a:solidFill>
                <a:effectLst/>
                <a:latin typeface="proxima-nova"/>
              </a:rPr>
              <a:t>11. Resurrection:</a:t>
            </a:r>
            <a:r>
              <a:rPr lang="en-US" sz="1800" b="0" i="0" dirty="0">
                <a:solidFill>
                  <a:srgbClr val="000000"/>
                </a:solidFill>
                <a:effectLst/>
                <a:latin typeface="proxima-nova"/>
              </a:rPr>
              <a:t> Harry is rescued while unconscious and wakes up in the Hospital Wing. (Note that this step is abbreviated—Harry isn’t active in this step. It’s the first book in a series, so we can cut it some slack.)</a:t>
            </a:r>
            <a:endParaRPr lang="en-US" b="0" i="0" dirty="0">
              <a:solidFill>
                <a:srgbClr val="000000"/>
              </a:solidFill>
              <a:effectLst/>
              <a:latin typeface="proxima-nova"/>
            </a:endParaRPr>
          </a:p>
          <a:p>
            <a:pPr algn="l"/>
            <a:r>
              <a:rPr lang="en-US" sz="1800" b="1" i="0" dirty="0">
                <a:solidFill>
                  <a:srgbClr val="000000"/>
                </a:solidFill>
                <a:effectLst/>
                <a:latin typeface="proxima-nova"/>
              </a:rPr>
              <a:t>12. Return With Elixir:</a:t>
            </a:r>
            <a:r>
              <a:rPr lang="en-US" sz="1800" b="0" i="0" dirty="0">
                <a:solidFill>
                  <a:srgbClr val="000000"/>
                </a:solidFill>
                <a:effectLst/>
                <a:latin typeface="proxima-nova"/>
              </a:rPr>
              <a:t> Harry returns with the sorcerer’s stone, also known as the Elixir of Life. Once he’s healed, he is a hero for winning the house cup. He returns to the Dursleys forever changed.</a:t>
            </a:r>
            <a:endParaRPr lang="en-US" b="0" i="0" dirty="0">
              <a:solidFill>
                <a:srgbClr val="000000"/>
              </a:solidFill>
              <a:effectLst/>
              <a:latin typeface="proxima-nova"/>
            </a:endParaRPr>
          </a:p>
          <a:p>
            <a:endParaRPr lang="en-US" dirty="0"/>
          </a:p>
        </p:txBody>
      </p:sp>
      <p:sp>
        <p:nvSpPr>
          <p:cNvPr id="5" name="TextBox 4">
            <a:extLst>
              <a:ext uri="{FF2B5EF4-FFF2-40B4-BE49-F238E27FC236}">
                <a16:creationId xmlns:a16="http://schemas.microsoft.com/office/drawing/2014/main" id="{50D3D024-CCC8-7573-F2AF-6890ED99AD27}"/>
              </a:ext>
            </a:extLst>
          </p:cNvPr>
          <p:cNvSpPr txBox="1"/>
          <p:nvPr/>
        </p:nvSpPr>
        <p:spPr>
          <a:xfrm>
            <a:off x="1258349" y="142613"/>
            <a:ext cx="10393959" cy="523220"/>
          </a:xfrm>
          <a:prstGeom prst="rect">
            <a:avLst/>
          </a:prstGeom>
          <a:noFill/>
        </p:spPr>
        <p:txBody>
          <a:bodyPr wrap="square" rtlCol="0">
            <a:spAutoFit/>
          </a:bodyPr>
          <a:lstStyle/>
          <a:p>
            <a:pPr algn="ctr"/>
            <a:r>
              <a:rPr lang="en-US" sz="2800" b="1" dirty="0"/>
              <a:t>THE HERO JOURNEY IN ACTION</a:t>
            </a:r>
          </a:p>
        </p:txBody>
      </p:sp>
    </p:spTree>
    <p:extLst>
      <p:ext uri="{BB962C8B-B14F-4D97-AF65-F5344CB8AC3E}">
        <p14:creationId xmlns:p14="http://schemas.microsoft.com/office/powerpoint/2010/main" val="227732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C51D4-BA1C-D505-89EC-C6CD530BD9DB}"/>
              </a:ext>
            </a:extLst>
          </p:cNvPr>
          <p:cNvSpPr>
            <a:spLocks noGrp="1"/>
          </p:cNvSpPr>
          <p:nvPr>
            <p:ph type="title"/>
          </p:nvPr>
        </p:nvSpPr>
        <p:spPr>
          <a:xfrm>
            <a:off x="7531610" y="365125"/>
            <a:ext cx="3822189" cy="1899912"/>
          </a:xfrm>
        </p:spPr>
        <p:txBody>
          <a:bodyPr>
            <a:normAutofit/>
          </a:bodyPr>
          <a:lstStyle/>
          <a:p>
            <a:endParaRPr lang="en-US" sz="4000"/>
          </a:p>
        </p:txBody>
      </p:sp>
      <p:pic>
        <p:nvPicPr>
          <p:cNvPr id="5" name="Content Placeholder 4" descr="A picture containing text, electronics, compact disk&#10;&#10;Description automatically generated">
            <a:extLst>
              <a:ext uri="{FF2B5EF4-FFF2-40B4-BE49-F238E27FC236}">
                <a16:creationId xmlns:a16="http://schemas.microsoft.com/office/drawing/2014/main" id="{29DF4734-2E74-0A4A-49FB-48AEE7A740B8}"/>
              </a:ext>
            </a:extLst>
          </p:cNvPr>
          <p:cNvPicPr>
            <a:picLocks noChangeAspect="1"/>
          </p:cNvPicPr>
          <p:nvPr/>
        </p:nvPicPr>
        <p:blipFill rotWithShape="1">
          <a:blip r:embed="rId2">
            <a:extLst>
              <a:ext uri="{28A0092B-C50C-407E-A947-70E740481C1C}">
                <a14:useLocalDpi xmlns:a14="http://schemas.microsoft.com/office/drawing/2010/main" val="0"/>
              </a:ext>
            </a:extLst>
          </a:blip>
          <a:srcRect t="1130"/>
          <a:stretch/>
        </p:blipFill>
        <p:spPr>
          <a:xfrm>
            <a:off x="5255610" y="0"/>
            <a:ext cx="6936390" cy="6857990"/>
          </a:xfrm>
          <a:prstGeom prst="rect">
            <a:avLst/>
          </a:prstGeom>
        </p:spPr>
      </p:pic>
      <p:sp>
        <p:nvSpPr>
          <p:cNvPr id="9" name="Content Placeholder 8">
            <a:extLst>
              <a:ext uri="{FF2B5EF4-FFF2-40B4-BE49-F238E27FC236}">
                <a16:creationId xmlns:a16="http://schemas.microsoft.com/office/drawing/2014/main" id="{AA483CEE-D016-1E1F-7CEC-E2B7A39EF985}"/>
              </a:ext>
            </a:extLst>
          </p:cNvPr>
          <p:cNvSpPr>
            <a:spLocks noGrp="1"/>
          </p:cNvSpPr>
          <p:nvPr>
            <p:ph idx="1"/>
          </p:nvPr>
        </p:nvSpPr>
        <p:spPr>
          <a:xfrm>
            <a:off x="7531610" y="2434201"/>
            <a:ext cx="3822189" cy="3742762"/>
          </a:xfrm>
        </p:spPr>
        <p:txBody>
          <a:bodyPr>
            <a:normAutofit/>
          </a:bodyPr>
          <a:lstStyle/>
          <a:p>
            <a:endParaRPr lang="en-US" sz="2000"/>
          </a:p>
        </p:txBody>
      </p:sp>
      <p:sp>
        <p:nvSpPr>
          <p:cNvPr id="6" name="TextBox 5">
            <a:extLst>
              <a:ext uri="{FF2B5EF4-FFF2-40B4-BE49-F238E27FC236}">
                <a16:creationId xmlns:a16="http://schemas.microsoft.com/office/drawing/2014/main" id="{51CFAB6F-0191-F87E-5C45-B9730F73BDEA}"/>
              </a:ext>
            </a:extLst>
          </p:cNvPr>
          <p:cNvSpPr txBox="1"/>
          <p:nvPr/>
        </p:nvSpPr>
        <p:spPr>
          <a:xfrm>
            <a:off x="100668" y="0"/>
            <a:ext cx="5151893" cy="6709529"/>
          </a:xfrm>
          <a:prstGeom prst="rect">
            <a:avLst/>
          </a:prstGeom>
          <a:noFill/>
        </p:spPr>
        <p:txBody>
          <a:bodyPr wrap="square" rtlCol="0">
            <a:spAutoFit/>
          </a:bodyPr>
          <a:lstStyle/>
          <a:p>
            <a:pPr algn="l"/>
            <a:endParaRPr lang="en-US" sz="1600" b="1" cap="all" dirty="0">
              <a:solidFill>
                <a:srgbClr val="1C1F33"/>
              </a:solidFill>
              <a:latin typeface="brandon-grotesque"/>
            </a:endParaRPr>
          </a:p>
          <a:p>
            <a:pPr algn="l"/>
            <a:r>
              <a:rPr lang="en-US" b="1" i="0" cap="all" dirty="0">
                <a:solidFill>
                  <a:srgbClr val="1C1F33"/>
                </a:solidFill>
                <a:effectLst/>
                <a:latin typeface="brandon-grotesque"/>
              </a:rPr>
              <a:t>STORY STRUCTURE OF THE PLOT EMBRYO</a:t>
            </a:r>
          </a:p>
          <a:p>
            <a:pPr algn="l"/>
            <a:endParaRPr lang="en-US" b="1" i="0" cap="all" dirty="0">
              <a:solidFill>
                <a:srgbClr val="1C1F33"/>
              </a:solidFill>
              <a:effectLst/>
              <a:latin typeface="brandon-grotesque"/>
            </a:endParaRPr>
          </a:p>
          <a:p>
            <a:pPr algn="l"/>
            <a:endParaRPr lang="en-US" b="1" i="0" cap="all" dirty="0">
              <a:solidFill>
                <a:srgbClr val="1C1F33"/>
              </a:solidFill>
              <a:effectLst/>
              <a:latin typeface="brandon-grotesque"/>
            </a:endParaRPr>
          </a:p>
          <a:p>
            <a:pPr algn="l">
              <a:buFont typeface="Arial" panose="020B0604020202020204" pitchFamily="34" charset="0"/>
              <a:buChar char="•"/>
            </a:pPr>
            <a:r>
              <a:rPr lang="en-US" b="1" i="0" dirty="0">
                <a:solidFill>
                  <a:srgbClr val="000000"/>
                </a:solidFill>
                <a:effectLst/>
                <a:latin typeface="proxima-nova"/>
              </a:rPr>
              <a:t>You</a:t>
            </a:r>
            <a:r>
              <a:rPr lang="en-US" b="0" i="0" dirty="0">
                <a:solidFill>
                  <a:srgbClr val="000000"/>
                </a:solidFill>
                <a:effectLst/>
                <a:latin typeface="proxima-nova"/>
              </a:rPr>
              <a:t>: Once again, we have the exposition where we establish our protagonist in the normal world.</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b="1" i="0" dirty="0">
                <a:solidFill>
                  <a:srgbClr val="000000"/>
                </a:solidFill>
                <a:effectLst/>
                <a:latin typeface="proxima-nova"/>
              </a:rPr>
              <a:t>Need</a:t>
            </a:r>
            <a:r>
              <a:rPr lang="en-US" b="0" i="0" dirty="0">
                <a:solidFill>
                  <a:srgbClr val="000000"/>
                </a:solidFill>
                <a:effectLst/>
                <a:latin typeface="proxima-nova"/>
              </a:rPr>
              <a:t>: As Harmon says, “something </a:t>
            </a:r>
            <a:r>
              <a:rPr lang="en-US" b="0" i="0" dirty="0" err="1">
                <a:solidFill>
                  <a:srgbClr val="000000"/>
                </a:solidFill>
                <a:effectLst/>
                <a:latin typeface="proxima-nova"/>
              </a:rPr>
              <a:t>ain’t</a:t>
            </a:r>
            <a:r>
              <a:rPr lang="en-US" b="0" i="0" dirty="0">
                <a:solidFill>
                  <a:srgbClr val="000000"/>
                </a:solidFill>
                <a:effectLst/>
                <a:latin typeface="proxima-nova"/>
              </a:rPr>
              <a:t> quite right.” The motive appears, and our main character now has a goal.</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b="1" i="0" dirty="0">
                <a:solidFill>
                  <a:srgbClr val="000000"/>
                </a:solidFill>
                <a:effectLst/>
                <a:latin typeface="proxima-nova"/>
              </a:rPr>
              <a:t>Go</a:t>
            </a:r>
            <a:r>
              <a:rPr lang="en-US" b="0" i="0" dirty="0">
                <a:solidFill>
                  <a:srgbClr val="000000"/>
                </a:solidFill>
                <a:effectLst/>
                <a:latin typeface="proxima-nova"/>
              </a:rPr>
              <a:t>: The protagonist crosses the first threshold from the Known to the Unknown World.</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b="1" i="0" dirty="0">
                <a:solidFill>
                  <a:srgbClr val="000000"/>
                </a:solidFill>
                <a:effectLst/>
                <a:latin typeface="proxima-nova"/>
              </a:rPr>
              <a:t>Search</a:t>
            </a:r>
            <a:r>
              <a:rPr lang="en-US" b="0" i="0" dirty="0">
                <a:solidFill>
                  <a:srgbClr val="000000"/>
                </a:solidFill>
                <a:effectLst/>
                <a:latin typeface="proxima-nova"/>
              </a:rPr>
              <a:t>: Our character must face tests and trials to get the thing they need. As they do so, they’re forced to adapt, and our character might break down.</a:t>
            </a:r>
          </a:p>
          <a:p>
            <a:pPr algn="l">
              <a:buFont typeface="Arial" panose="020B0604020202020204" pitchFamily="34" charset="0"/>
              <a:buChar char="•"/>
            </a:pPr>
            <a:endParaRPr lang="en-US" b="0" i="0" dirty="0">
              <a:solidFill>
                <a:srgbClr val="000000"/>
              </a:solidFill>
              <a:effectLst/>
              <a:latin typeface="proxima-nova"/>
            </a:endParaRPr>
          </a:p>
          <a:p>
            <a:pPr algn="l">
              <a:buFont typeface="Arial" panose="020B0604020202020204" pitchFamily="34" charset="0"/>
              <a:buChar char="•"/>
            </a:pPr>
            <a:r>
              <a:rPr lang="en-US" b="1" i="0" dirty="0">
                <a:solidFill>
                  <a:srgbClr val="000000"/>
                </a:solidFill>
                <a:effectLst/>
                <a:latin typeface="proxima-nova"/>
              </a:rPr>
              <a:t>Find</a:t>
            </a:r>
            <a:r>
              <a:rPr lang="en-US" b="0" i="0" dirty="0">
                <a:solidFill>
                  <a:srgbClr val="000000"/>
                </a:solidFill>
                <a:effectLst/>
                <a:latin typeface="proxima-nova"/>
              </a:rPr>
              <a:t>: At the bottom of the circle, this is once again a crucial, pivotal, vulnerable moment for our character. Here’s the big thing: they have to make a choice. In doing so, they pass over the threshold from </a:t>
            </a:r>
            <a:r>
              <a:rPr lang="en-US" b="0" i="1" dirty="0">
                <a:solidFill>
                  <a:srgbClr val="000000"/>
                </a:solidFill>
                <a:effectLst/>
                <a:latin typeface="proxima-nova"/>
              </a:rPr>
              <a:t>Stasis/Ignorance</a:t>
            </a:r>
            <a:r>
              <a:rPr lang="en-US" b="0" i="0" dirty="0">
                <a:solidFill>
                  <a:srgbClr val="000000"/>
                </a:solidFill>
                <a:effectLst/>
                <a:latin typeface="proxima-nova"/>
              </a:rPr>
              <a:t> to </a:t>
            </a:r>
            <a:r>
              <a:rPr lang="en-US" b="0" i="1" dirty="0">
                <a:solidFill>
                  <a:srgbClr val="000000"/>
                </a:solidFill>
                <a:effectLst/>
                <a:latin typeface="proxima-nova"/>
              </a:rPr>
              <a:t>Change/Enlightenment.</a:t>
            </a:r>
          </a:p>
          <a:p>
            <a:endParaRPr lang="en-US" dirty="0"/>
          </a:p>
        </p:txBody>
      </p:sp>
    </p:spTree>
    <p:extLst>
      <p:ext uri="{BB962C8B-B14F-4D97-AF65-F5344CB8AC3E}">
        <p14:creationId xmlns:p14="http://schemas.microsoft.com/office/powerpoint/2010/main" val="1389908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2871</TotalTime>
  <Words>3083</Words>
  <Application>Microsoft Office PowerPoint</Application>
  <PresentationFormat>Widescreen</PresentationFormat>
  <Paragraphs>154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brandon-grotesque</vt:lpstr>
      <vt:lpstr>Calibri</vt:lpstr>
      <vt:lpstr>Calibri Light</vt:lpstr>
      <vt:lpstr>proxima-nova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Claudio Sopranzetti</dc:creator>
  <cp:lastModifiedBy>Claudio Sopranzetti</cp:lastModifiedBy>
  <cp:revision>2</cp:revision>
  <dcterms:created xsi:type="dcterms:W3CDTF">2023-05-03T11:04:25Z</dcterms:created>
  <dcterms:modified xsi:type="dcterms:W3CDTF">2023-05-09T12:57:29Z</dcterms:modified>
</cp:coreProperties>
</file>